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3" r:id="rId3"/>
    <p:sldId id="257" r:id="rId4"/>
    <p:sldId id="263" r:id="rId5"/>
    <p:sldId id="269" r:id="rId6"/>
    <p:sldId id="270" r:id="rId7"/>
    <p:sldId id="265" r:id="rId8"/>
    <p:sldId id="266" r:id="rId9"/>
    <p:sldId id="276" r:id="rId10"/>
    <p:sldId id="267" r:id="rId11"/>
    <p:sldId id="264" r:id="rId12"/>
    <p:sldId id="268" r:id="rId13"/>
    <p:sldId id="258" r:id="rId14"/>
  </p:sldIdLst>
  <p:sldSz cx="12192000" cy="6858000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FFFF"/>
    <a:srgbClr val="66FFFF"/>
    <a:srgbClr val="9933FF"/>
    <a:srgbClr val="33CCFF"/>
    <a:srgbClr val="66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20F62-F818-4E13-894B-8BC4BF83171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63C6373-037C-4651-834E-D40C49F0FA4C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Órgano autónomo responsable de garantizar el ejercicio de los derechos de acceso a la información pública y la protección de datos personales en posesión de los sujetos obligados.</a:t>
          </a:r>
          <a:endParaRPr lang="es-MX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56393FA0-CCA5-4D23-B638-C0121F5A455D}" type="parTrans" cxnId="{70EEC706-1CA0-4929-BB92-B5B9C1EF1BD9}">
      <dgm:prSet/>
      <dgm:spPr/>
      <dgm:t>
        <a:bodyPr/>
        <a:lstStyle/>
        <a:p>
          <a:endParaRPr lang="es-MX"/>
        </a:p>
      </dgm:t>
    </dgm:pt>
    <dgm:pt modelId="{F378F974-36B4-4217-8C4C-1EB4074EBEFC}" type="sibTrans" cxnId="{70EEC706-1CA0-4929-BB92-B5B9C1EF1BD9}">
      <dgm:prSet/>
      <dgm:spPr>
        <a:noFill/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50959CA6-1333-44D8-8159-D6D989BAEFFB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Es la autoridad máxima al interior del sujeto obligado en materia del derecho de acceso a la información.</a:t>
          </a:r>
          <a:endParaRPr lang="es-MX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96036814-AF6B-40E2-8F40-C305E3FD646D}" type="parTrans" cxnId="{E61622EA-1912-4B6A-B7AE-DCB933B270AB}">
      <dgm:prSet/>
      <dgm:spPr/>
      <dgm:t>
        <a:bodyPr/>
        <a:lstStyle/>
        <a:p>
          <a:endParaRPr lang="es-MX"/>
        </a:p>
      </dgm:t>
    </dgm:pt>
    <dgm:pt modelId="{8DD23FAF-54DE-4974-9B55-9311F220346E}" type="sibTrans" cxnId="{E61622EA-1912-4B6A-B7AE-DCB933B270AB}">
      <dgm:prSet/>
      <dgm:spPr/>
      <dgm:t>
        <a:bodyPr/>
        <a:lstStyle/>
        <a:p>
          <a:endParaRPr lang="es-MX"/>
        </a:p>
      </dgm:t>
    </dgm:pt>
    <dgm:pt modelId="{74CE5E34-3863-4E15-995C-A19ED205BE8C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Arial Narrow" panose="020B0606020202030204" pitchFamily="34" charset="0"/>
            </a:rPr>
            <a:t>Es el área responsable para la atención de las solicitudes de información.</a:t>
          </a:r>
          <a:endParaRPr lang="es-MX" sz="1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DDFBD2B-F722-4764-B77C-16AB721AC3C3}" type="parTrans" cxnId="{EB73F99C-C14F-4D90-B4EE-8B29B51256ED}">
      <dgm:prSet/>
      <dgm:spPr/>
      <dgm:t>
        <a:bodyPr/>
        <a:lstStyle/>
        <a:p>
          <a:endParaRPr lang="es-MX"/>
        </a:p>
      </dgm:t>
    </dgm:pt>
    <dgm:pt modelId="{9BE50420-AAD4-4D94-B4AF-EEC5C79408F0}" type="sibTrans" cxnId="{EB73F99C-C14F-4D90-B4EE-8B29B51256ED}">
      <dgm:prSet/>
      <dgm:spPr/>
      <dgm:t>
        <a:bodyPr/>
        <a:lstStyle/>
        <a:p>
          <a:endParaRPr lang="es-MX"/>
        </a:p>
      </dgm:t>
    </dgm:pt>
    <dgm:pt modelId="{0143B886-8A93-49C1-8FE6-F1CD15989B41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effectLst/>
              <a:latin typeface="Arial Narrow" panose="020B0606020202030204" pitchFamily="34" charset="0"/>
            </a:rPr>
            <a:t>Son los encargados de </a:t>
          </a:r>
          <a:r>
            <a:rPr lang="es-ES_tradnl" sz="1800" dirty="0" smtClean="0">
              <a:solidFill>
                <a:schemeClr val="tx1"/>
              </a:solidFill>
              <a:effectLst/>
              <a:latin typeface="Arial Narrow" panose="020B0606020202030204" pitchFamily="34" charset="0"/>
              <a:ea typeface="ＭＳ Ｐゴシック" pitchFamily="-106" charset="-128"/>
            </a:rPr>
            <a:t>de entregar la información solicitada por el particular al responsable de la Unidad de Transparencia.</a:t>
          </a:r>
          <a:endParaRPr lang="es-MX" sz="1800" dirty="0"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E2137376-39B8-4629-914D-CA87738AD5B5}" type="parTrans" cxnId="{95215D76-F632-4843-B881-638427E80271}">
      <dgm:prSet/>
      <dgm:spPr/>
      <dgm:t>
        <a:bodyPr/>
        <a:lstStyle/>
        <a:p>
          <a:endParaRPr lang="es-MX"/>
        </a:p>
      </dgm:t>
    </dgm:pt>
    <dgm:pt modelId="{17C144B4-40B1-442C-BE5E-59FFF5C97F05}" type="sibTrans" cxnId="{95215D76-F632-4843-B881-638427E80271}">
      <dgm:prSet/>
      <dgm:spPr/>
      <dgm:t>
        <a:bodyPr/>
        <a:lstStyle/>
        <a:p>
          <a:endParaRPr lang="es-MX"/>
        </a:p>
      </dgm:t>
    </dgm:pt>
    <dgm:pt modelId="{378D48D1-00DC-4675-9638-725982311C49}" type="pres">
      <dgm:prSet presAssocID="{21E20F62-F818-4E13-894B-8BC4BF8317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D7A44AA9-D011-4FD5-82B9-107C06BE8994}" type="pres">
      <dgm:prSet presAssocID="{21E20F62-F818-4E13-894B-8BC4BF831718}" presName="Name1" presStyleCnt="0"/>
      <dgm:spPr/>
    </dgm:pt>
    <dgm:pt modelId="{D9100AD7-DE5B-4CD8-B748-BDAAED36071D}" type="pres">
      <dgm:prSet presAssocID="{21E20F62-F818-4E13-894B-8BC4BF831718}" presName="cycle" presStyleCnt="0"/>
      <dgm:spPr/>
    </dgm:pt>
    <dgm:pt modelId="{3D6E8507-5516-41B3-9E86-816C5F56E053}" type="pres">
      <dgm:prSet presAssocID="{21E20F62-F818-4E13-894B-8BC4BF831718}" presName="srcNode" presStyleLbl="node1" presStyleIdx="0" presStyleCnt="4"/>
      <dgm:spPr/>
    </dgm:pt>
    <dgm:pt modelId="{ACE6A343-3D6F-4492-8D09-07DB2D4852DE}" type="pres">
      <dgm:prSet presAssocID="{21E20F62-F818-4E13-894B-8BC4BF831718}" presName="conn" presStyleLbl="parChTrans1D2" presStyleIdx="0" presStyleCnt="1" custLinFactNeighborX="-1633" custLinFactNeighborY="1593"/>
      <dgm:spPr/>
      <dgm:t>
        <a:bodyPr/>
        <a:lstStyle/>
        <a:p>
          <a:endParaRPr lang="es-MX"/>
        </a:p>
      </dgm:t>
    </dgm:pt>
    <dgm:pt modelId="{34FF1EC0-96BD-434F-BA08-980388126760}" type="pres">
      <dgm:prSet presAssocID="{21E20F62-F818-4E13-894B-8BC4BF831718}" presName="extraNode" presStyleLbl="node1" presStyleIdx="0" presStyleCnt="4"/>
      <dgm:spPr/>
    </dgm:pt>
    <dgm:pt modelId="{637B2068-F984-4C01-BBCD-54F9B8B9C915}" type="pres">
      <dgm:prSet presAssocID="{21E20F62-F818-4E13-894B-8BC4BF831718}" presName="dstNode" presStyleLbl="node1" presStyleIdx="0" presStyleCnt="4"/>
      <dgm:spPr/>
    </dgm:pt>
    <dgm:pt modelId="{948D83E0-A137-4964-8CBD-17DF614DBCD9}" type="pres">
      <dgm:prSet presAssocID="{663C6373-037C-4651-834E-D40C49F0FA4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51473-EA3C-495C-ADCD-561B378D0E5B}" type="pres">
      <dgm:prSet presAssocID="{663C6373-037C-4651-834E-D40C49F0FA4C}" presName="accent_1" presStyleCnt="0"/>
      <dgm:spPr/>
    </dgm:pt>
    <dgm:pt modelId="{CFA959A6-3E35-46C9-8099-6E45E9D6AD17}" type="pres">
      <dgm:prSet presAssocID="{663C6373-037C-4651-834E-D40C49F0FA4C}" presName="accentRepeatNode" presStyleLbl="solidFgAcc1" presStyleIdx="0" presStyleCnt="4"/>
      <dgm:spPr>
        <a:ln>
          <a:solidFill>
            <a:srgbClr val="009999"/>
          </a:solidFill>
        </a:ln>
      </dgm:spPr>
      <dgm:t>
        <a:bodyPr/>
        <a:lstStyle/>
        <a:p>
          <a:endParaRPr lang="es-MX"/>
        </a:p>
      </dgm:t>
    </dgm:pt>
    <dgm:pt modelId="{E89DC7B1-3F34-4CBF-9C90-0BD1B91184C0}" type="pres">
      <dgm:prSet presAssocID="{50959CA6-1333-44D8-8159-D6D989BAEFF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90C4C2-9DD6-4C96-8BC2-318265F148E8}" type="pres">
      <dgm:prSet presAssocID="{50959CA6-1333-44D8-8159-D6D989BAEFFB}" presName="accent_2" presStyleCnt="0"/>
      <dgm:spPr/>
    </dgm:pt>
    <dgm:pt modelId="{5EED0067-D2BC-48AB-8FB4-C0D05AE599CC}" type="pres">
      <dgm:prSet presAssocID="{50959CA6-1333-44D8-8159-D6D989BAEFFB}" presName="accentRepeatNode" presStyleLbl="solidFgAcc1" presStyleIdx="1" presStyleCnt="4" custLinFactNeighborX="-12128" custLinFactNeighborY="2324"/>
      <dgm:spPr>
        <a:ln>
          <a:solidFill>
            <a:srgbClr val="009999"/>
          </a:solidFill>
        </a:ln>
      </dgm:spPr>
    </dgm:pt>
    <dgm:pt modelId="{5B325AB2-28AF-47EB-B747-3929E6C27825}" type="pres">
      <dgm:prSet presAssocID="{74CE5E34-3863-4E15-995C-A19ED205BE8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EFCE6F-6FC6-4584-9516-E24181D82810}" type="pres">
      <dgm:prSet presAssocID="{74CE5E34-3863-4E15-995C-A19ED205BE8C}" presName="accent_3" presStyleCnt="0"/>
      <dgm:spPr/>
    </dgm:pt>
    <dgm:pt modelId="{2FC79A32-C4B9-4993-AB73-436EE5A5A24C}" type="pres">
      <dgm:prSet presAssocID="{74CE5E34-3863-4E15-995C-A19ED205BE8C}" presName="accentRepeatNode" presStyleLbl="solidFgAcc1" presStyleIdx="2" presStyleCnt="4"/>
      <dgm:spPr/>
    </dgm:pt>
    <dgm:pt modelId="{7D9ECF2F-9D1A-4AEA-A842-62D08B9C8C29}" type="pres">
      <dgm:prSet presAssocID="{0143B886-8A93-49C1-8FE6-F1CD15989B4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AF177E-F711-4E2E-A4A4-07FED1A654E0}" type="pres">
      <dgm:prSet presAssocID="{0143B886-8A93-49C1-8FE6-F1CD15989B41}" presName="accent_4" presStyleCnt="0"/>
      <dgm:spPr/>
    </dgm:pt>
    <dgm:pt modelId="{50EA63D8-4CBF-4364-A7A3-44C4EF61DC99}" type="pres">
      <dgm:prSet presAssocID="{0143B886-8A93-49C1-8FE6-F1CD15989B41}" presName="accentRepeatNode" presStyleLbl="solidFgAcc1" presStyleIdx="3" presStyleCnt="4"/>
      <dgm:spPr/>
    </dgm:pt>
  </dgm:ptLst>
  <dgm:cxnLst>
    <dgm:cxn modelId="{EB73F99C-C14F-4D90-B4EE-8B29B51256ED}" srcId="{21E20F62-F818-4E13-894B-8BC4BF831718}" destId="{74CE5E34-3863-4E15-995C-A19ED205BE8C}" srcOrd="2" destOrd="0" parTransId="{8DDFBD2B-F722-4764-B77C-16AB721AC3C3}" sibTransId="{9BE50420-AAD4-4D94-B4AF-EEC5C79408F0}"/>
    <dgm:cxn modelId="{E61622EA-1912-4B6A-B7AE-DCB933B270AB}" srcId="{21E20F62-F818-4E13-894B-8BC4BF831718}" destId="{50959CA6-1333-44D8-8159-D6D989BAEFFB}" srcOrd="1" destOrd="0" parTransId="{96036814-AF6B-40E2-8F40-C305E3FD646D}" sibTransId="{8DD23FAF-54DE-4974-9B55-9311F220346E}"/>
    <dgm:cxn modelId="{70EEC706-1CA0-4929-BB92-B5B9C1EF1BD9}" srcId="{21E20F62-F818-4E13-894B-8BC4BF831718}" destId="{663C6373-037C-4651-834E-D40C49F0FA4C}" srcOrd="0" destOrd="0" parTransId="{56393FA0-CCA5-4D23-B638-C0121F5A455D}" sibTransId="{F378F974-36B4-4217-8C4C-1EB4074EBEFC}"/>
    <dgm:cxn modelId="{05ACE579-7711-4401-9F9A-5C852CDA5F63}" type="presOf" srcId="{663C6373-037C-4651-834E-D40C49F0FA4C}" destId="{948D83E0-A137-4964-8CBD-17DF614DBCD9}" srcOrd="0" destOrd="0" presId="urn:microsoft.com/office/officeart/2008/layout/VerticalCurvedList"/>
    <dgm:cxn modelId="{7493CDCA-AF5D-4D6A-B9B9-5E007C32F3CA}" type="presOf" srcId="{50959CA6-1333-44D8-8159-D6D989BAEFFB}" destId="{E89DC7B1-3F34-4CBF-9C90-0BD1B91184C0}" srcOrd="0" destOrd="0" presId="urn:microsoft.com/office/officeart/2008/layout/VerticalCurvedList"/>
    <dgm:cxn modelId="{615712B1-6B95-41D8-8193-30BB3B4038EE}" type="presOf" srcId="{21E20F62-F818-4E13-894B-8BC4BF831718}" destId="{378D48D1-00DC-4675-9638-725982311C49}" srcOrd="0" destOrd="0" presId="urn:microsoft.com/office/officeart/2008/layout/VerticalCurvedList"/>
    <dgm:cxn modelId="{3685C73D-6AE3-4BA6-BFDE-E1431CD7EBBE}" type="presOf" srcId="{0143B886-8A93-49C1-8FE6-F1CD15989B41}" destId="{7D9ECF2F-9D1A-4AEA-A842-62D08B9C8C29}" srcOrd="0" destOrd="0" presId="urn:microsoft.com/office/officeart/2008/layout/VerticalCurvedList"/>
    <dgm:cxn modelId="{1183FBDF-065C-4637-976A-95AD51832EF7}" type="presOf" srcId="{F378F974-36B4-4217-8C4C-1EB4074EBEFC}" destId="{ACE6A343-3D6F-4492-8D09-07DB2D4852DE}" srcOrd="0" destOrd="0" presId="urn:microsoft.com/office/officeart/2008/layout/VerticalCurvedList"/>
    <dgm:cxn modelId="{2C0BAA9D-846B-44E1-8AED-9AC884E1129F}" type="presOf" srcId="{74CE5E34-3863-4E15-995C-A19ED205BE8C}" destId="{5B325AB2-28AF-47EB-B747-3929E6C27825}" srcOrd="0" destOrd="0" presId="urn:microsoft.com/office/officeart/2008/layout/VerticalCurvedList"/>
    <dgm:cxn modelId="{95215D76-F632-4843-B881-638427E80271}" srcId="{21E20F62-F818-4E13-894B-8BC4BF831718}" destId="{0143B886-8A93-49C1-8FE6-F1CD15989B41}" srcOrd="3" destOrd="0" parTransId="{E2137376-39B8-4629-914D-CA87738AD5B5}" sibTransId="{17C144B4-40B1-442C-BE5E-59FFF5C97F05}"/>
    <dgm:cxn modelId="{776A4BB7-C45F-4805-A6B2-BB16CE5E20B9}" type="presParOf" srcId="{378D48D1-00DC-4675-9638-725982311C49}" destId="{D7A44AA9-D011-4FD5-82B9-107C06BE8994}" srcOrd="0" destOrd="0" presId="urn:microsoft.com/office/officeart/2008/layout/VerticalCurvedList"/>
    <dgm:cxn modelId="{64C81BA2-BDB6-4D3E-B6A2-DA925A1B32A6}" type="presParOf" srcId="{D7A44AA9-D011-4FD5-82B9-107C06BE8994}" destId="{D9100AD7-DE5B-4CD8-B748-BDAAED36071D}" srcOrd="0" destOrd="0" presId="urn:microsoft.com/office/officeart/2008/layout/VerticalCurvedList"/>
    <dgm:cxn modelId="{AE99E14C-63AB-41CB-9C2F-5585CFDCD4BB}" type="presParOf" srcId="{D9100AD7-DE5B-4CD8-B748-BDAAED36071D}" destId="{3D6E8507-5516-41B3-9E86-816C5F56E053}" srcOrd="0" destOrd="0" presId="urn:microsoft.com/office/officeart/2008/layout/VerticalCurvedList"/>
    <dgm:cxn modelId="{0D8F637F-D28D-4C9A-A691-69452643412E}" type="presParOf" srcId="{D9100AD7-DE5B-4CD8-B748-BDAAED36071D}" destId="{ACE6A343-3D6F-4492-8D09-07DB2D4852DE}" srcOrd="1" destOrd="0" presId="urn:microsoft.com/office/officeart/2008/layout/VerticalCurvedList"/>
    <dgm:cxn modelId="{AE227B12-32EF-4D6B-81C0-8D4AED69CE5B}" type="presParOf" srcId="{D9100AD7-DE5B-4CD8-B748-BDAAED36071D}" destId="{34FF1EC0-96BD-434F-BA08-980388126760}" srcOrd="2" destOrd="0" presId="urn:microsoft.com/office/officeart/2008/layout/VerticalCurvedList"/>
    <dgm:cxn modelId="{12995C99-135C-40D0-9EAE-131A81D09055}" type="presParOf" srcId="{D9100AD7-DE5B-4CD8-B748-BDAAED36071D}" destId="{637B2068-F984-4C01-BBCD-54F9B8B9C915}" srcOrd="3" destOrd="0" presId="urn:microsoft.com/office/officeart/2008/layout/VerticalCurvedList"/>
    <dgm:cxn modelId="{61E44737-7258-4ECE-ABC2-1DAC96524C34}" type="presParOf" srcId="{D7A44AA9-D011-4FD5-82B9-107C06BE8994}" destId="{948D83E0-A137-4964-8CBD-17DF614DBCD9}" srcOrd="1" destOrd="0" presId="urn:microsoft.com/office/officeart/2008/layout/VerticalCurvedList"/>
    <dgm:cxn modelId="{7F110073-9B2B-4EB5-8095-0026B60D15A4}" type="presParOf" srcId="{D7A44AA9-D011-4FD5-82B9-107C06BE8994}" destId="{9C951473-EA3C-495C-ADCD-561B378D0E5B}" srcOrd="2" destOrd="0" presId="urn:microsoft.com/office/officeart/2008/layout/VerticalCurvedList"/>
    <dgm:cxn modelId="{C7FD1A3D-6B1C-44D1-9FB7-EE9FCA9B8630}" type="presParOf" srcId="{9C951473-EA3C-495C-ADCD-561B378D0E5B}" destId="{CFA959A6-3E35-46C9-8099-6E45E9D6AD17}" srcOrd="0" destOrd="0" presId="urn:microsoft.com/office/officeart/2008/layout/VerticalCurvedList"/>
    <dgm:cxn modelId="{CD6FB611-468E-45AC-BB7F-DC1FB2BE2A4B}" type="presParOf" srcId="{D7A44AA9-D011-4FD5-82B9-107C06BE8994}" destId="{E89DC7B1-3F34-4CBF-9C90-0BD1B91184C0}" srcOrd="3" destOrd="0" presId="urn:microsoft.com/office/officeart/2008/layout/VerticalCurvedList"/>
    <dgm:cxn modelId="{4FEFC3B7-4411-439F-BBC1-CBE16DDEA70F}" type="presParOf" srcId="{D7A44AA9-D011-4FD5-82B9-107C06BE8994}" destId="{0D90C4C2-9DD6-4C96-8BC2-318265F148E8}" srcOrd="4" destOrd="0" presId="urn:microsoft.com/office/officeart/2008/layout/VerticalCurvedList"/>
    <dgm:cxn modelId="{57400D39-D010-4F51-87B8-EB811BB26980}" type="presParOf" srcId="{0D90C4C2-9DD6-4C96-8BC2-318265F148E8}" destId="{5EED0067-D2BC-48AB-8FB4-C0D05AE599CC}" srcOrd="0" destOrd="0" presId="urn:microsoft.com/office/officeart/2008/layout/VerticalCurvedList"/>
    <dgm:cxn modelId="{CEBCFD82-7FB8-4A34-939A-8F7A4C26CA4F}" type="presParOf" srcId="{D7A44AA9-D011-4FD5-82B9-107C06BE8994}" destId="{5B325AB2-28AF-47EB-B747-3929E6C27825}" srcOrd="5" destOrd="0" presId="urn:microsoft.com/office/officeart/2008/layout/VerticalCurvedList"/>
    <dgm:cxn modelId="{F0AF2FC7-12D8-4F65-A123-D19DCFA64D52}" type="presParOf" srcId="{D7A44AA9-D011-4FD5-82B9-107C06BE8994}" destId="{40EFCE6F-6FC6-4584-9516-E24181D82810}" srcOrd="6" destOrd="0" presId="urn:microsoft.com/office/officeart/2008/layout/VerticalCurvedList"/>
    <dgm:cxn modelId="{91883DAF-B383-440D-9D7A-9EA7A3020FED}" type="presParOf" srcId="{40EFCE6F-6FC6-4584-9516-E24181D82810}" destId="{2FC79A32-C4B9-4993-AB73-436EE5A5A24C}" srcOrd="0" destOrd="0" presId="urn:microsoft.com/office/officeart/2008/layout/VerticalCurvedList"/>
    <dgm:cxn modelId="{47BC2234-557F-456C-8411-3FC4F4FB14B4}" type="presParOf" srcId="{D7A44AA9-D011-4FD5-82B9-107C06BE8994}" destId="{7D9ECF2F-9D1A-4AEA-A842-62D08B9C8C29}" srcOrd="7" destOrd="0" presId="urn:microsoft.com/office/officeart/2008/layout/VerticalCurvedList"/>
    <dgm:cxn modelId="{E372C641-5289-422F-B83E-C17E9F1CFF6B}" type="presParOf" srcId="{D7A44AA9-D011-4FD5-82B9-107C06BE8994}" destId="{EBAF177E-F711-4E2E-A4A4-07FED1A654E0}" srcOrd="8" destOrd="0" presId="urn:microsoft.com/office/officeart/2008/layout/VerticalCurvedList"/>
    <dgm:cxn modelId="{F9BBED85-C21C-4C1D-9059-360352B4FA1C}" type="presParOf" srcId="{EBAF177E-F711-4E2E-A4A4-07FED1A654E0}" destId="{50EA63D8-4CBF-4364-A7A3-44C4EF61DC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E99B3-4884-405C-94FC-0F923D02E9A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12D2F3D-001E-4EDB-8660-947B56F79921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3200" dirty="0" smtClean="0">
              <a:solidFill>
                <a:schemeClr val="tx1"/>
              </a:solidFill>
              <a:latin typeface="Arial Narrow" panose="020B0606020202030204" pitchFamily="34" charset="0"/>
            </a:rPr>
            <a:t>Medidas de apremio:</a:t>
          </a:r>
          <a:endParaRPr lang="es-MX" sz="32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5D9A939-CBAD-41A6-95D5-D1E42BE5E9E5}" type="parTrans" cxnId="{617BD1A4-D866-422D-9801-F99D71198185}">
      <dgm:prSet/>
      <dgm:spPr/>
      <dgm:t>
        <a:bodyPr/>
        <a:lstStyle/>
        <a:p>
          <a:endParaRPr lang="es-MX"/>
        </a:p>
      </dgm:t>
    </dgm:pt>
    <dgm:pt modelId="{B67911F2-09EE-4454-BB25-FA35A6CA0424}" type="sibTrans" cxnId="{617BD1A4-D866-422D-9801-F99D71198185}">
      <dgm:prSet/>
      <dgm:spPr/>
      <dgm:t>
        <a:bodyPr/>
        <a:lstStyle/>
        <a:p>
          <a:endParaRPr lang="es-MX"/>
        </a:p>
      </dgm:t>
    </dgm:pt>
    <dgm:pt modelId="{09B9555F-28D6-499E-ADED-F623871B0011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2800" dirty="0" smtClean="0">
              <a:solidFill>
                <a:schemeClr val="tx1"/>
              </a:solidFill>
              <a:latin typeface="Arial Narrow" panose="020B0606020202030204" pitchFamily="34" charset="0"/>
            </a:rPr>
            <a:t>1. Apercibimiento</a:t>
          </a:r>
          <a:endParaRPr lang="es-MX" sz="2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CC09CF3-2F7E-4C17-876C-214C92972262}" type="parTrans" cxnId="{6268E76B-7631-4C1D-958D-F7EE9ABABF9D}">
      <dgm:prSet/>
      <dgm:spPr/>
      <dgm:t>
        <a:bodyPr/>
        <a:lstStyle/>
        <a:p>
          <a:endParaRPr lang="es-MX"/>
        </a:p>
      </dgm:t>
    </dgm:pt>
    <dgm:pt modelId="{A45DABBA-1D63-427C-A447-F003A586421A}" type="sibTrans" cxnId="{6268E76B-7631-4C1D-958D-F7EE9ABABF9D}">
      <dgm:prSet/>
      <dgm:spPr/>
      <dgm:t>
        <a:bodyPr/>
        <a:lstStyle/>
        <a:p>
          <a:endParaRPr lang="es-MX"/>
        </a:p>
      </dgm:t>
    </dgm:pt>
    <dgm:pt modelId="{D73A023A-C13A-475D-8FE1-A808249D2874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2800" dirty="0" smtClean="0">
              <a:solidFill>
                <a:schemeClr val="tx1"/>
              </a:solidFill>
              <a:latin typeface="Arial Narrow" panose="020B0606020202030204" pitchFamily="34" charset="0"/>
            </a:rPr>
            <a:t>2. Amonestación Pública</a:t>
          </a:r>
          <a:endParaRPr lang="es-MX" sz="2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A767C0F2-4A74-4130-928D-B05B76DC95D1}" type="parTrans" cxnId="{44CC7D21-262A-4DDE-9872-D1BE501DD394}">
      <dgm:prSet/>
      <dgm:spPr/>
      <dgm:t>
        <a:bodyPr/>
        <a:lstStyle/>
        <a:p>
          <a:endParaRPr lang="es-MX"/>
        </a:p>
      </dgm:t>
    </dgm:pt>
    <dgm:pt modelId="{137B784C-C96D-4508-98B8-537B8BF9441D}" type="sibTrans" cxnId="{44CC7D21-262A-4DDE-9872-D1BE501DD394}">
      <dgm:prSet/>
      <dgm:spPr/>
      <dgm:t>
        <a:bodyPr/>
        <a:lstStyle/>
        <a:p>
          <a:endParaRPr lang="es-MX"/>
        </a:p>
      </dgm:t>
    </dgm:pt>
    <dgm:pt modelId="{E17C948C-C4D1-4886-8AAC-E431487F839A}">
      <dgm:prSet phldrT="[Texto]" custT="1"/>
      <dgm:spPr>
        <a:noFill/>
        <a:ln>
          <a:solidFill>
            <a:srgbClr val="009999"/>
          </a:solidFill>
        </a:ln>
      </dgm:spPr>
      <dgm:t>
        <a:bodyPr/>
        <a:lstStyle/>
        <a:p>
          <a:r>
            <a:rPr lang="es-MX" sz="2800" dirty="0" smtClean="0">
              <a:solidFill>
                <a:schemeClr val="tx1"/>
              </a:solidFill>
              <a:latin typeface="Arial Narrow" panose="020B0606020202030204" pitchFamily="34" charset="0"/>
            </a:rPr>
            <a:t>3. Multa de </a:t>
          </a:r>
          <a:r>
            <a:rPr lang="es-MX" sz="2800" b="1" dirty="0" smtClean="0">
              <a:solidFill>
                <a:schemeClr val="tx1"/>
              </a:solidFill>
              <a:latin typeface="Arial Narrow" panose="020B0606020202030204" pitchFamily="34" charset="0"/>
            </a:rPr>
            <a:t>150</a:t>
          </a:r>
          <a:r>
            <a:rPr lang="es-MX" sz="2800" dirty="0" smtClean="0">
              <a:solidFill>
                <a:schemeClr val="tx1"/>
              </a:solidFill>
              <a:latin typeface="Arial Narrow" panose="020B0606020202030204" pitchFamily="34" charset="0"/>
            </a:rPr>
            <a:t> a </a:t>
          </a:r>
          <a:r>
            <a:rPr lang="es-MX" sz="2800" b="1" dirty="0" smtClean="0">
              <a:solidFill>
                <a:schemeClr val="tx1"/>
              </a:solidFill>
              <a:latin typeface="Arial Narrow" panose="020B0606020202030204" pitchFamily="34" charset="0"/>
            </a:rPr>
            <a:t>1500</a:t>
          </a:r>
          <a:r>
            <a:rPr lang="es-MX" sz="2800" dirty="0" smtClean="0">
              <a:solidFill>
                <a:schemeClr val="tx1"/>
              </a:solidFill>
              <a:latin typeface="Arial Narrow" panose="020B0606020202030204" pitchFamily="34" charset="0"/>
            </a:rPr>
            <a:t> veces el UMA</a:t>
          </a:r>
          <a:endParaRPr lang="es-MX" sz="28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46926E-3039-48D7-BA5B-9A1A6510B528}" type="parTrans" cxnId="{8C497BD3-091C-4EC2-B85D-608643E1A9FB}">
      <dgm:prSet/>
      <dgm:spPr/>
      <dgm:t>
        <a:bodyPr/>
        <a:lstStyle/>
        <a:p>
          <a:endParaRPr lang="es-MX"/>
        </a:p>
      </dgm:t>
    </dgm:pt>
    <dgm:pt modelId="{A583140E-D143-4A02-8B02-38FD72C0931B}" type="sibTrans" cxnId="{8C497BD3-091C-4EC2-B85D-608643E1A9FB}">
      <dgm:prSet/>
      <dgm:spPr/>
      <dgm:t>
        <a:bodyPr/>
        <a:lstStyle/>
        <a:p>
          <a:endParaRPr lang="es-MX"/>
        </a:p>
      </dgm:t>
    </dgm:pt>
    <dgm:pt modelId="{CAA4E46D-0077-457D-A10F-F6F9CD7C2594}" type="pres">
      <dgm:prSet presAssocID="{319E99B3-4884-405C-94FC-0F923D02E9A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0E6B620-B99C-4FC4-A0E9-DC7BBB29DACA}" type="pres">
      <dgm:prSet presAssocID="{D12D2F3D-001E-4EDB-8660-947B56F79921}" presName="roof" presStyleLbl="dkBgShp" presStyleIdx="0" presStyleCnt="2"/>
      <dgm:spPr/>
      <dgm:t>
        <a:bodyPr/>
        <a:lstStyle/>
        <a:p>
          <a:endParaRPr lang="es-MX"/>
        </a:p>
      </dgm:t>
    </dgm:pt>
    <dgm:pt modelId="{58794117-9D24-40F3-B589-CDC0A602A8BD}" type="pres">
      <dgm:prSet presAssocID="{D12D2F3D-001E-4EDB-8660-947B56F79921}" presName="pillars" presStyleCnt="0"/>
      <dgm:spPr/>
    </dgm:pt>
    <dgm:pt modelId="{4A12BA60-E079-407F-889E-6763E3AA5D32}" type="pres">
      <dgm:prSet presAssocID="{D12D2F3D-001E-4EDB-8660-947B56F79921}" presName="pillar1" presStyleLbl="node1" presStyleIdx="0" presStyleCnt="3" custScaleX="742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6C858D-F60B-4EBE-8336-40E6022F3AAC}" type="pres">
      <dgm:prSet presAssocID="{D73A023A-C13A-475D-8FE1-A808249D287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DC070E-1A5D-467E-9D95-F75404117C0B}" type="pres">
      <dgm:prSet presAssocID="{E17C948C-C4D1-4886-8AAC-E431487F839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4B4CC-3F7E-4C78-B4F2-BC5E4748868B}" type="pres">
      <dgm:prSet presAssocID="{D12D2F3D-001E-4EDB-8660-947B56F79921}" presName="base" presStyleLbl="dkBgShp" presStyleIdx="1" presStyleCnt="2"/>
      <dgm:spPr>
        <a:solidFill>
          <a:srgbClr val="009999"/>
        </a:solidFill>
      </dgm:spPr>
    </dgm:pt>
  </dgm:ptLst>
  <dgm:cxnLst>
    <dgm:cxn modelId="{6268E76B-7631-4C1D-958D-F7EE9ABABF9D}" srcId="{D12D2F3D-001E-4EDB-8660-947B56F79921}" destId="{09B9555F-28D6-499E-ADED-F623871B0011}" srcOrd="0" destOrd="0" parTransId="{1CC09CF3-2F7E-4C17-876C-214C92972262}" sibTransId="{A45DABBA-1D63-427C-A447-F003A586421A}"/>
    <dgm:cxn modelId="{44CC7D21-262A-4DDE-9872-D1BE501DD394}" srcId="{D12D2F3D-001E-4EDB-8660-947B56F79921}" destId="{D73A023A-C13A-475D-8FE1-A808249D2874}" srcOrd="1" destOrd="0" parTransId="{A767C0F2-4A74-4130-928D-B05B76DC95D1}" sibTransId="{137B784C-C96D-4508-98B8-537B8BF9441D}"/>
    <dgm:cxn modelId="{0383F22A-E00E-43E5-B339-FDCD26EEF7EA}" type="presOf" srcId="{09B9555F-28D6-499E-ADED-F623871B0011}" destId="{4A12BA60-E079-407F-889E-6763E3AA5D32}" srcOrd="0" destOrd="0" presId="urn:microsoft.com/office/officeart/2005/8/layout/hList3"/>
    <dgm:cxn modelId="{617BD1A4-D866-422D-9801-F99D71198185}" srcId="{319E99B3-4884-405C-94FC-0F923D02E9AB}" destId="{D12D2F3D-001E-4EDB-8660-947B56F79921}" srcOrd="0" destOrd="0" parTransId="{85D9A939-CBAD-41A6-95D5-D1E42BE5E9E5}" sibTransId="{B67911F2-09EE-4454-BB25-FA35A6CA0424}"/>
    <dgm:cxn modelId="{08AFB1FF-55E2-44FD-9E52-3C9EA04A3A6C}" type="presOf" srcId="{E17C948C-C4D1-4886-8AAC-E431487F839A}" destId="{14DC070E-1A5D-467E-9D95-F75404117C0B}" srcOrd="0" destOrd="0" presId="urn:microsoft.com/office/officeart/2005/8/layout/hList3"/>
    <dgm:cxn modelId="{2CC24757-BA1F-44A0-ADD2-5795629C28F8}" type="presOf" srcId="{D12D2F3D-001E-4EDB-8660-947B56F79921}" destId="{80E6B620-B99C-4FC4-A0E9-DC7BBB29DACA}" srcOrd="0" destOrd="0" presId="urn:microsoft.com/office/officeart/2005/8/layout/hList3"/>
    <dgm:cxn modelId="{9ACFE1EE-3257-49E2-B7FA-CA96653DDEDB}" type="presOf" srcId="{319E99B3-4884-405C-94FC-0F923D02E9AB}" destId="{CAA4E46D-0077-457D-A10F-F6F9CD7C2594}" srcOrd="0" destOrd="0" presId="urn:microsoft.com/office/officeart/2005/8/layout/hList3"/>
    <dgm:cxn modelId="{2B3B6CBA-C436-4277-A2C0-9AA7A9333D31}" type="presOf" srcId="{D73A023A-C13A-475D-8FE1-A808249D2874}" destId="{236C858D-F60B-4EBE-8336-40E6022F3AAC}" srcOrd="0" destOrd="0" presId="urn:microsoft.com/office/officeart/2005/8/layout/hList3"/>
    <dgm:cxn modelId="{8C497BD3-091C-4EC2-B85D-608643E1A9FB}" srcId="{D12D2F3D-001E-4EDB-8660-947B56F79921}" destId="{E17C948C-C4D1-4886-8AAC-E431487F839A}" srcOrd="2" destOrd="0" parTransId="{0346926E-3039-48D7-BA5B-9A1A6510B528}" sibTransId="{A583140E-D143-4A02-8B02-38FD72C0931B}"/>
    <dgm:cxn modelId="{D5025AC1-D1AF-4188-A80C-D38211258C24}" type="presParOf" srcId="{CAA4E46D-0077-457D-A10F-F6F9CD7C2594}" destId="{80E6B620-B99C-4FC4-A0E9-DC7BBB29DACA}" srcOrd="0" destOrd="0" presId="urn:microsoft.com/office/officeart/2005/8/layout/hList3"/>
    <dgm:cxn modelId="{5EDC42E7-C556-409D-98CF-8D3FCDECD3FE}" type="presParOf" srcId="{CAA4E46D-0077-457D-A10F-F6F9CD7C2594}" destId="{58794117-9D24-40F3-B589-CDC0A602A8BD}" srcOrd="1" destOrd="0" presId="urn:microsoft.com/office/officeart/2005/8/layout/hList3"/>
    <dgm:cxn modelId="{4F0457D7-E76E-4D65-8E0F-C9D91B942C7C}" type="presParOf" srcId="{58794117-9D24-40F3-B589-CDC0A602A8BD}" destId="{4A12BA60-E079-407F-889E-6763E3AA5D32}" srcOrd="0" destOrd="0" presId="urn:microsoft.com/office/officeart/2005/8/layout/hList3"/>
    <dgm:cxn modelId="{5F3EE270-1D20-4DBD-B6CB-456064F862CC}" type="presParOf" srcId="{58794117-9D24-40F3-B589-CDC0A602A8BD}" destId="{236C858D-F60B-4EBE-8336-40E6022F3AAC}" srcOrd="1" destOrd="0" presId="urn:microsoft.com/office/officeart/2005/8/layout/hList3"/>
    <dgm:cxn modelId="{2DA6E51F-7DD9-4E8A-A44C-7A8D1BB34644}" type="presParOf" srcId="{58794117-9D24-40F3-B589-CDC0A602A8BD}" destId="{14DC070E-1A5D-467E-9D95-F75404117C0B}" srcOrd="2" destOrd="0" presId="urn:microsoft.com/office/officeart/2005/8/layout/hList3"/>
    <dgm:cxn modelId="{A1EB52D3-F9B5-4138-B820-DAE79D56A16E}" type="presParOf" srcId="{CAA4E46D-0077-457D-A10F-F6F9CD7C2594}" destId="{BFD4B4CC-3F7E-4C78-B4F2-BC5E4748868B}" srcOrd="2" destOrd="0" presId="urn:microsoft.com/office/officeart/2005/8/layout/hList3"/>
  </dgm:cxnLst>
  <dgm:bg/>
  <dgm:whole>
    <a:ln>
      <a:solidFill>
        <a:srgbClr val="009999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427359-39E7-49D9-82AF-A567644CE5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3AF9484-D926-48CE-B97E-C63BD64E2255}">
      <dgm:prSet phldrT="[Texto]" custT="1"/>
      <dgm:spPr>
        <a:solidFill>
          <a:srgbClr val="009999"/>
        </a:solidFill>
      </dgm:spPr>
      <dgm:t>
        <a:bodyPr/>
        <a:lstStyle/>
        <a:p>
          <a:pPr algn="ctr"/>
          <a:r>
            <a:rPr lang="es-MX" sz="2400" dirty="0" smtClean="0">
              <a:latin typeface="Arial Narrow" panose="020B0606020202030204" pitchFamily="34" charset="0"/>
            </a:rPr>
            <a:t>¿Quién podrá clasificar información?</a:t>
          </a:r>
          <a:endParaRPr lang="es-MX" sz="2400" dirty="0">
            <a:latin typeface="Arial Narrow" panose="020B0606020202030204" pitchFamily="34" charset="0"/>
          </a:endParaRPr>
        </a:p>
      </dgm:t>
    </dgm:pt>
    <dgm:pt modelId="{ABC8D5F7-EF35-4F98-9C68-17FD8A2233CE}" type="parTrans" cxnId="{79A4C769-C403-421A-A58D-523A38FE4F18}">
      <dgm:prSet/>
      <dgm:spPr/>
      <dgm:t>
        <a:bodyPr/>
        <a:lstStyle/>
        <a:p>
          <a:endParaRPr lang="es-MX"/>
        </a:p>
      </dgm:t>
    </dgm:pt>
    <dgm:pt modelId="{38DDA297-7A3D-494B-B968-723317306F13}" type="sibTrans" cxnId="{79A4C769-C403-421A-A58D-523A38FE4F18}">
      <dgm:prSet/>
      <dgm:spPr/>
      <dgm:t>
        <a:bodyPr/>
        <a:lstStyle/>
        <a:p>
          <a:endParaRPr lang="es-MX"/>
        </a:p>
      </dgm:t>
    </dgm:pt>
    <dgm:pt modelId="{36E46956-2294-471C-B254-64AC89EBCDF8}">
      <dgm:prSet phldrT="[Texto]" custT="1"/>
      <dgm:spPr/>
      <dgm:t>
        <a:bodyPr/>
        <a:lstStyle/>
        <a:p>
          <a:endParaRPr lang="es-MX" sz="2400" dirty="0">
            <a:latin typeface="Arial Narrow" panose="020B0606020202030204" pitchFamily="34" charset="0"/>
          </a:endParaRPr>
        </a:p>
      </dgm:t>
    </dgm:pt>
    <dgm:pt modelId="{E6350676-25D8-48EE-BC3C-D41FBACC19FD}" type="parTrans" cxnId="{B7B85C63-C9DB-48E9-BE2F-BF822E79546B}">
      <dgm:prSet/>
      <dgm:spPr/>
      <dgm:t>
        <a:bodyPr/>
        <a:lstStyle/>
        <a:p>
          <a:endParaRPr lang="es-MX"/>
        </a:p>
      </dgm:t>
    </dgm:pt>
    <dgm:pt modelId="{583D2C96-F4EB-4A73-99C1-5228FBCD0C90}" type="sibTrans" cxnId="{B7B85C63-C9DB-48E9-BE2F-BF822E79546B}">
      <dgm:prSet/>
      <dgm:spPr/>
      <dgm:t>
        <a:bodyPr/>
        <a:lstStyle/>
        <a:p>
          <a:endParaRPr lang="es-MX"/>
        </a:p>
      </dgm:t>
    </dgm:pt>
    <dgm:pt modelId="{CBCE0AD4-83A4-4745-A6B1-3DD8A266DDFD}" type="pres">
      <dgm:prSet presAssocID="{90427359-39E7-49D9-82AF-A567644CE5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4F5D750-47A1-4E94-A9CA-1C3C6B3F094C}" type="pres">
      <dgm:prSet presAssocID="{73AF9484-D926-48CE-B97E-C63BD64E225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20124E-D646-4FF3-8CBF-913D1437F52D}" type="pres">
      <dgm:prSet presAssocID="{73AF9484-D926-48CE-B97E-C63BD64E2255}" presName="childText" presStyleLbl="revTx" presStyleIdx="0" presStyleCnt="1" custFlipVert="1" custScaleY="8683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A2359E5-5D2C-4CA1-9FAB-C1C9E1EE555E}" type="presOf" srcId="{36E46956-2294-471C-B254-64AC89EBCDF8}" destId="{1E20124E-D646-4FF3-8CBF-913D1437F52D}" srcOrd="0" destOrd="0" presId="urn:microsoft.com/office/officeart/2005/8/layout/vList2"/>
    <dgm:cxn modelId="{0C5D4601-C2D6-4E67-8866-E920D4443CDC}" type="presOf" srcId="{73AF9484-D926-48CE-B97E-C63BD64E2255}" destId="{84F5D750-47A1-4E94-A9CA-1C3C6B3F094C}" srcOrd="0" destOrd="0" presId="urn:microsoft.com/office/officeart/2005/8/layout/vList2"/>
    <dgm:cxn modelId="{B7B85C63-C9DB-48E9-BE2F-BF822E79546B}" srcId="{73AF9484-D926-48CE-B97E-C63BD64E2255}" destId="{36E46956-2294-471C-B254-64AC89EBCDF8}" srcOrd="0" destOrd="0" parTransId="{E6350676-25D8-48EE-BC3C-D41FBACC19FD}" sibTransId="{583D2C96-F4EB-4A73-99C1-5228FBCD0C90}"/>
    <dgm:cxn modelId="{79A4C769-C403-421A-A58D-523A38FE4F18}" srcId="{90427359-39E7-49D9-82AF-A567644CE533}" destId="{73AF9484-D926-48CE-B97E-C63BD64E2255}" srcOrd="0" destOrd="0" parTransId="{ABC8D5F7-EF35-4F98-9C68-17FD8A2233CE}" sibTransId="{38DDA297-7A3D-494B-B968-723317306F13}"/>
    <dgm:cxn modelId="{0AF0DA6B-626A-4E3A-BA43-DC19E51679FB}" type="presOf" srcId="{90427359-39E7-49D9-82AF-A567644CE533}" destId="{CBCE0AD4-83A4-4745-A6B1-3DD8A266DDFD}" srcOrd="0" destOrd="0" presId="urn:microsoft.com/office/officeart/2005/8/layout/vList2"/>
    <dgm:cxn modelId="{EE23CF0D-0749-4BAF-8FD0-5B4A17FEB79E}" type="presParOf" srcId="{CBCE0AD4-83A4-4745-A6B1-3DD8A266DDFD}" destId="{84F5D750-47A1-4E94-A9CA-1C3C6B3F094C}" srcOrd="0" destOrd="0" presId="urn:microsoft.com/office/officeart/2005/8/layout/vList2"/>
    <dgm:cxn modelId="{F271010D-8846-4870-BB4A-147986EEA616}" type="presParOf" srcId="{CBCE0AD4-83A4-4745-A6B1-3DD8A266DDFD}" destId="{1E20124E-D646-4FF3-8CBF-913D1437F52D}" srcOrd="1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6A343-3D6F-4492-8D09-07DB2D4852DE}">
      <dsp:nvSpPr>
        <dsp:cNvPr id="0" name=""/>
        <dsp:cNvSpPr/>
      </dsp:nvSpPr>
      <dsp:spPr>
        <a:xfrm>
          <a:off x="-4919424" y="-660496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D83E0-A137-4964-8CBD-17DF614DBCD9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Órgano autónomo responsable de garantizar el ejercicio de los derechos de acceso a la información pública y la protección de datos personales en posesión de los sujetos obligados.</a:t>
          </a: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92024" y="334530"/>
        <a:ext cx="9963850" cy="669409"/>
      </dsp:txXfrm>
    </dsp:sp>
    <dsp:sp modelId="{CFA959A6-3E35-46C9-8099-6E45E9D6AD17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DC7B1-3F34-4CBF-9C90-0BD1B91184C0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Es la autoridad máxima al interior del sujeto obligado en materia del derecho de acceso a la información.</a:t>
          </a: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75812" y="1338819"/>
        <a:ext cx="9580062" cy="669409"/>
      </dsp:txXfrm>
    </dsp:sp>
    <dsp:sp modelId="{5EED0067-D2BC-48AB-8FB4-C0D05AE599CC}">
      <dsp:nvSpPr>
        <dsp:cNvPr id="0" name=""/>
        <dsp:cNvSpPr/>
      </dsp:nvSpPr>
      <dsp:spPr>
        <a:xfrm>
          <a:off x="355949" y="1274589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25AB2-28AF-47EB-B747-3929E6C27825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Es el área responsable para la atención de las solicitudes de información.</a:t>
          </a:r>
          <a:endParaRPr lang="es-MX" sz="18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75812" y="2343108"/>
        <a:ext cx="9580062" cy="669409"/>
      </dsp:txXfrm>
    </dsp:sp>
    <dsp:sp modelId="{2FC79A32-C4B9-4993-AB73-436EE5A5A24C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ECF2F-9D1A-4AEA-A842-62D08B9C8C29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noFill/>
        <a:ln w="12700" cap="flat" cmpd="sng" algn="ctr">
          <a:solidFill>
            <a:srgbClr val="0099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  <a:effectLst/>
              <a:latin typeface="Arial Narrow" panose="020B0606020202030204" pitchFamily="34" charset="0"/>
            </a:rPr>
            <a:t>Son los encargados de </a:t>
          </a:r>
          <a:r>
            <a:rPr lang="es-ES_tradnl" sz="1800" kern="1200" dirty="0" smtClean="0">
              <a:solidFill>
                <a:schemeClr val="tx1"/>
              </a:solidFill>
              <a:effectLst/>
              <a:latin typeface="Arial Narrow" panose="020B0606020202030204" pitchFamily="34" charset="0"/>
              <a:ea typeface="ＭＳ Ｐゴシック" pitchFamily="-106" charset="-128"/>
            </a:rPr>
            <a:t>de entregar la información solicitada por el particular al responsable de la Unidad de Transparencia.</a:t>
          </a:r>
          <a:endParaRPr lang="es-MX" sz="1800" kern="1200" dirty="0"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492024" y="3347397"/>
        <a:ext cx="9963850" cy="669409"/>
      </dsp:txXfrm>
    </dsp:sp>
    <dsp:sp modelId="{50EA63D8-4CBF-4364-A7A3-44C4EF61DC99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5F821-2C82-4425-A92E-D7802D50E8AE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E5B4A-81C9-4055-8FF3-082679F92C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70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545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63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0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30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13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91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7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82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988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0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01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646D-2ECE-4EFF-A53C-2DC8D911CFBD}" type="datetimeFigureOut">
              <a:rPr lang="es-MX" smtClean="0"/>
              <a:t>11/04/2018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000B-B278-45E6-BE1F-82AD226A7B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17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m.org.mx/" TargetMode="External"/><Relationship Id="rId2" Type="http://schemas.openxmlformats.org/officeDocument/2006/relationships/hyperlink" Target="mailto:miguel.covarrubias@itaipem.org.m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" y="6155872"/>
            <a:ext cx="12192000" cy="70212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http://www.infoem.mx/img/png/logoInfoem8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118" y="1728787"/>
            <a:ext cx="76200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8228" y="389422"/>
            <a:ext cx="5279571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Denuncia por incumplimiento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‒"/>
            </a:pPr>
            <a:r>
              <a:rPr lang="es-MX" sz="2400" dirty="0" smtClean="0">
                <a:latin typeface="Arial Narrow" panose="020B0606020202030204" pitchFamily="34" charset="0"/>
              </a:rPr>
              <a:t>Cualquier persona podrá denunciar ante el Instituto la falta de publicación de las obligaciones de transparencia previstas en la Ley </a:t>
            </a:r>
          </a:p>
          <a:p>
            <a:pPr marL="0" indent="0" algn="just">
              <a:buNone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s-MX" sz="2400" dirty="0" smtClean="0">
                <a:latin typeface="Arial Narrow" panose="020B0606020202030204" pitchFamily="34" charset="0"/>
              </a:rPr>
              <a:t>El procedimiento de la denuncia se integra por las siguientes etapas:</a:t>
            </a:r>
          </a:p>
          <a:p>
            <a:pPr marL="514350" indent="-514350" algn="just">
              <a:buAutoNum type="romanUcPeriod"/>
            </a:pPr>
            <a:r>
              <a:rPr lang="es-MX" sz="2400" dirty="0" smtClean="0">
                <a:latin typeface="Arial Narrow" panose="020B0606020202030204" pitchFamily="34" charset="0"/>
              </a:rPr>
              <a:t>Presentación de la denuncia ante el Instituto</a:t>
            </a:r>
          </a:p>
          <a:p>
            <a:pPr marL="514350" indent="-514350" algn="just">
              <a:buAutoNum type="romanUcPeriod"/>
            </a:pPr>
            <a:r>
              <a:rPr lang="es-MX" sz="2400" dirty="0" smtClean="0">
                <a:latin typeface="Arial Narrow" panose="020B0606020202030204" pitchFamily="34" charset="0"/>
              </a:rPr>
              <a:t>Solicitud por parte del Instituto de un informe al sujeto obligado</a:t>
            </a:r>
          </a:p>
          <a:p>
            <a:pPr marL="514350" indent="-514350" algn="just">
              <a:buAutoNum type="romanUcPeriod"/>
            </a:pPr>
            <a:r>
              <a:rPr lang="es-MX" sz="2400" dirty="0" smtClean="0">
                <a:latin typeface="Arial Narrow" panose="020B0606020202030204" pitchFamily="34" charset="0"/>
              </a:rPr>
              <a:t>Resolución de la denuncia; y</a:t>
            </a:r>
          </a:p>
          <a:p>
            <a:pPr marL="514350" indent="-514350" algn="just">
              <a:buAutoNum type="romanUcPeriod"/>
            </a:pPr>
            <a:r>
              <a:rPr lang="es-MX" sz="2400" dirty="0" smtClean="0">
                <a:latin typeface="Arial Narrow" panose="020B0606020202030204" pitchFamily="34" charset="0"/>
              </a:rPr>
              <a:t>Ejecución de la resolución de la denuncia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613357" y="1308640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111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800" y="380530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Clasificación y Desclasificación de la información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5035" y="1851219"/>
            <a:ext cx="10798629" cy="3913478"/>
          </a:xfrm>
        </p:spPr>
        <p:txBody>
          <a:bodyPr>
            <a:normAutofit/>
          </a:bodyPr>
          <a:lstStyle/>
          <a:p>
            <a:pPr algn="just">
              <a:buFont typeface="Arial Narrow" panose="020B0606020202030204" pitchFamily="34" charset="0"/>
              <a:buChar char="–"/>
            </a:pPr>
            <a:r>
              <a:rPr lang="es-MX" sz="2400" dirty="0" smtClean="0">
                <a:latin typeface="Arial Narrow" panose="020B0606020202030204" pitchFamily="34" charset="0"/>
              </a:rPr>
              <a:t>La clasificación es el proceso mediante el cual el sujeto obligado determina que la información en su poder actualiza alguno de los supuestos de reserva o confidencialidad </a:t>
            </a:r>
          </a:p>
          <a:p>
            <a:pPr algn="just">
              <a:buFont typeface="Arial Narrow" panose="020B0606020202030204" pitchFamily="34" charset="0"/>
              <a:buChar char="–"/>
            </a:pPr>
            <a:endParaRPr lang="es-MX" sz="2400" dirty="0">
              <a:latin typeface="Arial Narrow" panose="020B0606020202030204" pitchFamily="34" charset="0"/>
            </a:endParaRPr>
          </a:p>
          <a:p>
            <a:pPr algn="just">
              <a:buFont typeface="Arial Narrow" panose="020B0606020202030204" pitchFamily="34" charset="0"/>
              <a:buChar char="–"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 algn="just"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MX" sz="2400" dirty="0" smtClean="0">
                <a:latin typeface="Arial Narrow" panose="020B0606020202030204" pitchFamily="34" charset="0"/>
              </a:rPr>
              <a:t>Los documentos clasificados total o parcialmente deberán llevar una leyenda que indique tal carácter, la fecha de clasificación, el fundamento legal y, en su caso, el periodo de reserva</a:t>
            </a:r>
          </a:p>
          <a:p>
            <a:pPr algn="just">
              <a:buFont typeface="Arial Narrow" panose="020B0606020202030204" pitchFamily="34" charset="0"/>
              <a:buChar char="–"/>
            </a:pPr>
            <a:r>
              <a:rPr lang="es-MX" sz="2400" dirty="0" smtClean="0">
                <a:latin typeface="Arial Narrow" panose="020B0606020202030204" pitchFamily="34" charset="0"/>
              </a:rPr>
              <a:t>La clasificación de la información se realizará conforme a un análisis caso por caso fundado y motivado, mediante la aplicación de la prueba de daño 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84359058"/>
              </p:ext>
            </p:extLst>
          </p:nvPr>
        </p:nvGraphicFramePr>
        <p:xfrm>
          <a:off x="3735457" y="2822478"/>
          <a:ext cx="4785690" cy="1285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061872" y="5875466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122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6571" y="260998"/>
            <a:ext cx="4942114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Información reservada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8088982"/>
              </p:ext>
            </p:extLst>
          </p:nvPr>
        </p:nvGraphicFramePr>
        <p:xfrm>
          <a:off x="2362200" y="1681247"/>
          <a:ext cx="7995557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95557"/>
              </a:tblGrid>
              <a:tr h="402251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 smtClean="0"/>
                        <a:t>Información Reservada</a:t>
                      </a:r>
                      <a:endParaRPr lang="es-MX" sz="2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95762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dirty="0" smtClean="0">
                          <a:latin typeface="Arial Narrow" panose="020B0606020202030204" pitchFamily="34" charset="0"/>
                        </a:rPr>
                        <a:t>Comprometa la seguridad pública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dirty="0" smtClean="0">
                          <a:latin typeface="Arial Narrow" panose="020B0606020202030204" pitchFamily="34" charset="0"/>
                        </a:rPr>
                        <a:t>Pueda</a:t>
                      </a:r>
                      <a:r>
                        <a:rPr lang="es-MX" sz="2000" baseline="0" dirty="0" smtClean="0">
                          <a:latin typeface="Arial Narrow" panose="020B0606020202030204" pitchFamily="34" charset="0"/>
                        </a:rPr>
                        <a:t> menoscabar la conducción de las negociaciones y relaciones internacionales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baseline="0" dirty="0" smtClean="0">
                          <a:latin typeface="Arial Narrow" panose="020B0606020202030204" pitchFamily="34" charset="0"/>
                        </a:rPr>
                        <a:t>Se entregue a la Entidad expresamente con ese carácter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baseline="0" dirty="0" smtClean="0">
                          <a:latin typeface="Arial Narrow" panose="020B0606020202030204" pitchFamily="34" charset="0"/>
                        </a:rPr>
                        <a:t>Ponga en riesgo la vida, la seguridad o la salud de una persona física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baseline="0" dirty="0" smtClean="0">
                          <a:latin typeface="Arial Narrow" panose="020B0606020202030204" pitchFamily="34" charset="0"/>
                        </a:rPr>
                        <a:t>Pueda causar daño u obstruya la prevención o persecución de los delitos</a:t>
                      </a:r>
                    </a:p>
                    <a:p>
                      <a:endParaRPr lang="es-MX" sz="2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1263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MX" sz="2000" b="0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2000" b="0" dirty="0" smtClean="0">
                          <a:latin typeface="Arial Narrow" panose="020B0606020202030204" pitchFamily="34" charset="0"/>
                        </a:rPr>
                        <a:t>Periodo:</a:t>
                      </a:r>
                      <a:r>
                        <a:rPr lang="es-MX" sz="2000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2000" baseline="0" dirty="0" smtClean="0">
                          <a:latin typeface="Arial Narrow" panose="020B0606020202030204" pitchFamily="34" charset="0"/>
                        </a:rPr>
                        <a:t>Hasta por 5 años, con ampliación de hasta 5 años adicionales y por una sola vez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360082" y="6220686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140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95887" y="1076179"/>
            <a:ext cx="1800226" cy="1020763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Contacto:</a:t>
            </a:r>
            <a:endParaRPr lang="es-MX" sz="36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36788"/>
            <a:ext cx="10515600" cy="3657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Dirección Jurídica del Infoem</a:t>
            </a:r>
            <a:endParaRPr lang="es-MX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Domicilio: Calle de Pino Suárez sin número, actualmente Carretera Toluca – Ixtapan No. 111; Colonia La Michoacana, C.P. 52166, Metepec, Estado de México</a:t>
            </a: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Lic. </a:t>
            </a:r>
            <a:r>
              <a:rPr lang="es-MX" sz="2400" dirty="0" smtClean="0">
                <a:latin typeface="Arial Narrow" panose="020B0606020202030204" pitchFamily="34" charset="0"/>
              </a:rPr>
              <a:t>Miguel </a:t>
            </a:r>
            <a:r>
              <a:rPr lang="es-MX" sz="2400" dirty="0" err="1" smtClean="0">
                <a:latin typeface="Arial Narrow" panose="020B0606020202030204" pitchFamily="34" charset="0"/>
              </a:rPr>
              <a:t>Angel</a:t>
            </a:r>
            <a:r>
              <a:rPr lang="es-MX" sz="2400" dirty="0" smtClean="0">
                <a:latin typeface="Arial Narrow" panose="020B0606020202030204" pitchFamily="34" charset="0"/>
              </a:rPr>
              <a:t> Covarrubias Ortiz– Jefe de Departamento de Apoyo Legal</a:t>
            </a:r>
            <a:endParaRPr lang="es-MX" sz="24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Tel. (722) 2 26 19 80 - Ext. 512</a:t>
            </a: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Correo: </a:t>
            </a:r>
            <a:r>
              <a:rPr lang="es-MX" sz="2400" dirty="0" smtClean="0">
                <a:latin typeface="Arial Narrow" panose="020B0606020202030204" pitchFamily="34" charset="0"/>
                <a:hlinkClick r:id="rId2"/>
              </a:rPr>
              <a:t>miguel.covarrubias@itaipem.org.mx</a:t>
            </a:r>
            <a:endParaRPr lang="es-MX" sz="24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</a:rPr>
              <a:t>Página institucional: </a:t>
            </a:r>
          </a:p>
          <a:p>
            <a:pPr marL="0" indent="0" algn="ctr">
              <a:buNone/>
            </a:pPr>
            <a:r>
              <a:rPr lang="es-MX" sz="2400" dirty="0" smtClean="0">
                <a:latin typeface="Arial Narrow" panose="020B0606020202030204" pitchFamily="34" charset="0"/>
                <a:hlinkClick r:id="rId3"/>
              </a:rPr>
              <a:t>www.infoem.org.mx</a:t>
            </a:r>
            <a:endParaRPr lang="es-MX" sz="24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s-MX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" y="6155872"/>
            <a:ext cx="12192000" cy="70212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1800" y="625458"/>
            <a:ext cx="76581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Responsables en materia de Transparencia y Acceso a la Información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0436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75909" y="3266722"/>
            <a:ext cx="1067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Arial Narrow" panose="020B0606020202030204" pitchFamily="34" charset="0"/>
              </a:rPr>
              <a:t>Comité de Transparencia</a:t>
            </a:r>
            <a:endParaRPr lang="es-MX" sz="1100" b="1" dirty="0">
              <a:latin typeface="Arial Narrow" panose="020B0606020202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10475" y="5215934"/>
            <a:ext cx="1000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Arial Narrow" panose="020B0606020202030204" pitchFamily="34" charset="0"/>
              </a:rPr>
              <a:t>Servidores Públicos Habilitados</a:t>
            </a:r>
            <a:endParaRPr lang="es-MX" sz="1100" b="1" dirty="0">
              <a:latin typeface="Arial Narrow" panose="020B0606020202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05289" y="4222029"/>
            <a:ext cx="1208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Arial Narrow" panose="020B0606020202030204" pitchFamily="34" charset="0"/>
              </a:rPr>
              <a:t>Unidad de Transparencia</a:t>
            </a:r>
            <a:endParaRPr lang="es-MX" sz="11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418067" y="5822710"/>
            <a:ext cx="196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58 de la LTAIPEMyM</a:t>
            </a:r>
            <a:endParaRPr lang="es-MX" sz="12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412751" y="3817616"/>
            <a:ext cx="196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45 de la LTAIPEMyM</a:t>
            </a:r>
            <a:endParaRPr lang="es-MX" sz="12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412751" y="4819539"/>
            <a:ext cx="196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50 de la LTAIPEMyM</a:t>
            </a:r>
            <a:endParaRPr lang="es-MX" sz="12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10475" y="2371817"/>
            <a:ext cx="100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Arial Narrow" panose="020B0606020202030204" pitchFamily="34" charset="0"/>
              </a:rPr>
              <a:t>INFOEM</a:t>
            </a:r>
            <a:endParaRPr lang="es-MX" sz="1100" b="1" dirty="0">
              <a:latin typeface="Arial Narrow" panose="020B0606020202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412751" y="2815069"/>
            <a:ext cx="1961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29 de la LTAIPEMyM</a:t>
            </a:r>
            <a:endParaRPr lang="es-MX" sz="12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3088" y="250693"/>
            <a:ext cx="3110032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Marco normativo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6312746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b="1" dirty="0" smtClean="0">
                <a:latin typeface="Arial Narrow" panose="020B0606020202030204" pitchFamily="34" charset="0"/>
              </a:rPr>
              <a:t>Estatal </a:t>
            </a:r>
          </a:p>
          <a:p>
            <a:pPr algn="just"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Ley de Transparencia y Acceso a la Información Pública del Estado de México y Municipios</a:t>
            </a:r>
          </a:p>
          <a:p>
            <a:pPr marL="0" indent="0">
              <a:buNone/>
            </a:pPr>
            <a:endParaRPr lang="es-MX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 Narrow" panose="020B0606020202030204" pitchFamily="34" charset="0"/>
              </a:rPr>
              <a:t>Nacional</a:t>
            </a:r>
          </a:p>
          <a:p>
            <a:pPr algn="just"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Ley General de Transparencia y Acceso a la Información Pública </a:t>
            </a:r>
          </a:p>
          <a:p>
            <a:pPr algn="just"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Lineamientos </a:t>
            </a:r>
            <a:r>
              <a:rPr lang="es-MX" dirty="0">
                <a:latin typeface="Arial Narrow" panose="020B0606020202030204" pitchFamily="34" charset="0"/>
              </a:rPr>
              <a:t>Técnicos Generales para la publicación, homologación y estandarización  de la información de las obligaciones establecidas en el Título Quinto y en la fracción IV del artículo 31 de la Ley General de Transparencia y Acceso a la Información Pública, que deben difundir los sujetos obligados en los portales de Internet y en la Plataforma Nacional de </a:t>
            </a:r>
            <a:r>
              <a:rPr lang="es-MX" dirty="0" smtClean="0">
                <a:latin typeface="Arial Narrow" panose="020B0606020202030204" pitchFamily="34" charset="0"/>
              </a:rPr>
              <a:t>Transparencia y Anexos</a:t>
            </a:r>
          </a:p>
          <a:p>
            <a:pPr lvl="0" algn="just">
              <a:lnSpc>
                <a:spcPct val="120000"/>
              </a:lnSpc>
            </a:pPr>
            <a:r>
              <a:rPr lang="es-MX" sz="2900" dirty="0">
                <a:latin typeface="Arial Narrow" panose="020B0606020202030204" pitchFamily="34" charset="0"/>
              </a:rPr>
              <a:t>Lineamientos Generales en Materia de Clasificación y Desclasificación de la Información, así como para la elaboración de versiones públicas</a:t>
            </a:r>
          </a:p>
          <a:p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200" y="377167"/>
            <a:ext cx="8071756" cy="1110530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Obligaciones de Transparencia Comunes: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6" name="Pergamino horizontal 5"/>
          <p:cNvSpPr/>
          <p:nvPr/>
        </p:nvSpPr>
        <p:spPr>
          <a:xfrm>
            <a:off x="1600200" y="1270724"/>
            <a:ext cx="9264316" cy="5292215"/>
          </a:xfrm>
          <a:prstGeom prst="horizontalScroll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778159" y="1487697"/>
            <a:ext cx="2777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Artículo 92 LTAIPEMyM</a:t>
            </a:r>
            <a:endParaRPr lang="es-MX" sz="20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362200" y="2101714"/>
            <a:ext cx="83272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b="1" dirty="0" smtClean="0"/>
              <a:t>52 obligaciones comunes en total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000" b="1" dirty="0" smtClean="0"/>
              <a:t>Fracciones agregadas: </a:t>
            </a:r>
          </a:p>
          <a:p>
            <a:pPr algn="just"/>
            <a:r>
              <a:rPr lang="es-MX" sz="2000" b="1" dirty="0"/>
              <a:t>XII. </a:t>
            </a:r>
            <a:r>
              <a:rPr lang="es-MX" sz="2000" dirty="0"/>
              <a:t>El perfil de los puestos de los servidores públicos a su servicio en los casos que aplique</a:t>
            </a:r>
            <a:r>
              <a:rPr lang="es-MX" sz="2000" dirty="0" smtClean="0"/>
              <a:t>;</a:t>
            </a:r>
          </a:p>
          <a:p>
            <a:pPr algn="just"/>
            <a:r>
              <a:rPr lang="es-MX" sz="2000" b="1" dirty="0" smtClean="0"/>
              <a:t>XV</a:t>
            </a:r>
            <a:r>
              <a:rPr lang="es-MX" sz="2000" b="1" dirty="0"/>
              <a:t>. </a:t>
            </a:r>
            <a:r>
              <a:rPr lang="es-MX" sz="2000" dirty="0"/>
              <a:t>Agenda de reuniones públicas a las que convoquen los titulares de los sujetos obligados</a:t>
            </a:r>
            <a:r>
              <a:rPr lang="es-MX" sz="2000" dirty="0" smtClean="0"/>
              <a:t>;</a:t>
            </a:r>
          </a:p>
          <a:p>
            <a:pPr algn="just"/>
            <a:r>
              <a:rPr lang="es-MX" sz="2000" b="1" dirty="0"/>
              <a:t>XVII. </a:t>
            </a:r>
            <a:r>
              <a:rPr lang="es-MX" sz="2000" dirty="0"/>
              <a:t>Dirección electrónica donde podrán recibirse las solicitudes para obtener la información, </a:t>
            </a:r>
            <a:r>
              <a:rPr lang="es-MX" sz="2000" dirty="0" smtClean="0"/>
              <a:t>así como </a:t>
            </a:r>
            <a:r>
              <a:rPr lang="es-MX" sz="2000" dirty="0"/>
              <a:t>el registro de las solicitudes recibidas y atendidas</a:t>
            </a:r>
            <a:r>
              <a:rPr lang="es-MX" sz="2000" dirty="0" smtClean="0"/>
              <a:t>;</a:t>
            </a:r>
          </a:p>
          <a:p>
            <a:pPr algn="just"/>
            <a:r>
              <a:rPr lang="es-MX" sz="2000" b="1" dirty="0"/>
              <a:t>XIX. </a:t>
            </a:r>
            <a:r>
              <a:rPr lang="es-MX" sz="2000" dirty="0"/>
              <a:t>Índices semestrales en formatos abiertos de los expedientes clasificados como reservados </a:t>
            </a:r>
            <a:r>
              <a:rPr lang="es-MX" sz="2000" dirty="0" smtClean="0"/>
              <a:t>que cada </a:t>
            </a:r>
            <a:r>
              <a:rPr lang="es-MX" sz="2000" dirty="0"/>
              <a:t>sujeto obligado posee y maneja</a:t>
            </a:r>
            <a:r>
              <a:rPr lang="es-MX" sz="2000" dirty="0" smtClean="0"/>
              <a:t>; </a:t>
            </a:r>
            <a:r>
              <a:rPr lang="es-MX" sz="1400" b="1" dirty="0">
                <a:solidFill>
                  <a:srgbClr val="009999"/>
                </a:solidFill>
              </a:rPr>
              <a:t>(Art. 126 y 127, además de los Lineamientos Generales en Materia de Clasificación) </a:t>
            </a:r>
          </a:p>
        </p:txBody>
      </p:sp>
    </p:spTree>
    <p:extLst>
      <p:ext uri="{BB962C8B-B14F-4D97-AF65-F5344CB8AC3E}">
        <p14:creationId xmlns:p14="http://schemas.microsoft.com/office/powerpoint/2010/main" val="28096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4889588" y="3186485"/>
            <a:ext cx="1649446" cy="1895915"/>
            <a:chOff x="3628213" y="-1"/>
            <a:chExt cx="1649446" cy="1895915"/>
          </a:xfrm>
        </p:grpSpPr>
        <p:sp>
          <p:nvSpPr>
            <p:cNvPr id="24" name="Hexágono 23"/>
            <p:cNvSpPr/>
            <p:nvPr/>
          </p:nvSpPr>
          <p:spPr>
            <a:xfrm rot="5400000">
              <a:off x="3504978" y="123234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ágono 4"/>
            <p:cNvSpPr/>
            <p:nvPr/>
          </p:nvSpPr>
          <p:spPr>
            <a:xfrm>
              <a:off x="3885251" y="295447"/>
              <a:ext cx="1135368" cy="1305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>
                <a:solidFill>
                  <a:srgbClr val="009999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040959" y="1569243"/>
            <a:ext cx="1649446" cy="1895915"/>
            <a:chOff x="3628213" y="-1"/>
            <a:chExt cx="1649446" cy="1895915"/>
          </a:xfrm>
        </p:grpSpPr>
        <p:sp>
          <p:nvSpPr>
            <p:cNvPr id="21" name="Hexágono 20"/>
            <p:cNvSpPr/>
            <p:nvPr/>
          </p:nvSpPr>
          <p:spPr>
            <a:xfrm rot="5400000">
              <a:off x="3504978" y="123234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ágono 4"/>
            <p:cNvSpPr/>
            <p:nvPr/>
          </p:nvSpPr>
          <p:spPr>
            <a:xfrm>
              <a:off x="3885251" y="295447"/>
              <a:ext cx="1135368" cy="1305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>
                <a:solidFill>
                  <a:srgbClr val="009999"/>
                </a:solidFill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819039" y="1552383"/>
            <a:ext cx="1649446" cy="1895915"/>
            <a:chOff x="3623742" y="-31871"/>
            <a:chExt cx="1649446" cy="1895915"/>
          </a:xfrm>
          <a:noFill/>
        </p:grpSpPr>
        <p:sp>
          <p:nvSpPr>
            <p:cNvPr id="15" name="Hexágono 14"/>
            <p:cNvSpPr/>
            <p:nvPr/>
          </p:nvSpPr>
          <p:spPr>
            <a:xfrm rot="5400000">
              <a:off x="3500507" y="91364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Hexágono 4"/>
            <p:cNvSpPr/>
            <p:nvPr/>
          </p:nvSpPr>
          <p:spPr>
            <a:xfrm>
              <a:off x="3808857" y="231461"/>
              <a:ext cx="1135368" cy="130502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7582786" y="1586561"/>
            <a:ext cx="1649446" cy="1895915"/>
            <a:chOff x="3592024" y="2307"/>
            <a:chExt cx="1649446" cy="1895915"/>
          </a:xfrm>
          <a:solidFill>
            <a:srgbClr val="009999"/>
          </a:solidFill>
        </p:grpSpPr>
        <p:sp>
          <p:nvSpPr>
            <p:cNvPr id="12" name="Hexágono 11"/>
            <p:cNvSpPr/>
            <p:nvPr/>
          </p:nvSpPr>
          <p:spPr>
            <a:xfrm rot="5400000">
              <a:off x="3468789" y="125542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ágono 4"/>
            <p:cNvSpPr/>
            <p:nvPr/>
          </p:nvSpPr>
          <p:spPr>
            <a:xfrm>
              <a:off x="3849062" y="297755"/>
              <a:ext cx="1135368" cy="13050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/>
            </a:p>
          </p:txBody>
        </p:sp>
      </p:grpSp>
      <p:sp>
        <p:nvSpPr>
          <p:cNvPr id="9" name="Hexágono 8"/>
          <p:cNvSpPr/>
          <p:nvPr/>
        </p:nvSpPr>
        <p:spPr>
          <a:xfrm rot="5400000">
            <a:off x="2945513" y="3243971"/>
            <a:ext cx="1895915" cy="1649446"/>
          </a:xfrm>
          <a:prstGeom prst="hexagon">
            <a:avLst>
              <a:gd name="adj" fmla="val 25000"/>
              <a:gd name="vf" fmla="val 115470"/>
            </a:avLst>
          </a:prstGeom>
          <a:noFill/>
          <a:ln>
            <a:solidFill>
              <a:srgbClr val="00999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259" y="298706"/>
            <a:ext cx="4670654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Obligaciones  específicas 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4950840" y="3522376"/>
            <a:ext cx="156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Instituciones de educación superior públicas estatales con autonomía y las dependientes del Ejecutivo Estatal</a:t>
            </a: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98</a:t>
            </a:r>
          </a:p>
          <a:p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227108" y="3870736"/>
            <a:ext cx="142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Órganos autónomos</a:t>
            </a: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97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302553" y="2111052"/>
            <a:ext cx="1187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200" b="1" dirty="0">
                <a:latin typeface="Arial Narrow" panose="020B0606020202030204" pitchFamily="34" charset="0"/>
              </a:rPr>
              <a:t>Poder Ejecutivo y Municipios</a:t>
            </a:r>
          </a:p>
          <a:p>
            <a:pPr lvl="0" algn="ctr"/>
            <a:r>
              <a:rPr lang="es-MX" sz="1200" b="1" dirty="0">
                <a:latin typeface="Arial Narrow" panose="020B0606020202030204" pitchFamily="34" charset="0"/>
              </a:rPr>
              <a:t>Art.94</a:t>
            </a:r>
          </a:p>
          <a:p>
            <a:endParaRPr lang="es-MX" dirty="0"/>
          </a:p>
        </p:txBody>
      </p:sp>
      <p:sp>
        <p:nvSpPr>
          <p:cNvPr id="27" name="Hexágono 26"/>
          <p:cNvSpPr/>
          <p:nvPr/>
        </p:nvSpPr>
        <p:spPr>
          <a:xfrm rot="5400000">
            <a:off x="6577124" y="3284472"/>
            <a:ext cx="1895915" cy="1649446"/>
          </a:xfrm>
          <a:prstGeom prst="hexagon">
            <a:avLst>
              <a:gd name="adj" fmla="val 25000"/>
              <a:gd name="vf" fmla="val 115470"/>
            </a:avLst>
          </a:prstGeom>
          <a:noFill/>
          <a:ln>
            <a:solidFill>
              <a:srgbClr val="00999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upo 28"/>
          <p:cNvGrpSpPr/>
          <p:nvPr/>
        </p:nvGrpSpPr>
        <p:grpSpPr>
          <a:xfrm>
            <a:off x="3898190" y="4737979"/>
            <a:ext cx="1649446" cy="1895915"/>
            <a:chOff x="3628213" y="-1"/>
            <a:chExt cx="1649446" cy="1895915"/>
          </a:xfrm>
        </p:grpSpPr>
        <p:sp>
          <p:nvSpPr>
            <p:cNvPr id="30" name="Hexágono 29"/>
            <p:cNvSpPr/>
            <p:nvPr/>
          </p:nvSpPr>
          <p:spPr>
            <a:xfrm rot="5400000">
              <a:off x="3504978" y="123234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Hexágono 4"/>
            <p:cNvSpPr/>
            <p:nvPr/>
          </p:nvSpPr>
          <p:spPr>
            <a:xfrm>
              <a:off x="3885251" y="295447"/>
              <a:ext cx="1135368" cy="1305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>
                <a:solidFill>
                  <a:srgbClr val="009999"/>
                </a:solidFill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7525081" y="4761705"/>
            <a:ext cx="1649446" cy="1895915"/>
            <a:chOff x="3628213" y="-1"/>
            <a:chExt cx="1649446" cy="1895915"/>
          </a:xfrm>
        </p:grpSpPr>
        <p:sp>
          <p:nvSpPr>
            <p:cNvPr id="33" name="Hexágono 32"/>
            <p:cNvSpPr/>
            <p:nvPr/>
          </p:nvSpPr>
          <p:spPr>
            <a:xfrm rot="5400000">
              <a:off x="3504978" y="123234"/>
              <a:ext cx="1895915" cy="164944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Hexágono 4"/>
            <p:cNvSpPr/>
            <p:nvPr/>
          </p:nvSpPr>
          <p:spPr>
            <a:xfrm>
              <a:off x="3885251" y="295447"/>
              <a:ext cx="1135368" cy="1305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600" kern="1200">
                <a:solidFill>
                  <a:srgbClr val="009999"/>
                </a:solidFill>
              </a:endParaRPr>
            </a:p>
          </p:txBody>
        </p:sp>
      </p:grpSp>
      <p:sp>
        <p:nvSpPr>
          <p:cNvPr id="36" name="Hexágono 35"/>
          <p:cNvSpPr/>
          <p:nvPr/>
        </p:nvSpPr>
        <p:spPr>
          <a:xfrm rot="5400000">
            <a:off x="5623881" y="4918816"/>
            <a:ext cx="1895915" cy="1649446"/>
          </a:xfrm>
          <a:prstGeom prst="hexagon">
            <a:avLst>
              <a:gd name="adj" fmla="val 25000"/>
              <a:gd name="vf" fmla="val 115470"/>
            </a:avLst>
          </a:prstGeom>
          <a:noFill/>
          <a:ln>
            <a:solidFill>
              <a:srgbClr val="00999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CuadroTexto 49"/>
          <p:cNvSpPr txBox="1"/>
          <p:nvPr/>
        </p:nvSpPr>
        <p:spPr>
          <a:xfrm>
            <a:off x="5819266" y="2210608"/>
            <a:ext cx="1675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Poder Legislativo Local </a:t>
            </a: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95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712293" y="2064395"/>
            <a:ext cx="1390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Poder Judicial Local y Tribunal de Justicia Administrativa</a:t>
            </a:r>
            <a:endParaRPr lang="es-MX" sz="1200" b="1" dirty="0">
              <a:latin typeface="Arial Narrow" panose="020B0606020202030204" pitchFamily="34" charset="0"/>
            </a:endParaRP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</a:t>
            </a:r>
            <a:r>
              <a:rPr lang="es-MX" sz="1200" b="1" dirty="0" smtClean="0">
                <a:latin typeface="Arial Narrow" panose="020B0606020202030204" pitchFamily="34" charset="0"/>
              </a:rPr>
              <a:t>96</a:t>
            </a:r>
            <a:endParaRPr lang="es-MX" sz="1200" b="1" dirty="0">
              <a:latin typeface="Arial Narrow" panose="020B0606020202030204" pitchFamily="34" charset="0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6720520" y="3601363"/>
            <a:ext cx="1686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Autoridades administrativas y jurisdiccionales en materia laboral</a:t>
            </a:r>
            <a:endParaRPr lang="es-MX" sz="1200" b="1" dirty="0">
              <a:latin typeface="Arial Narrow" panose="020B0606020202030204" pitchFamily="34" charset="0"/>
            </a:endParaRP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</a:t>
            </a:r>
            <a:r>
              <a:rPr lang="es-MX" sz="1200" b="1" dirty="0" smtClean="0">
                <a:latin typeface="Arial Narrow" panose="020B0606020202030204" pitchFamily="34" charset="0"/>
              </a:rPr>
              <a:t>99</a:t>
            </a:r>
            <a:endParaRPr lang="es-MX" sz="1200" b="1" dirty="0">
              <a:latin typeface="Arial Narrow" panose="020B0606020202030204" pitchFamily="34" charset="0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4011260" y="5057095"/>
            <a:ext cx="14456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Partidos políticos nacionales acreditados ara participar en elecciones locales y los partidos locales</a:t>
            </a:r>
            <a:endParaRPr lang="es-MX" sz="1200" b="1" dirty="0">
              <a:latin typeface="Arial Narrow" panose="020B0606020202030204" pitchFamily="34" charset="0"/>
            </a:endParaRP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</a:t>
            </a:r>
            <a:r>
              <a:rPr lang="es-MX" sz="1200" b="1" dirty="0" smtClean="0">
                <a:latin typeface="Arial Narrow" panose="020B0606020202030204" pitchFamily="34" charset="0"/>
              </a:rPr>
              <a:t>100</a:t>
            </a:r>
            <a:endParaRPr lang="es-MX" sz="1200" b="1" dirty="0">
              <a:latin typeface="Arial Narrow" panose="020B0606020202030204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5844897" y="5299332"/>
            <a:ext cx="1492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Fideicomisos, fondos públicos, mandatos o cualquier contrato análogo</a:t>
            </a:r>
            <a:endParaRPr lang="es-MX" sz="1200" b="1" dirty="0">
              <a:latin typeface="Arial Narrow" panose="020B0606020202030204" pitchFamily="34" charset="0"/>
            </a:endParaRP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</a:t>
            </a:r>
            <a:r>
              <a:rPr lang="es-MX" sz="1200" b="1" dirty="0" smtClean="0">
                <a:latin typeface="Arial Narrow" panose="020B0606020202030204" pitchFamily="34" charset="0"/>
              </a:rPr>
              <a:t>101</a:t>
            </a:r>
            <a:endParaRPr lang="es-MX" sz="1200" b="1" dirty="0">
              <a:latin typeface="Arial Narrow" panose="020B0606020202030204" pitchFamily="34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7839824" y="5555836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Sindicatos</a:t>
            </a:r>
            <a:endParaRPr lang="es-MX" sz="1200" b="1" dirty="0">
              <a:latin typeface="Arial Narrow" panose="020B0606020202030204" pitchFamily="34" charset="0"/>
            </a:endParaRPr>
          </a:p>
          <a:p>
            <a:pPr algn="ctr"/>
            <a:r>
              <a:rPr lang="es-MX" sz="1200" b="1" dirty="0">
                <a:latin typeface="Arial Narrow" panose="020B0606020202030204" pitchFamily="34" charset="0"/>
              </a:rPr>
              <a:t>Art. </a:t>
            </a:r>
            <a:r>
              <a:rPr lang="es-MX" sz="1200" b="1" dirty="0" smtClean="0">
                <a:latin typeface="Arial Narrow" panose="020B0606020202030204" pitchFamily="34" charset="0"/>
              </a:rPr>
              <a:t>102</a:t>
            </a:r>
            <a:endParaRPr lang="es-MX" sz="1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800" y="380530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De la verificación de las Obligaciones de Transparencia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0015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MX" sz="2400" dirty="0" smtClean="0">
                <a:latin typeface="Arial Narrow" panose="020B0606020202030204" pitchFamily="34" charset="0"/>
              </a:rPr>
              <a:t>Se realiza de manera virtual: </a:t>
            </a:r>
          </a:p>
          <a:p>
            <a:pPr>
              <a:spcAft>
                <a:spcPts val="600"/>
              </a:spcAft>
              <a:buFont typeface="Arial Narrow" panose="020B0606020202030204" pitchFamily="34" charset="0"/>
              <a:buChar char="–"/>
            </a:pPr>
            <a:endParaRPr lang="es-MX" sz="24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  <a:buFont typeface="Arial Narrow" panose="020B0606020202030204" pitchFamily="34" charset="0"/>
              <a:buChar char="–"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  <a:buFont typeface="Arial Narrow" panose="020B0606020202030204" pitchFamily="34" charset="0"/>
              <a:buChar char="–"/>
            </a:pPr>
            <a:endParaRPr lang="es-MX" sz="24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  <a:buFont typeface="Arial Narrow" panose="020B0606020202030204" pitchFamily="34" charset="0"/>
              <a:buChar char="–"/>
            </a:pPr>
            <a:endParaRPr lang="es-MX" sz="2400" dirty="0" smtClean="0">
              <a:latin typeface="Arial Narrow" panose="020B0606020202030204" pitchFamily="34" charset="0"/>
            </a:endParaRPr>
          </a:p>
          <a:p>
            <a:pPr>
              <a:buFont typeface="Arial Narrow" panose="020B0606020202030204" pitchFamily="34" charset="0"/>
              <a:buChar char="–"/>
            </a:pPr>
            <a:r>
              <a:rPr lang="es-MX" sz="2400" dirty="0" smtClean="0">
                <a:latin typeface="Arial Narrow" panose="020B0606020202030204" pitchFamily="34" charset="0"/>
              </a:rPr>
              <a:t>Tiene por objeto revisar y constatar el debido cumplimiento a las obligaciones de trasparencia según corresponda a cada sujeto obligado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27" name="Rectángulo redondeado 26"/>
          <p:cNvSpPr/>
          <p:nvPr/>
        </p:nvSpPr>
        <p:spPr>
          <a:xfrm>
            <a:off x="1653381" y="2533511"/>
            <a:ext cx="2759529" cy="1322614"/>
          </a:xfrm>
          <a:prstGeom prst="roundRect">
            <a:avLst/>
          </a:prstGeom>
          <a:noFill/>
          <a:ln cmpd="sng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CuadroTexto 29"/>
          <p:cNvSpPr txBox="1"/>
          <p:nvPr/>
        </p:nvSpPr>
        <p:spPr>
          <a:xfrm>
            <a:off x="1849323" y="2814736"/>
            <a:ext cx="2367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 Narrow" panose="020B0606020202030204" pitchFamily="34" charset="0"/>
              </a:rPr>
              <a:t>1. Aleatoria o </a:t>
            </a:r>
            <a:r>
              <a:rPr lang="es-MX" sz="2000" dirty="0" err="1" smtClean="0">
                <a:latin typeface="Arial Narrow" panose="020B0606020202030204" pitchFamily="34" charset="0"/>
              </a:rPr>
              <a:t>muestral</a:t>
            </a:r>
            <a:r>
              <a:rPr lang="es-MX" sz="2000" dirty="0" smtClean="0">
                <a:latin typeface="Arial Narrow" panose="020B0606020202030204" pitchFamily="34" charset="0"/>
              </a:rPr>
              <a:t> y </a:t>
            </a:r>
            <a:r>
              <a:rPr lang="es-MX" sz="2000" dirty="0">
                <a:latin typeface="Arial Narrow" panose="020B0606020202030204" pitchFamily="34" charset="0"/>
              </a:rPr>
              <a:t>periódica</a:t>
            </a:r>
          </a:p>
          <a:p>
            <a:endParaRPr lang="es-MX" sz="2000" dirty="0"/>
          </a:p>
        </p:txBody>
      </p:sp>
      <p:sp>
        <p:nvSpPr>
          <p:cNvPr id="42" name="Rectángulo redondeado 41"/>
          <p:cNvSpPr/>
          <p:nvPr/>
        </p:nvSpPr>
        <p:spPr>
          <a:xfrm>
            <a:off x="4875552" y="2533511"/>
            <a:ext cx="2759529" cy="1322614"/>
          </a:xfrm>
          <a:prstGeom prst="roundRect">
            <a:avLst/>
          </a:prstGeom>
          <a:noFill/>
          <a:ln cmpd="sng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CuadroTexto 42"/>
          <p:cNvSpPr txBox="1"/>
          <p:nvPr/>
        </p:nvSpPr>
        <p:spPr>
          <a:xfrm>
            <a:off x="5567417" y="2931006"/>
            <a:ext cx="154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 Narrow" panose="020B0606020202030204" pitchFamily="34" charset="0"/>
              </a:rPr>
              <a:t>2</a:t>
            </a:r>
            <a:r>
              <a:rPr lang="es-MX" sz="2000" dirty="0" smtClean="0">
                <a:latin typeface="Arial Narrow" panose="020B0606020202030204" pitchFamily="34" charset="0"/>
              </a:rPr>
              <a:t>. Denuncia</a:t>
            </a:r>
            <a:endParaRPr lang="es-MX" sz="2000" dirty="0">
              <a:latin typeface="Arial Narrow" panose="020B0606020202030204" pitchFamily="34" charset="0"/>
            </a:endParaRPr>
          </a:p>
          <a:p>
            <a:endParaRPr lang="es-MX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9551579" y="6142606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106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800" y="380530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De la verificación de las Obligaciones de Transparencia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214794" y="2669146"/>
            <a:ext cx="1742732" cy="1341547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31209" y="2402589"/>
            <a:ext cx="1206612" cy="36933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Verificación </a:t>
            </a:r>
            <a:endParaRPr lang="es-MX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31457" y="2862422"/>
            <a:ext cx="1779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Información completa, publicada y actualizada en tiempo y forma   emite DICTAMEN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766513" y="4270827"/>
            <a:ext cx="1142618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MX" sz="1400" dirty="0" smtClean="0">
                <a:latin typeface="Arial Narrow" panose="020B0606020202030204" pitchFamily="34" charset="0"/>
              </a:rPr>
              <a:t>C U M P L E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516725" y="4986654"/>
            <a:ext cx="1898886" cy="743390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433386" y="5104157"/>
            <a:ext cx="2065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Órgano Garante emite </a:t>
            </a:r>
            <a:r>
              <a:rPr lang="es-MX" sz="1400" b="1" dirty="0" smtClean="0">
                <a:latin typeface="Arial Narrow" panose="020B0606020202030204" pitchFamily="34" charset="0"/>
              </a:rPr>
              <a:t>acuerdo de cumplimiento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567040" y="2668782"/>
            <a:ext cx="1571185" cy="1202338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2039388" y="3059776"/>
            <a:ext cx="136737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N O  C U M P L E</a:t>
            </a:r>
          </a:p>
          <a:p>
            <a:pPr algn="ctr"/>
            <a:endParaRPr lang="es-MX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(total o parcial)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567039" y="2792897"/>
            <a:ext cx="15711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 Le </a:t>
            </a:r>
            <a:r>
              <a:rPr lang="es-MX" sz="1400" dirty="0">
                <a:latin typeface="Arial Narrow" panose="020B0606020202030204" pitchFamily="34" charset="0"/>
              </a:rPr>
              <a:t>requiere </a:t>
            </a:r>
            <a:r>
              <a:rPr lang="es-MX" sz="1400" dirty="0" smtClean="0">
                <a:latin typeface="Arial Narrow" panose="020B0606020202030204" pitchFamily="34" charset="0"/>
              </a:rPr>
              <a:t>subsanar </a:t>
            </a:r>
            <a:r>
              <a:rPr lang="es-MX" sz="1400" dirty="0">
                <a:latin typeface="Arial Narrow" panose="020B0606020202030204" pitchFamily="34" charset="0"/>
              </a:rPr>
              <a:t>inconsistencias u omisiones (20 días)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5469889" y="2681717"/>
            <a:ext cx="1579077" cy="1638975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/>
          <p:cNvSpPr txBox="1"/>
          <p:nvPr/>
        </p:nvSpPr>
        <p:spPr>
          <a:xfrm>
            <a:off x="5489831" y="2820469"/>
            <a:ext cx="1571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Arial Narrow" panose="020B0606020202030204" pitchFamily="34" charset="0"/>
              </a:rPr>
              <a:t>D</a:t>
            </a:r>
            <a:r>
              <a:rPr lang="es-MX" sz="1400" dirty="0" smtClean="0">
                <a:latin typeface="Arial Narrow" panose="020B0606020202030204" pitchFamily="34" charset="0"/>
              </a:rPr>
              <a:t>ebe subsanar las inconsistencias u omisiones y debe informar al Órgano Garante su cumplimiento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314317" y="2845144"/>
            <a:ext cx="15711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Arial Narrow" panose="020B0606020202030204" pitchFamily="34" charset="0"/>
              </a:rPr>
              <a:t>D</a:t>
            </a:r>
            <a:r>
              <a:rPr lang="es-MX" sz="1400" dirty="0" smtClean="0">
                <a:latin typeface="Arial Narrow" panose="020B0606020202030204" pitchFamily="34" charset="0"/>
              </a:rPr>
              <a:t>ebe verificar el cumplimiento al requerimiento; puede solicitar informes complementarios 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306425" y="2681718"/>
            <a:ext cx="1579077" cy="1379580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3510353" y="2485120"/>
            <a:ext cx="1290738" cy="30777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Órgano Garante </a:t>
            </a:r>
            <a:endParaRPr lang="es-MX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250424" y="2490765"/>
            <a:ext cx="1290738" cy="30777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Órgano Garante </a:t>
            </a:r>
            <a:endParaRPr lang="es-MX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408723" y="2566366"/>
            <a:ext cx="1271502" cy="30777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Sujeto Obligado </a:t>
            </a:r>
            <a:endParaRPr lang="es-MX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885502" y="2982417"/>
            <a:ext cx="136737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N O  C U M P L E</a:t>
            </a:r>
          </a:p>
          <a:p>
            <a:pPr algn="ctr"/>
            <a:endParaRPr lang="es-MX" sz="1400" dirty="0" smtClean="0">
              <a:latin typeface="Arial Narrow" panose="020B0606020202030204" pitchFamily="34" charset="0"/>
            </a:endParaRPr>
          </a:p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(total o parcial)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10240822" y="2539502"/>
            <a:ext cx="1650610" cy="1570982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CuadroTexto 23"/>
          <p:cNvSpPr txBox="1"/>
          <p:nvPr/>
        </p:nvSpPr>
        <p:spPr>
          <a:xfrm>
            <a:off x="10171396" y="2501759"/>
            <a:ext cx="1290738" cy="30777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Órgano Garante </a:t>
            </a:r>
            <a:endParaRPr lang="es-MX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0252872" y="2891747"/>
            <a:ext cx="17221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Notificará por conducto de la Unidad de Transparencia al </a:t>
            </a:r>
            <a:r>
              <a:rPr lang="es-MX" sz="1400" b="1" dirty="0" smtClean="0">
                <a:latin typeface="Arial Narrow" panose="020B0606020202030204" pitchFamily="34" charset="0"/>
              </a:rPr>
              <a:t>superior jerárquico </a:t>
            </a:r>
            <a:r>
              <a:rPr lang="es-MX" sz="1400" dirty="0" smtClean="0">
                <a:latin typeface="Arial Narrow" panose="020B0606020202030204" pitchFamily="34" charset="0"/>
              </a:rPr>
              <a:t>del S.P.H. (5 días)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0344589" y="5476739"/>
            <a:ext cx="1630428" cy="720521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/>
          <p:cNvSpPr txBox="1"/>
          <p:nvPr/>
        </p:nvSpPr>
        <p:spPr>
          <a:xfrm>
            <a:off x="10279482" y="5554201"/>
            <a:ext cx="176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Imposición de medidas de apremio o sanciones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0301261" y="5031242"/>
            <a:ext cx="1160873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1050" dirty="0" smtClean="0">
                <a:latin typeface="Arial Narrow" panose="020B0606020202030204" pitchFamily="34" charset="0"/>
              </a:rPr>
              <a:t>N O  C U M P L E</a:t>
            </a:r>
          </a:p>
          <a:p>
            <a:pPr algn="ctr"/>
            <a:r>
              <a:rPr lang="es-MX" sz="1050" dirty="0" smtClean="0">
                <a:latin typeface="Arial Narrow" panose="020B0606020202030204" pitchFamily="34" charset="0"/>
              </a:rPr>
              <a:t>(total o parcial)</a:t>
            </a:r>
            <a:endParaRPr lang="es-MX" sz="1050" dirty="0">
              <a:latin typeface="Arial Narrow" panose="020B0606020202030204" pitchFamily="34" charset="0"/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H="1" flipV="1">
            <a:off x="2433311" y="5396177"/>
            <a:ext cx="7324335" cy="10217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V="1">
            <a:off x="9734933" y="4714386"/>
            <a:ext cx="0" cy="684711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V="1">
            <a:off x="9734933" y="4701025"/>
            <a:ext cx="659203" cy="374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5548139" y="4826269"/>
            <a:ext cx="1142618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MX" sz="1400" dirty="0" smtClean="0">
                <a:latin typeface="Arial Narrow" panose="020B0606020202030204" pitchFamily="34" charset="0"/>
              </a:rPr>
              <a:t>C U M P L E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11373293" y="4915674"/>
            <a:ext cx="0" cy="514045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2011271" y="3406271"/>
            <a:ext cx="1543719" cy="535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 flipV="1">
            <a:off x="5153850" y="3339474"/>
            <a:ext cx="270498" cy="1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>
            <a:off x="7061016" y="3324993"/>
            <a:ext cx="245409" cy="0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22" idx="1"/>
            <a:endCxn id="22" idx="3"/>
          </p:cNvCxnSpPr>
          <p:nvPr/>
        </p:nvCxnSpPr>
        <p:spPr>
          <a:xfrm>
            <a:off x="8885502" y="3351749"/>
            <a:ext cx="1367370" cy="0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1183933" y="4010693"/>
            <a:ext cx="0" cy="904981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553887" y="6334737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106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0416849" y="4403207"/>
            <a:ext cx="1431200" cy="508196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CuadroTexto 42"/>
          <p:cNvSpPr txBox="1"/>
          <p:nvPr/>
        </p:nvSpPr>
        <p:spPr>
          <a:xfrm>
            <a:off x="10129667" y="4198998"/>
            <a:ext cx="1133644" cy="27699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Órgano Garante </a:t>
            </a:r>
            <a:endParaRPr lang="es-MX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0252872" y="4403207"/>
            <a:ext cx="176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anose="020B0606020202030204" pitchFamily="34" charset="0"/>
              </a:rPr>
              <a:t>Realiza una tercera verificación</a:t>
            </a:r>
            <a:endParaRPr lang="es-MX" sz="1400" dirty="0">
              <a:latin typeface="Arial Narrow" panose="020B0606020202030204" pitchFamily="34" charset="0"/>
            </a:endParaRPr>
          </a:p>
        </p:txBody>
      </p:sp>
      <p:cxnSp>
        <p:nvCxnSpPr>
          <p:cNvPr id="46" name="Conector recto de flecha 45"/>
          <p:cNvCxnSpPr/>
          <p:nvPr/>
        </p:nvCxnSpPr>
        <p:spPr>
          <a:xfrm>
            <a:off x="11345299" y="4101237"/>
            <a:ext cx="0" cy="291872"/>
          </a:xfrm>
          <a:prstGeom prst="straightConnector1">
            <a:avLst/>
          </a:prstGeom>
          <a:ln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8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200" y="560145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De las medidas de apremio, responsabilidades y sanciones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30504"/>
              </p:ext>
            </p:extLst>
          </p:nvPr>
        </p:nvGraphicFramePr>
        <p:xfrm>
          <a:off x="1649186" y="2041070"/>
          <a:ext cx="9198428" cy="3744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011385" y="6306234"/>
            <a:ext cx="7690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 Narrow" panose="020B0606020202030204" pitchFamily="34" charset="0"/>
              </a:rPr>
              <a:t>*El valor diario de la Unidad de Medida y Actualización (UMA) es de $80.60 (DOF 10/enero/2018)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233611" y="2699053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213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2200" y="560145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De las medidas de apremio, responsabilidades y sanciones</a:t>
            </a:r>
            <a:endParaRPr lang="es-MX" sz="3600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763" y="362889"/>
            <a:ext cx="2103437" cy="122367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325520" y="5127177"/>
            <a:ext cx="24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Artículo 222 de la LTAIPEMyM</a:t>
            </a:r>
            <a:endParaRPr lang="es-MX" sz="1400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5823" y="1950555"/>
            <a:ext cx="10515600" cy="3111775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>
                <a:latin typeface="Arial Narrow" panose="020B0606020202030204" pitchFamily="34" charset="0"/>
              </a:rPr>
              <a:t>Causas de responsabilidad administrativa (21 supuestos) </a:t>
            </a:r>
          </a:p>
          <a:p>
            <a:pPr algn="just"/>
            <a:endParaRPr lang="es-MX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2400" dirty="0" smtClean="0">
                <a:latin typeface="Arial Narrow" panose="020B0606020202030204" pitchFamily="34" charset="0"/>
              </a:rPr>
              <a:t>Las sanciones se aplicarán atendiendo a la gravedad de la falta y, en su caso, las condiciones económicas del presunto responsable</a:t>
            </a:r>
          </a:p>
          <a:p>
            <a:pPr algn="just"/>
            <a:endParaRPr lang="es-MX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2400" dirty="0" smtClean="0">
                <a:latin typeface="Arial Narrow" panose="020B0606020202030204" pitchFamily="34" charset="0"/>
              </a:rPr>
              <a:t>Las sanciones de carácter económico no podrán ser cubiertas con recursos públicos </a:t>
            </a:r>
            <a:endParaRPr lang="es-MX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1080</Words>
  <Application>Microsoft Office PowerPoint</Application>
  <PresentationFormat>Panorámica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Arial Narrow</vt:lpstr>
      <vt:lpstr>Calibri</vt:lpstr>
      <vt:lpstr>Calibri Light</vt:lpstr>
      <vt:lpstr>Wingdings</vt:lpstr>
      <vt:lpstr>Tema de Office</vt:lpstr>
      <vt:lpstr>Presentación de PowerPoint</vt:lpstr>
      <vt:lpstr>Responsables en materia de Transparencia y Acceso a la Información</vt:lpstr>
      <vt:lpstr>Marco normativo</vt:lpstr>
      <vt:lpstr>Obligaciones de Transparencia Comunes:</vt:lpstr>
      <vt:lpstr>Obligaciones  específicas </vt:lpstr>
      <vt:lpstr>De la verificación de las Obligaciones de Transparencia</vt:lpstr>
      <vt:lpstr>De la verificación de las Obligaciones de Transparencia</vt:lpstr>
      <vt:lpstr>De las medidas de apremio, responsabilidades y sanciones</vt:lpstr>
      <vt:lpstr>De las medidas de apremio, responsabilidades y sanciones</vt:lpstr>
      <vt:lpstr>Denuncia por incumplimiento</vt:lpstr>
      <vt:lpstr>Clasificación y Desclasificación de la información</vt:lpstr>
      <vt:lpstr>Información reservada</vt:lpstr>
      <vt:lpstr>Contacto: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123</cp:revision>
  <cp:lastPrinted>2017-01-17T18:26:14Z</cp:lastPrinted>
  <dcterms:created xsi:type="dcterms:W3CDTF">2017-01-09T17:01:04Z</dcterms:created>
  <dcterms:modified xsi:type="dcterms:W3CDTF">2018-04-11T23:14:26Z</dcterms:modified>
</cp:coreProperties>
</file>