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 id="287" r:id="rId3"/>
    <p:sldId id="329" r:id="rId4"/>
    <p:sldId id="288" r:id="rId5"/>
    <p:sldId id="289" r:id="rId6"/>
    <p:sldId id="328"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8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239090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359340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495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353078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3538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1275364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4051208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239631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276316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221951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116988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260547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393275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190178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86134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EFD317A-09D9-4CCE-B6AB-6FBBA714B393}" type="datetimeFigureOut">
              <a:rPr lang="es-MX" smtClean="0"/>
              <a:t>22/08/2022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B976E2B2-290F-4879-A2B3-7AEA23ED50BE}" type="slidenum">
              <a:rPr lang="es-MX" smtClean="0"/>
              <a:t>‹Nº›</a:t>
            </a:fld>
            <a:endParaRPr lang="es-MX" dirty="0"/>
          </a:p>
        </p:txBody>
      </p:sp>
    </p:spTree>
    <p:extLst>
      <p:ext uri="{BB962C8B-B14F-4D97-AF65-F5344CB8AC3E}">
        <p14:creationId xmlns:p14="http://schemas.microsoft.com/office/powerpoint/2010/main" val="1393178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FD317A-09D9-4CCE-B6AB-6FBBA714B393}" type="datetimeFigureOut">
              <a:rPr lang="es-MX" smtClean="0"/>
              <a:t>22/08/2022</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976E2B2-290F-4879-A2B3-7AEA23ED50BE}" type="slidenum">
              <a:rPr lang="es-MX" smtClean="0"/>
              <a:t>‹Nº›</a:t>
            </a:fld>
            <a:endParaRPr lang="es-MX" dirty="0"/>
          </a:p>
        </p:txBody>
      </p:sp>
    </p:spTree>
    <p:extLst>
      <p:ext uri="{BB962C8B-B14F-4D97-AF65-F5344CB8AC3E}">
        <p14:creationId xmlns:p14="http://schemas.microsoft.com/office/powerpoint/2010/main" val="270329838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56643B00-1039-4433-805C-CA19D33F4422}"/>
              </a:ext>
            </a:extLst>
          </p:cNvPr>
          <p:cNvGrpSpPr/>
          <p:nvPr/>
        </p:nvGrpSpPr>
        <p:grpSpPr>
          <a:xfrm>
            <a:off x="2561666" y="849619"/>
            <a:ext cx="6010835" cy="761747"/>
            <a:chOff x="3845858" y="1744398"/>
            <a:chExt cx="8014447" cy="1015663"/>
          </a:xfrm>
        </p:grpSpPr>
        <p:sp>
          <p:nvSpPr>
            <p:cNvPr id="3" name="CuadroTexto 2">
              <a:extLst>
                <a:ext uri="{FF2B5EF4-FFF2-40B4-BE49-F238E27FC236}">
                  <a16:creationId xmlns:a16="http://schemas.microsoft.com/office/drawing/2014/main" id="{E51E1448-915B-4514-9A79-114F55554622}"/>
                </a:ext>
              </a:extLst>
            </p:cNvPr>
            <p:cNvSpPr txBox="1"/>
            <p:nvPr/>
          </p:nvSpPr>
          <p:spPr>
            <a:xfrm>
              <a:off x="3845858" y="1744398"/>
              <a:ext cx="8014447" cy="1015663"/>
            </a:xfrm>
            <a:prstGeom prst="rect">
              <a:avLst/>
            </a:prstGeom>
            <a:noFill/>
          </p:spPr>
          <p:txBody>
            <a:bodyPr wrap="square">
              <a:spAutoFit/>
            </a:bodyPr>
            <a:lstStyle/>
            <a:p>
              <a:pPr algn="r"/>
              <a:r>
                <a:rPr lang="es-MX" sz="2400" dirty="0">
                  <a:solidFill>
                    <a:srgbClr val="484749"/>
                  </a:solidFill>
                  <a:latin typeface="Poppins" panose="020B0502040204020203" pitchFamily="2" charset="0"/>
                </a:rPr>
                <a:t>Secretaría de la Contraloría</a:t>
              </a:r>
            </a:p>
            <a:p>
              <a:pPr algn="r"/>
              <a:endParaRPr lang="es-MX" sz="600" dirty="0">
                <a:solidFill>
                  <a:srgbClr val="484749"/>
                </a:solidFill>
                <a:latin typeface="Poppins" panose="020B0502040204020203" pitchFamily="2" charset="0"/>
              </a:endParaRPr>
            </a:p>
            <a:p>
              <a:pPr algn="r"/>
              <a:r>
                <a:rPr lang="es-MX" sz="1350" dirty="0">
                  <a:solidFill>
                    <a:srgbClr val="484749"/>
                  </a:solidFill>
                </a:rPr>
                <a:t>GOBIERNO DEL ESTADO DE MÉXICO</a:t>
              </a:r>
            </a:p>
          </p:txBody>
        </p:sp>
        <p:cxnSp>
          <p:nvCxnSpPr>
            <p:cNvPr id="5" name="Conector recto 4">
              <a:extLst>
                <a:ext uri="{FF2B5EF4-FFF2-40B4-BE49-F238E27FC236}">
                  <a16:creationId xmlns:a16="http://schemas.microsoft.com/office/drawing/2014/main" id="{ECA56DDA-DF79-4947-AD2A-AAD8DBFE9874}"/>
                </a:ext>
              </a:extLst>
            </p:cNvPr>
            <p:cNvCxnSpPr/>
            <p:nvPr/>
          </p:nvCxnSpPr>
          <p:spPr>
            <a:xfrm>
              <a:off x="5585012" y="2303929"/>
              <a:ext cx="6248400" cy="0"/>
            </a:xfrm>
            <a:prstGeom prst="line">
              <a:avLst/>
            </a:prstGeom>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6" name="Rectángulo 5">
            <a:extLst>
              <a:ext uri="{FF2B5EF4-FFF2-40B4-BE49-F238E27FC236}">
                <a16:creationId xmlns:a16="http://schemas.microsoft.com/office/drawing/2014/main" id="{1795444F-E5C9-41EB-9C14-8416661DA0E2}"/>
              </a:ext>
            </a:extLst>
          </p:cNvPr>
          <p:cNvSpPr/>
          <p:nvPr/>
        </p:nvSpPr>
        <p:spPr>
          <a:xfrm>
            <a:off x="0" y="6474860"/>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dirty="0"/>
          </a:p>
        </p:txBody>
      </p:sp>
      <p:sp>
        <p:nvSpPr>
          <p:cNvPr id="7" name="CuadroTexto 6">
            <a:extLst>
              <a:ext uri="{FF2B5EF4-FFF2-40B4-BE49-F238E27FC236}">
                <a16:creationId xmlns:a16="http://schemas.microsoft.com/office/drawing/2014/main" id="{86A7D746-92D9-4C03-AB51-1EEC24CE19E3}"/>
              </a:ext>
            </a:extLst>
          </p:cNvPr>
          <p:cNvSpPr txBox="1"/>
          <p:nvPr/>
        </p:nvSpPr>
        <p:spPr>
          <a:xfrm>
            <a:off x="7047692" y="5994262"/>
            <a:ext cx="1827552" cy="276999"/>
          </a:xfrm>
          <a:prstGeom prst="rect">
            <a:avLst/>
          </a:prstGeom>
          <a:noFill/>
        </p:spPr>
        <p:txBody>
          <a:bodyPr wrap="none" rtlCol="0">
            <a:spAutoFit/>
          </a:bodyPr>
          <a:lstStyle/>
          <a:p>
            <a:r>
              <a:rPr lang="es-MX" sz="1200" dirty="0"/>
              <a:t>22 DE AGOSTO DEL 2022</a:t>
            </a:r>
          </a:p>
        </p:txBody>
      </p:sp>
      <p:sp>
        <p:nvSpPr>
          <p:cNvPr id="8" name="CuadroTexto 7">
            <a:extLst>
              <a:ext uri="{FF2B5EF4-FFF2-40B4-BE49-F238E27FC236}">
                <a16:creationId xmlns:a16="http://schemas.microsoft.com/office/drawing/2014/main" id="{C4B979EB-53C9-42C7-A5C0-8F46A1F5E3B7}"/>
              </a:ext>
            </a:extLst>
          </p:cNvPr>
          <p:cNvSpPr txBox="1"/>
          <p:nvPr/>
        </p:nvSpPr>
        <p:spPr>
          <a:xfrm>
            <a:off x="865959" y="2916595"/>
            <a:ext cx="6526275" cy="830997"/>
          </a:xfrm>
          <a:prstGeom prst="rect">
            <a:avLst/>
          </a:prstGeom>
          <a:noFill/>
        </p:spPr>
        <p:txBody>
          <a:bodyPr wrap="none" rtlCol="0">
            <a:spAutoFit/>
          </a:bodyPr>
          <a:lstStyle/>
          <a:p>
            <a:pPr algn="ctr"/>
            <a:r>
              <a:rPr lang="es-MX" sz="2400" b="1" dirty="0"/>
              <a:t>AUDITORIA 811 </a:t>
            </a:r>
          </a:p>
          <a:p>
            <a:pPr algn="ctr"/>
            <a:r>
              <a:rPr lang="es-MX" sz="2400" b="1" dirty="0"/>
              <a:t>PARTICIPACIONES A ENTIDADES FEDERATIVAS</a:t>
            </a:r>
          </a:p>
        </p:txBody>
      </p:sp>
      <p:pic>
        <p:nvPicPr>
          <p:cNvPr id="1026" name="Imagen 15">
            <a:extLst>
              <a:ext uri="{FF2B5EF4-FFF2-40B4-BE49-F238E27FC236}">
                <a16:creationId xmlns:a16="http://schemas.microsoft.com/office/drawing/2014/main" id="{00C52173-FBCE-4A25-A4BB-BF1F53E77E68}"/>
              </a:ext>
            </a:extLst>
          </p:cNvPr>
          <p:cNvPicPr>
            <a:picLocks noChangeAspect="1" noChangeArrowheads="1"/>
          </p:cNvPicPr>
          <p:nvPr/>
        </p:nvPicPr>
        <p:blipFill>
          <a:blip r:embed="rId2">
            <a:clrChange>
              <a:clrFrom>
                <a:srgbClr val="FCFEFC"/>
              </a:clrFrom>
              <a:clrTo>
                <a:srgbClr val="FCFEFC">
                  <a:alpha val="0"/>
                </a:srgbClr>
              </a:clrTo>
            </a:clrChange>
            <a:extLst>
              <a:ext uri="{28A0092B-C50C-407E-A947-70E740481C1C}">
                <a14:useLocalDpi xmlns:a14="http://schemas.microsoft.com/office/drawing/2010/main" val="0"/>
              </a:ext>
            </a:extLst>
          </a:blip>
          <a:srcRect t="30096" b="30148"/>
          <a:stretch>
            <a:fillRect/>
          </a:stretch>
        </p:blipFill>
        <p:spPr bwMode="auto">
          <a:xfrm>
            <a:off x="3875881" y="195370"/>
            <a:ext cx="1392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77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CF8FB24-8711-41F0-ACFC-4A33D2733620}"/>
              </a:ext>
            </a:extLst>
          </p:cNvPr>
          <p:cNvSpPr/>
          <p:nvPr/>
        </p:nvSpPr>
        <p:spPr>
          <a:xfrm>
            <a:off x="0" y="6487721"/>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dirty="0"/>
          </a:p>
        </p:txBody>
      </p:sp>
      <p:grpSp>
        <p:nvGrpSpPr>
          <p:cNvPr id="16" name="Grupo 15">
            <a:extLst>
              <a:ext uri="{FF2B5EF4-FFF2-40B4-BE49-F238E27FC236}">
                <a16:creationId xmlns:a16="http://schemas.microsoft.com/office/drawing/2014/main" id="{1A9FA132-D51C-416D-8319-ACA29A8A43A5}"/>
              </a:ext>
            </a:extLst>
          </p:cNvPr>
          <p:cNvGrpSpPr/>
          <p:nvPr/>
        </p:nvGrpSpPr>
        <p:grpSpPr>
          <a:xfrm>
            <a:off x="6465235" y="190319"/>
            <a:ext cx="2613772" cy="496290"/>
            <a:chOff x="8330453" y="207441"/>
            <a:chExt cx="3485029" cy="661719"/>
          </a:xfrm>
        </p:grpSpPr>
        <p:sp>
          <p:nvSpPr>
            <p:cNvPr id="12" name="CuadroTexto 11">
              <a:extLst>
                <a:ext uri="{FF2B5EF4-FFF2-40B4-BE49-F238E27FC236}">
                  <a16:creationId xmlns:a16="http://schemas.microsoft.com/office/drawing/2014/main" id="{8B8AB91C-C4E3-4E64-A29B-A33118D0CA5A}"/>
                </a:ext>
              </a:extLst>
            </p:cNvPr>
            <p:cNvSpPr txBox="1"/>
            <p:nvPr/>
          </p:nvSpPr>
          <p:spPr>
            <a:xfrm>
              <a:off x="8330453" y="207441"/>
              <a:ext cx="3485029" cy="661719"/>
            </a:xfrm>
            <a:prstGeom prst="rect">
              <a:avLst/>
            </a:prstGeom>
            <a:noFill/>
          </p:spPr>
          <p:txBody>
            <a:bodyPr wrap="square">
              <a:spAutoFit/>
            </a:bodyPr>
            <a:lstStyle/>
            <a:p>
              <a:pPr algn="l"/>
              <a:r>
                <a:rPr lang="es-MX" sz="1350" dirty="0">
                  <a:solidFill>
                    <a:srgbClr val="484749"/>
                  </a:solidFill>
                  <a:latin typeface="Poppins" panose="020B0502040204020203" pitchFamily="2" charset="0"/>
                </a:rPr>
                <a:t>Secretaría de la Contraloría</a:t>
              </a:r>
            </a:p>
            <a:p>
              <a:pPr algn="l"/>
              <a:endParaRPr lang="es-MX" sz="375" dirty="0">
                <a:solidFill>
                  <a:srgbClr val="484749"/>
                </a:solidFill>
                <a:latin typeface="Poppins" panose="020B0502040204020203" pitchFamily="2" charset="0"/>
              </a:endParaRPr>
            </a:p>
            <a:p>
              <a:pPr algn="l"/>
              <a:r>
                <a:rPr lang="es-MX" sz="900" dirty="0">
                  <a:solidFill>
                    <a:srgbClr val="484749"/>
                  </a:solidFill>
                </a:rPr>
                <a:t>GOBIERNO DEL ESTADO DE MÉXICO</a:t>
              </a:r>
            </a:p>
          </p:txBody>
        </p:sp>
        <p:cxnSp>
          <p:nvCxnSpPr>
            <p:cNvPr id="14" name="Conector recto 13">
              <a:extLst>
                <a:ext uri="{FF2B5EF4-FFF2-40B4-BE49-F238E27FC236}">
                  <a16:creationId xmlns:a16="http://schemas.microsoft.com/office/drawing/2014/main" id="{B799CF4F-CA74-4B63-A1F7-1BEA17E2F527}"/>
                </a:ext>
              </a:extLst>
            </p:cNvPr>
            <p:cNvCxnSpPr>
              <a:cxnSpLocks/>
            </p:cNvCxnSpPr>
            <p:nvPr/>
          </p:nvCxnSpPr>
          <p:spPr>
            <a:xfrm>
              <a:off x="8408892" y="576773"/>
              <a:ext cx="3209367" cy="0"/>
            </a:xfrm>
            <a:prstGeom prst="line">
              <a:avLst/>
            </a:prstGeom>
          </p:spPr>
          <p:style>
            <a:lnRef idx="1">
              <a:schemeClr val="dk1"/>
            </a:lnRef>
            <a:fillRef idx="0">
              <a:schemeClr val="dk1"/>
            </a:fillRef>
            <a:effectRef idx="0">
              <a:schemeClr val="dk1"/>
            </a:effectRef>
            <a:fontRef idx="minor">
              <a:schemeClr val="tx1"/>
            </a:fontRef>
          </p:style>
        </p:cxnSp>
      </p:grpSp>
      <p:sp>
        <p:nvSpPr>
          <p:cNvPr id="8" name="Rectángulo 7">
            <a:extLst>
              <a:ext uri="{FF2B5EF4-FFF2-40B4-BE49-F238E27FC236}">
                <a16:creationId xmlns:a16="http://schemas.microsoft.com/office/drawing/2014/main" id="{82169D08-4702-49BC-A6C1-20D6B0EAD621}"/>
              </a:ext>
            </a:extLst>
          </p:cNvPr>
          <p:cNvSpPr/>
          <p:nvPr/>
        </p:nvSpPr>
        <p:spPr>
          <a:xfrm>
            <a:off x="202929" y="1109149"/>
            <a:ext cx="8503250" cy="4636847"/>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wrap="square">
            <a:spAutoFit/>
          </a:bodyPr>
          <a:lstStyle/>
          <a:p>
            <a:pPr algn="just">
              <a:lnSpc>
                <a:spcPct val="107000"/>
              </a:lnSpc>
              <a:spcAft>
                <a:spcPts val="800"/>
              </a:spcAft>
            </a:pP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La </a:t>
            </a:r>
            <a:r>
              <a:rPr lang="es-MX"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Auditoria Superior de la Federación el 28 de marzo del 2022 </a:t>
            </a:r>
            <a:r>
              <a:rPr lang="es-MX" dirty="0" err="1">
                <a:solidFill>
                  <a:srgbClr val="000000"/>
                </a:solidFill>
                <a:latin typeface="Helvetica" panose="020B0604020202020204" pitchFamily="34" charset="0"/>
                <a:ea typeface="Calibri" panose="020F0502020204030204" pitchFamily="34" charset="0"/>
                <a:cs typeface="Times New Roman" panose="02020603050405020304" pitchFamily="18" charset="0"/>
              </a:rPr>
              <a:t>aperturó</a:t>
            </a:r>
            <a:r>
              <a:rPr lang="es-MX" dirty="0">
                <a:solidFill>
                  <a:srgbClr val="000000"/>
                </a:solidFill>
                <a:latin typeface="Helvetica" panose="020B0604020202020204" pitchFamily="34" charset="0"/>
                <a:ea typeface="Calibri" panose="020F0502020204030204" pitchFamily="34" charset="0"/>
                <a:cs typeface="Times New Roman" panose="02020603050405020304" pitchFamily="18" charset="0"/>
              </a:rPr>
              <a:t> la auditoría número </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811</a:t>
            </a: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con título </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“Participaciones Federales a Entidades Federativas”</a:t>
            </a: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Cuenta Pública 2021</a:t>
            </a:r>
          </a:p>
          <a:p>
            <a:pPr algn="just">
              <a:lnSpc>
                <a:spcPct val="107000"/>
              </a:lnSpc>
              <a:spcAft>
                <a:spcPts val="800"/>
              </a:spcAft>
            </a:pPr>
            <a:endPar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En el mes de abril se realizaron dos solicitudes de información por parte de la  Secretaría de Finanzas a los 125 municipios, requiriéndoles que comprobaran el Fondo Estatal de Fortalecimiento Municipal </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r>
              <a:rPr lang="es-MX" sz="1800" b="1" dirty="0" err="1">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FEFOM</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y </a:t>
            </a:r>
            <a:r>
              <a:rPr lang="es-MX" dirty="0">
                <a:solidFill>
                  <a:srgbClr val="000000"/>
                </a:solidFill>
                <a:latin typeface="Helvetica" panose="020B0604020202020204" pitchFamily="34" charset="0"/>
                <a:ea typeface="Calibri" panose="020F0502020204030204" pitchFamily="34" charset="0"/>
                <a:cs typeface="Times New Roman" panose="02020603050405020304" pitchFamily="18" charset="0"/>
              </a:rPr>
              <a:t>Participaciones E</a:t>
            </a: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statales, Federales e ISR (</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Ramo 28)</a:t>
            </a: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En la primera semana de julio del presente año, se solicitó a los 125 municipios, por parte de la Secretaría de Finanzas, </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adicionar</a:t>
            </a:r>
            <a:r>
              <a:rPr lang="es-MX" dirty="0">
                <a:solidFill>
                  <a:srgbClr val="000000"/>
                </a:solidFill>
                <a:latin typeface="Helvetica" panose="020B0604020202020204" pitchFamily="34" charset="0"/>
                <a:ea typeface="Calibri" panose="020F0502020204030204" pitchFamily="34" charset="0"/>
                <a:cs typeface="Times New Roman" panose="02020603050405020304" pitchFamily="18" charset="0"/>
              </a:rPr>
              <a:t> el programa </a:t>
            </a:r>
            <a:r>
              <a:rPr lang="es-MX" dirty="0">
                <a:latin typeface="Helvetica" panose="020B0604020202020204" pitchFamily="34" charset="0"/>
              </a:rPr>
              <a:t>Fondo de Estabilización de los Ingresos de las Entidades Federativas </a:t>
            </a:r>
            <a:r>
              <a:rPr lang="es-MX" b="1" dirty="0">
                <a:latin typeface="Helvetica" panose="020B0604020202020204" pitchFamily="34" charset="0"/>
              </a:rPr>
              <a:t>(</a:t>
            </a:r>
            <a:r>
              <a:rPr lang="es-MX" b="1" dirty="0" err="1">
                <a:latin typeface="Helvetica" panose="020B0604020202020204" pitchFamily="34" charset="0"/>
              </a:rPr>
              <a:t>FEIEF</a:t>
            </a:r>
            <a:r>
              <a:rPr lang="es-MX" b="1" dirty="0">
                <a:latin typeface="Helvetica" panose="020B0604020202020204" pitchFamily="34" charset="0"/>
              </a:rPr>
              <a:t>) </a:t>
            </a:r>
            <a:r>
              <a:rPr lang="es-MX"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 la información que debía ser remitida a la Secretaria de la Contraloría (Dirección General de Control y Evaluación “B” </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r>
              <a:rPr lang="es-MX" sz="1800" b="1" dirty="0" err="1">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FEFOM</a:t>
            </a:r>
            <a:r>
              <a:rPr lang="es-MX" sz="1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Ramo 28)</a:t>
            </a:r>
            <a:r>
              <a:rPr lang="es-MX" b="1"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t>
            </a:r>
            <a:endParaRPr lang="es-MX"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Imagen 15">
            <a:extLst>
              <a:ext uri="{FF2B5EF4-FFF2-40B4-BE49-F238E27FC236}">
                <a16:creationId xmlns:a16="http://schemas.microsoft.com/office/drawing/2014/main" id="{6C088FB5-58D0-43A5-99D7-12E1517278BA}"/>
              </a:ext>
            </a:extLst>
          </p:cNvPr>
          <p:cNvPicPr>
            <a:picLocks noChangeAspect="1" noChangeArrowheads="1"/>
          </p:cNvPicPr>
          <p:nvPr/>
        </p:nvPicPr>
        <p:blipFill>
          <a:blip r:embed="rId2">
            <a:clrChange>
              <a:clrFrom>
                <a:srgbClr val="FCFEFC"/>
              </a:clrFrom>
              <a:clrTo>
                <a:srgbClr val="FCFEFC">
                  <a:alpha val="0"/>
                </a:srgbClr>
              </a:clrTo>
            </a:clrChange>
            <a:extLst>
              <a:ext uri="{28A0092B-C50C-407E-A947-70E740481C1C}">
                <a14:useLocalDpi xmlns:a14="http://schemas.microsoft.com/office/drawing/2010/main" val="0"/>
              </a:ext>
            </a:extLst>
          </a:blip>
          <a:srcRect t="30096" b="30148"/>
          <a:stretch>
            <a:fillRect/>
          </a:stretch>
        </p:blipFill>
        <p:spPr bwMode="auto">
          <a:xfrm>
            <a:off x="3875881" y="195370"/>
            <a:ext cx="1392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12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CF8FB24-8711-41F0-ACFC-4A33D2733620}"/>
              </a:ext>
            </a:extLst>
          </p:cNvPr>
          <p:cNvSpPr/>
          <p:nvPr/>
        </p:nvSpPr>
        <p:spPr>
          <a:xfrm>
            <a:off x="0" y="6487721"/>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dirty="0"/>
          </a:p>
        </p:txBody>
      </p:sp>
      <p:grpSp>
        <p:nvGrpSpPr>
          <p:cNvPr id="16" name="Grupo 15">
            <a:extLst>
              <a:ext uri="{FF2B5EF4-FFF2-40B4-BE49-F238E27FC236}">
                <a16:creationId xmlns:a16="http://schemas.microsoft.com/office/drawing/2014/main" id="{1A9FA132-D51C-416D-8319-ACA29A8A43A5}"/>
              </a:ext>
            </a:extLst>
          </p:cNvPr>
          <p:cNvGrpSpPr/>
          <p:nvPr/>
        </p:nvGrpSpPr>
        <p:grpSpPr>
          <a:xfrm>
            <a:off x="6465235" y="190319"/>
            <a:ext cx="2613772" cy="496290"/>
            <a:chOff x="8330453" y="207441"/>
            <a:chExt cx="3485029" cy="661719"/>
          </a:xfrm>
        </p:grpSpPr>
        <p:sp>
          <p:nvSpPr>
            <p:cNvPr id="12" name="CuadroTexto 11">
              <a:extLst>
                <a:ext uri="{FF2B5EF4-FFF2-40B4-BE49-F238E27FC236}">
                  <a16:creationId xmlns:a16="http://schemas.microsoft.com/office/drawing/2014/main" id="{8B8AB91C-C4E3-4E64-A29B-A33118D0CA5A}"/>
                </a:ext>
              </a:extLst>
            </p:cNvPr>
            <p:cNvSpPr txBox="1"/>
            <p:nvPr/>
          </p:nvSpPr>
          <p:spPr>
            <a:xfrm>
              <a:off x="8330453" y="207441"/>
              <a:ext cx="3485029" cy="661719"/>
            </a:xfrm>
            <a:prstGeom prst="rect">
              <a:avLst/>
            </a:prstGeom>
            <a:noFill/>
          </p:spPr>
          <p:txBody>
            <a:bodyPr wrap="square">
              <a:spAutoFit/>
            </a:bodyPr>
            <a:lstStyle/>
            <a:p>
              <a:pPr algn="l"/>
              <a:r>
                <a:rPr lang="es-MX" sz="1350" dirty="0">
                  <a:solidFill>
                    <a:srgbClr val="484749"/>
                  </a:solidFill>
                  <a:latin typeface="Poppins" panose="020B0502040204020203" pitchFamily="2" charset="0"/>
                </a:rPr>
                <a:t>Secretaría de la Contraloría</a:t>
              </a:r>
            </a:p>
            <a:p>
              <a:pPr algn="l"/>
              <a:endParaRPr lang="es-MX" sz="375" dirty="0">
                <a:solidFill>
                  <a:srgbClr val="484749"/>
                </a:solidFill>
                <a:latin typeface="Poppins" panose="020B0502040204020203" pitchFamily="2" charset="0"/>
              </a:endParaRPr>
            </a:p>
            <a:p>
              <a:pPr algn="l"/>
              <a:r>
                <a:rPr lang="es-MX" sz="900" dirty="0">
                  <a:solidFill>
                    <a:srgbClr val="484749"/>
                  </a:solidFill>
                </a:rPr>
                <a:t>GOBIERNO DEL ESTADO DE MÉXICO</a:t>
              </a:r>
            </a:p>
          </p:txBody>
        </p:sp>
        <p:cxnSp>
          <p:nvCxnSpPr>
            <p:cNvPr id="14" name="Conector recto 13">
              <a:extLst>
                <a:ext uri="{FF2B5EF4-FFF2-40B4-BE49-F238E27FC236}">
                  <a16:creationId xmlns:a16="http://schemas.microsoft.com/office/drawing/2014/main" id="{B799CF4F-CA74-4B63-A1F7-1BEA17E2F527}"/>
                </a:ext>
              </a:extLst>
            </p:cNvPr>
            <p:cNvCxnSpPr>
              <a:cxnSpLocks/>
            </p:cNvCxnSpPr>
            <p:nvPr/>
          </p:nvCxnSpPr>
          <p:spPr>
            <a:xfrm>
              <a:off x="8408892" y="576773"/>
              <a:ext cx="3209367" cy="0"/>
            </a:xfrm>
            <a:prstGeom prst="line">
              <a:avLst/>
            </a:prstGeom>
          </p:spPr>
          <p:style>
            <a:lnRef idx="1">
              <a:schemeClr val="dk1"/>
            </a:lnRef>
            <a:fillRef idx="0">
              <a:schemeClr val="dk1"/>
            </a:fillRef>
            <a:effectRef idx="0">
              <a:schemeClr val="dk1"/>
            </a:effectRef>
            <a:fontRef idx="minor">
              <a:schemeClr val="tx1"/>
            </a:fontRef>
          </p:style>
        </p:cxnSp>
      </p:grpSp>
      <p:sp>
        <p:nvSpPr>
          <p:cNvPr id="8" name="Rectángulo 7">
            <a:extLst>
              <a:ext uri="{FF2B5EF4-FFF2-40B4-BE49-F238E27FC236}">
                <a16:creationId xmlns:a16="http://schemas.microsoft.com/office/drawing/2014/main" id="{82169D08-4702-49BC-A6C1-20D6B0EAD621}"/>
              </a:ext>
            </a:extLst>
          </p:cNvPr>
          <p:cNvSpPr/>
          <p:nvPr/>
        </p:nvSpPr>
        <p:spPr>
          <a:xfrm>
            <a:off x="427839" y="2458512"/>
            <a:ext cx="8503250" cy="670120"/>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wrap="square">
            <a:spAutoFit/>
          </a:bodyPr>
          <a:lstStyle/>
          <a:p>
            <a:pPr algn="just">
              <a:lnSpc>
                <a:spcPct val="107000"/>
              </a:lnSpc>
              <a:spcAft>
                <a:spcPts val="800"/>
              </a:spcAft>
            </a:pPr>
            <a:r>
              <a:rPr lang="es-MX" dirty="0">
                <a:latin typeface="Helvetica" panose="020B0604020202020204" pitchFamily="34" charset="0"/>
                <a:ea typeface="Calibri" panose="020F0502020204030204" pitchFamily="34" charset="0"/>
                <a:cs typeface="Times New Roman" panose="02020603050405020304" pitchFamily="18" charset="0"/>
              </a:rPr>
              <a:t>De estas fuentes de financiamiento, se tienen que integrar 8 anexos, para la presentación de la información del gasto,  los cuales son:</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C82F20C4-F4F3-4996-9D55-67F17E6797DB}"/>
              </a:ext>
            </a:extLst>
          </p:cNvPr>
          <p:cNvSpPr txBox="1"/>
          <p:nvPr/>
        </p:nvSpPr>
        <p:spPr>
          <a:xfrm>
            <a:off x="3653828" y="3637310"/>
            <a:ext cx="1317811" cy="369332"/>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a:innerShdw blurRad="63500" dist="50800" dir="13500000">
              <a:schemeClr val="bg2">
                <a:lumMod val="75000"/>
                <a:alpha val="50000"/>
              </a:schemeClr>
            </a:innerShdw>
          </a:effectLst>
        </p:spPr>
        <p:txBody>
          <a:bodyPr wrap="square" rtlCol="0">
            <a:spAutoFit/>
          </a:bodyPr>
          <a:lstStyle/>
          <a:p>
            <a:pPr algn="ctr"/>
            <a:r>
              <a:rPr lang="es-MX" dirty="0"/>
              <a:t>ANEXOS </a:t>
            </a:r>
          </a:p>
        </p:txBody>
      </p:sp>
      <p:pic>
        <p:nvPicPr>
          <p:cNvPr id="17" name="Imagen 15">
            <a:extLst>
              <a:ext uri="{FF2B5EF4-FFF2-40B4-BE49-F238E27FC236}">
                <a16:creationId xmlns:a16="http://schemas.microsoft.com/office/drawing/2014/main" id="{6C088FB5-58D0-43A5-99D7-12E1517278BA}"/>
              </a:ext>
            </a:extLst>
          </p:cNvPr>
          <p:cNvPicPr>
            <a:picLocks noChangeAspect="1" noChangeArrowheads="1"/>
          </p:cNvPicPr>
          <p:nvPr/>
        </p:nvPicPr>
        <p:blipFill>
          <a:blip r:embed="rId2">
            <a:clrChange>
              <a:clrFrom>
                <a:srgbClr val="FCFEFC"/>
              </a:clrFrom>
              <a:clrTo>
                <a:srgbClr val="FCFEFC">
                  <a:alpha val="0"/>
                </a:srgbClr>
              </a:clrTo>
            </a:clrChange>
            <a:extLst>
              <a:ext uri="{28A0092B-C50C-407E-A947-70E740481C1C}">
                <a14:useLocalDpi xmlns:a14="http://schemas.microsoft.com/office/drawing/2010/main" val="0"/>
              </a:ext>
            </a:extLst>
          </a:blip>
          <a:srcRect t="30096" b="30148"/>
          <a:stretch>
            <a:fillRect/>
          </a:stretch>
        </p:blipFill>
        <p:spPr bwMode="auto">
          <a:xfrm>
            <a:off x="3875881" y="195370"/>
            <a:ext cx="1392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descr="Texto, Carta&#10;&#10;Descripción generada automáticamente">
            <a:extLst>
              <a:ext uri="{FF2B5EF4-FFF2-40B4-BE49-F238E27FC236}">
                <a16:creationId xmlns:a16="http://schemas.microsoft.com/office/drawing/2014/main" id="{13EC9232-1B13-4A47-BB78-687F6DC174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9189" y="4262447"/>
            <a:ext cx="2747091" cy="1762371"/>
          </a:xfrm>
          <a:prstGeom prst="rect">
            <a:avLst/>
          </a:prstGeom>
        </p:spPr>
      </p:pic>
      <p:graphicFrame>
        <p:nvGraphicFramePr>
          <p:cNvPr id="2" name="Tabla 1">
            <a:extLst>
              <a:ext uri="{FF2B5EF4-FFF2-40B4-BE49-F238E27FC236}">
                <a16:creationId xmlns:a16="http://schemas.microsoft.com/office/drawing/2014/main" id="{D02DC136-24FC-E1CE-8953-25286AE4B5CF}"/>
              </a:ext>
            </a:extLst>
          </p:cNvPr>
          <p:cNvGraphicFramePr>
            <a:graphicFrameLocks noGrp="1"/>
          </p:cNvGraphicFramePr>
          <p:nvPr>
            <p:extLst>
              <p:ext uri="{D42A27DB-BD31-4B8C-83A1-F6EECF244321}">
                <p14:modId xmlns:p14="http://schemas.microsoft.com/office/powerpoint/2010/main" val="4081367270"/>
              </p:ext>
            </p:extLst>
          </p:nvPr>
        </p:nvGraphicFramePr>
        <p:xfrm>
          <a:off x="574134" y="960476"/>
          <a:ext cx="8091695" cy="1274263"/>
        </p:xfrm>
        <a:graphic>
          <a:graphicData uri="http://schemas.openxmlformats.org/drawingml/2006/table">
            <a:tbl>
              <a:tblPr>
                <a:tableStyleId>{8A107856-5554-42FB-B03E-39F5DBC370BA}</a:tableStyleId>
              </a:tblPr>
              <a:tblGrid>
                <a:gridCol w="1011017">
                  <a:extLst>
                    <a:ext uri="{9D8B030D-6E8A-4147-A177-3AD203B41FA5}">
                      <a16:colId xmlns:a16="http://schemas.microsoft.com/office/drawing/2014/main" val="2076160150"/>
                    </a:ext>
                  </a:extLst>
                </a:gridCol>
                <a:gridCol w="2020877">
                  <a:extLst>
                    <a:ext uri="{9D8B030D-6E8A-4147-A177-3AD203B41FA5}">
                      <a16:colId xmlns:a16="http://schemas.microsoft.com/office/drawing/2014/main" val="4284165378"/>
                    </a:ext>
                  </a:extLst>
                </a:gridCol>
                <a:gridCol w="1346456">
                  <a:extLst>
                    <a:ext uri="{9D8B030D-6E8A-4147-A177-3AD203B41FA5}">
                      <a16:colId xmlns:a16="http://schemas.microsoft.com/office/drawing/2014/main" val="961119403"/>
                    </a:ext>
                  </a:extLst>
                </a:gridCol>
                <a:gridCol w="1276987">
                  <a:extLst>
                    <a:ext uri="{9D8B030D-6E8A-4147-A177-3AD203B41FA5}">
                      <a16:colId xmlns:a16="http://schemas.microsoft.com/office/drawing/2014/main" val="1343473964"/>
                    </a:ext>
                  </a:extLst>
                </a:gridCol>
                <a:gridCol w="1159371">
                  <a:extLst>
                    <a:ext uri="{9D8B030D-6E8A-4147-A177-3AD203B41FA5}">
                      <a16:colId xmlns:a16="http://schemas.microsoft.com/office/drawing/2014/main" val="1450693346"/>
                    </a:ext>
                  </a:extLst>
                </a:gridCol>
                <a:gridCol w="1276987">
                  <a:extLst>
                    <a:ext uri="{9D8B030D-6E8A-4147-A177-3AD203B41FA5}">
                      <a16:colId xmlns:a16="http://schemas.microsoft.com/office/drawing/2014/main" val="413307050"/>
                    </a:ext>
                  </a:extLst>
                </a:gridCol>
              </a:tblGrid>
              <a:tr h="119008">
                <a:tc gridSpan="6">
                  <a:txBody>
                    <a:bodyPr/>
                    <a:lstStyle/>
                    <a:p>
                      <a:pPr algn="ctr"/>
                      <a:r>
                        <a:rPr lang="es-MX" dirty="0"/>
                        <a:t>Participaciones a Entidades  otorgadas a los Municipios  2021</a:t>
                      </a:r>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16741172"/>
                  </a:ext>
                </a:extLst>
              </a:tr>
              <a:tr h="108647">
                <a:tc gridSpan="6">
                  <a:txBody>
                    <a:bodyPr/>
                    <a:lstStyle/>
                    <a:p>
                      <a:pPr algn="l" fontAlgn="ctr"/>
                      <a:endParaRPr lang="es-MX" sz="1400" kern="1200" dirty="0">
                        <a:solidFill>
                          <a:schemeClr val="tx1"/>
                        </a:solidFill>
                        <a:latin typeface="Helvetica" panose="020B0604020202020204" pitchFamily="34" charset="0"/>
                        <a:cs typeface="Times New Roman" panose="02020603050405020304" pitchFamily="18" charset="0"/>
                      </a:endParaRPr>
                    </a:p>
                    <a:p>
                      <a:pPr algn="l" fontAlgn="ctr"/>
                      <a:r>
                        <a:rPr lang="es-MX" sz="1400" kern="1200" dirty="0">
                          <a:solidFill>
                            <a:schemeClr val="tx1"/>
                          </a:solidFill>
                          <a:latin typeface="Helvetica" panose="020B0604020202020204" pitchFamily="34" charset="0"/>
                          <a:cs typeface="Times New Roman" panose="02020603050405020304" pitchFamily="18" charset="0"/>
                        </a:rPr>
                        <a:t>Los recursos a comprobar por parte de los municipios son los siguientes:</a:t>
                      </a:r>
                    </a:p>
                    <a:p>
                      <a:pPr algn="l" fontAlgn="ct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tc>
                <a:tc hMerge="1">
                  <a:txBody>
                    <a:bodyPr/>
                    <a:lstStyle/>
                    <a:p>
                      <a:pPr algn="l" fontAlgn="ctr"/>
                      <a:endParaRPr lang="es-MX" sz="18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tc>
                <a:tc hMerge="1">
                  <a:txBody>
                    <a:bodyPr/>
                    <a:lstStyle/>
                    <a:p>
                      <a:pPr algn="l" fontAlgn="ctr"/>
                      <a:endParaRPr lang="es-MX" sz="18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tc>
                <a:tc hMerge="1">
                  <a:txBody>
                    <a:bodyPr/>
                    <a:lstStyle/>
                    <a:p>
                      <a:pPr algn="l" fontAlgn="ctr"/>
                      <a:endParaRPr lang="es-MX" sz="18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tc>
                <a:tc hMerge="1">
                  <a:txBody>
                    <a:bodyPr/>
                    <a:lstStyle/>
                    <a:p>
                      <a:pPr algn="l" fontAlgn="ctr"/>
                      <a:endParaRPr lang="es-MX" sz="18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tc>
                <a:tc hMerge="1">
                  <a:txBody>
                    <a:bodyPr/>
                    <a:lstStyle/>
                    <a:p>
                      <a:pPr algn="ctr" fontAlgn="ctr"/>
                      <a:endParaRPr lang="es-MX" sz="18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tc>
                <a:extLst>
                  <a:ext uri="{0D108BD9-81ED-4DB2-BD59-A6C34878D82A}">
                    <a16:rowId xmlns:a16="http://schemas.microsoft.com/office/drawing/2014/main" val="3906237741"/>
                  </a:ext>
                </a:extLst>
              </a:tr>
              <a:tr h="262032">
                <a:tc>
                  <a:txBody>
                    <a:bodyPr/>
                    <a:lstStyle/>
                    <a:p>
                      <a:pPr algn="ctr" fontAlgn="ctr"/>
                      <a:r>
                        <a:rPr lang="es-MX" sz="1400" kern="1200" dirty="0" err="1">
                          <a:solidFill>
                            <a:schemeClr val="tx1"/>
                          </a:solidFill>
                        </a:rPr>
                        <a:t>FEFOM</a:t>
                      </a: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tcPr>
                </a:tc>
                <a:tc>
                  <a:txBody>
                    <a:bodyPr/>
                    <a:lstStyle/>
                    <a:p>
                      <a:pPr algn="ctr" fontAlgn="ctr"/>
                      <a:r>
                        <a:rPr lang="es-MX" sz="1400" kern="1200" dirty="0" err="1">
                          <a:solidFill>
                            <a:schemeClr val="tx1"/>
                          </a:solidFill>
                        </a:rPr>
                        <a:t>FEFOM</a:t>
                      </a:r>
                      <a:r>
                        <a:rPr lang="es-MX" sz="1400" kern="1200" dirty="0">
                          <a:solidFill>
                            <a:schemeClr val="tx1"/>
                          </a:solidFill>
                        </a:rPr>
                        <a:t> </a:t>
                      </a:r>
                      <a:r>
                        <a:rPr lang="es-MX" sz="1400" kern="1200" dirty="0" err="1">
                          <a:solidFill>
                            <a:schemeClr val="tx1"/>
                          </a:solidFill>
                        </a:rPr>
                        <a:t>FID</a:t>
                      </a:r>
                      <a:r>
                        <a:rPr lang="es-MX" sz="1400" kern="1200" dirty="0">
                          <a:solidFill>
                            <a:schemeClr val="tx1"/>
                          </a:solidFill>
                        </a:rPr>
                        <a:t> 1734</a:t>
                      </a: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tcPr>
                </a:tc>
                <a:tc>
                  <a:txBody>
                    <a:bodyPr/>
                    <a:lstStyle/>
                    <a:p>
                      <a:pPr algn="ctr" fontAlgn="ctr"/>
                      <a:r>
                        <a:rPr lang="es-MX" sz="1400" kern="1200" dirty="0">
                          <a:solidFill>
                            <a:schemeClr val="tx1"/>
                          </a:solidFill>
                        </a:rPr>
                        <a:t>Estatales</a:t>
                      </a: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tcPr>
                </a:tc>
                <a:tc>
                  <a:txBody>
                    <a:bodyPr/>
                    <a:lstStyle/>
                    <a:p>
                      <a:pPr algn="ctr" fontAlgn="ctr"/>
                      <a:r>
                        <a:rPr lang="es-MX" sz="1400" kern="1200" dirty="0">
                          <a:solidFill>
                            <a:schemeClr val="tx1"/>
                          </a:solidFill>
                        </a:rPr>
                        <a:t>Federales</a:t>
                      </a: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tcPr>
                </a:tc>
                <a:tc>
                  <a:txBody>
                    <a:bodyPr/>
                    <a:lstStyle/>
                    <a:p>
                      <a:pPr algn="ctr" fontAlgn="ctr"/>
                      <a:r>
                        <a:rPr lang="es-MX" sz="1400" kern="1200" dirty="0">
                          <a:solidFill>
                            <a:schemeClr val="tx1"/>
                          </a:solidFill>
                        </a:rPr>
                        <a:t>ISR </a:t>
                      </a: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tcPr>
                </a:tc>
                <a:tc>
                  <a:txBody>
                    <a:bodyPr/>
                    <a:lstStyle/>
                    <a:p>
                      <a:pPr algn="ctr" fontAlgn="ctr"/>
                      <a:r>
                        <a:rPr lang="es-MX" sz="1400" kern="1200" dirty="0" err="1">
                          <a:solidFill>
                            <a:schemeClr val="tx1"/>
                          </a:solidFill>
                        </a:rPr>
                        <a:t>FEIEF</a:t>
                      </a:r>
                      <a:endParaRPr lang="es-MX" sz="1400" kern="1200" dirty="0">
                        <a:solidFill>
                          <a:schemeClr val="tx1"/>
                        </a:solidFill>
                        <a:latin typeface="Helvetica" panose="020B0604020202020204" pitchFamily="34" charset="0"/>
                        <a:cs typeface="Times New Roman" panose="02020603050405020304" pitchFamily="18" charset="0"/>
                      </a:endParaRPr>
                    </a:p>
                  </a:txBody>
                  <a:tcPr marL="6391" marR="6391" marT="6391" marB="0" anchor="ct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tcPr>
                </a:tc>
                <a:extLst>
                  <a:ext uri="{0D108BD9-81ED-4DB2-BD59-A6C34878D82A}">
                    <a16:rowId xmlns:a16="http://schemas.microsoft.com/office/drawing/2014/main" val="725959893"/>
                  </a:ext>
                </a:extLst>
              </a:tr>
            </a:tbl>
          </a:graphicData>
        </a:graphic>
      </p:graphicFrame>
    </p:spTree>
    <p:extLst>
      <p:ext uri="{BB962C8B-B14F-4D97-AF65-F5344CB8AC3E}">
        <p14:creationId xmlns:p14="http://schemas.microsoft.com/office/powerpoint/2010/main" val="1826145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CF8FB24-8711-41F0-ACFC-4A33D2733620}"/>
              </a:ext>
            </a:extLst>
          </p:cNvPr>
          <p:cNvSpPr/>
          <p:nvPr/>
        </p:nvSpPr>
        <p:spPr>
          <a:xfrm>
            <a:off x="0" y="6487721"/>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dirty="0"/>
          </a:p>
        </p:txBody>
      </p:sp>
      <p:grpSp>
        <p:nvGrpSpPr>
          <p:cNvPr id="16" name="Grupo 15">
            <a:extLst>
              <a:ext uri="{FF2B5EF4-FFF2-40B4-BE49-F238E27FC236}">
                <a16:creationId xmlns:a16="http://schemas.microsoft.com/office/drawing/2014/main" id="{1A9FA132-D51C-416D-8319-ACA29A8A43A5}"/>
              </a:ext>
            </a:extLst>
          </p:cNvPr>
          <p:cNvGrpSpPr/>
          <p:nvPr/>
        </p:nvGrpSpPr>
        <p:grpSpPr>
          <a:xfrm>
            <a:off x="6465235" y="190319"/>
            <a:ext cx="2613772" cy="496290"/>
            <a:chOff x="8330453" y="207441"/>
            <a:chExt cx="3485029" cy="661719"/>
          </a:xfrm>
        </p:grpSpPr>
        <p:sp>
          <p:nvSpPr>
            <p:cNvPr id="12" name="CuadroTexto 11">
              <a:extLst>
                <a:ext uri="{FF2B5EF4-FFF2-40B4-BE49-F238E27FC236}">
                  <a16:creationId xmlns:a16="http://schemas.microsoft.com/office/drawing/2014/main" id="{8B8AB91C-C4E3-4E64-A29B-A33118D0CA5A}"/>
                </a:ext>
              </a:extLst>
            </p:cNvPr>
            <p:cNvSpPr txBox="1"/>
            <p:nvPr/>
          </p:nvSpPr>
          <p:spPr>
            <a:xfrm>
              <a:off x="8330453" y="207441"/>
              <a:ext cx="3485029" cy="661719"/>
            </a:xfrm>
            <a:prstGeom prst="rect">
              <a:avLst/>
            </a:prstGeom>
            <a:noFill/>
          </p:spPr>
          <p:txBody>
            <a:bodyPr wrap="square">
              <a:spAutoFit/>
            </a:bodyPr>
            <a:lstStyle/>
            <a:p>
              <a:pPr algn="l"/>
              <a:r>
                <a:rPr lang="es-MX" sz="1350" dirty="0">
                  <a:solidFill>
                    <a:srgbClr val="484749"/>
                  </a:solidFill>
                  <a:latin typeface="Poppins" panose="020B0502040204020203" pitchFamily="2" charset="0"/>
                </a:rPr>
                <a:t>Secretaría de la Contraloría</a:t>
              </a:r>
            </a:p>
            <a:p>
              <a:pPr algn="l"/>
              <a:endParaRPr lang="es-MX" sz="375" dirty="0">
                <a:solidFill>
                  <a:srgbClr val="484749"/>
                </a:solidFill>
                <a:latin typeface="Poppins" panose="020B0502040204020203" pitchFamily="2" charset="0"/>
              </a:endParaRPr>
            </a:p>
            <a:p>
              <a:pPr algn="l"/>
              <a:r>
                <a:rPr lang="es-MX" sz="900" dirty="0">
                  <a:solidFill>
                    <a:srgbClr val="484749"/>
                  </a:solidFill>
                </a:rPr>
                <a:t>GOBIERNO DEL ESTADO DE MÉXICO</a:t>
              </a:r>
            </a:p>
          </p:txBody>
        </p:sp>
        <p:cxnSp>
          <p:nvCxnSpPr>
            <p:cNvPr id="14" name="Conector recto 13">
              <a:extLst>
                <a:ext uri="{FF2B5EF4-FFF2-40B4-BE49-F238E27FC236}">
                  <a16:creationId xmlns:a16="http://schemas.microsoft.com/office/drawing/2014/main" id="{B799CF4F-CA74-4B63-A1F7-1BEA17E2F527}"/>
                </a:ext>
              </a:extLst>
            </p:cNvPr>
            <p:cNvCxnSpPr>
              <a:cxnSpLocks/>
            </p:cNvCxnSpPr>
            <p:nvPr/>
          </p:nvCxnSpPr>
          <p:spPr>
            <a:xfrm>
              <a:off x="8408892" y="576773"/>
              <a:ext cx="3209367" cy="0"/>
            </a:xfrm>
            <a:prstGeom prst="line">
              <a:avLst/>
            </a:prstGeom>
          </p:spPr>
          <p:style>
            <a:lnRef idx="1">
              <a:schemeClr val="dk1"/>
            </a:lnRef>
            <a:fillRef idx="0">
              <a:schemeClr val="dk1"/>
            </a:fillRef>
            <a:effectRef idx="0">
              <a:schemeClr val="dk1"/>
            </a:effectRef>
            <a:fontRef idx="minor">
              <a:schemeClr val="tx1"/>
            </a:fontRef>
          </p:style>
        </p:cxnSp>
      </p:grpSp>
      <p:sp>
        <p:nvSpPr>
          <p:cNvPr id="7" name="CuadroTexto 6">
            <a:extLst>
              <a:ext uri="{FF2B5EF4-FFF2-40B4-BE49-F238E27FC236}">
                <a16:creationId xmlns:a16="http://schemas.microsoft.com/office/drawing/2014/main" id="{9BE11BA7-CFD9-4C97-9220-B50CBCEEE541}"/>
              </a:ext>
            </a:extLst>
          </p:cNvPr>
          <p:cNvSpPr txBox="1"/>
          <p:nvPr/>
        </p:nvSpPr>
        <p:spPr>
          <a:xfrm>
            <a:off x="795556" y="749476"/>
            <a:ext cx="7955280" cy="369332"/>
          </a:xfrm>
          <a:prstGeom prst="rect">
            <a:avLst/>
          </a:prstGeom>
          <a:noFill/>
        </p:spPr>
        <p:txBody>
          <a:bodyPr wrap="square" rtlCol="0">
            <a:spAutoFit/>
          </a:bodyPr>
          <a:lstStyle/>
          <a:p>
            <a:pPr algn="r"/>
            <a:r>
              <a:rPr lang="es-ES" b="1" cap="small" dirty="0">
                <a:solidFill>
                  <a:schemeClr val="tx1">
                    <a:lumMod val="75000"/>
                    <a:lumOff val="25000"/>
                  </a:schemeClr>
                </a:solidFill>
                <a:latin typeface="Helvetica" pitchFamily="2" charset="0"/>
                <a:ea typeface="Helvetica Neue LT Std 85 Heavy" charset="0"/>
                <a:cs typeface="Helvetica Neue LT Std 85 Heavy" charset="0"/>
              </a:rPr>
              <a:t>PARTICULARIDADES</a:t>
            </a:r>
            <a:endParaRPr lang="es-ES" b="1" cap="small" dirty="0">
              <a:solidFill>
                <a:schemeClr val="tx1">
                  <a:lumMod val="50000"/>
                  <a:lumOff val="50000"/>
                </a:schemeClr>
              </a:solidFill>
              <a:latin typeface="Helvetica" pitchFamily="2" charset="0"/>
              <a:ea typeface="Helvetica Neue LT Std 65 Medium" charset="0"/>
              <a:cs typeface="Helvetica Neue LT Std 65 Medium" charset="0"/>
            </a:endParaRPr>
          </a:p>
        </p:txBody>
      </p:sp>
      <p:sp>
        <p:nvSpPr>
          <p:cNvPr id="8" name="CuadroTexto 7">
            <a:extLst>
              <a:ext uri="{FF2B5EF4-FFF2-40B4-BE49-F238E27FC236}">
                <a16:creationId xmlns:a16="http://schemas.microsoft.com/office/drawing/2014/main" id="{36BEED79-EEC2-4F11-BC80-19494B5FA922}"/>
              </a:ext>
            </a:extLst>
          </p:cNvPr>
          <p:cNvSpPr txBox="1"/>
          <p:nvPr/>
        </p:nvSpPr>
        <p:spPr>
          <a:xfrm>
            <a:off x="1153486" y="2174881"/>
            <a:ext cx="6837027" cy="646331"/>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a:innerShdw blurRad="63500" dist="50800" dir="13500000">
              <a:schemeClr val="bg2">
                <a:lumMod val="75000"/>
                <a:alpha val="50000"/>
              </a:schemeClr>
            </a:innerShdw>
          </a:effectLst>
        </p:spPr>
        <p:txBody>
          <a:bodyPr wrap="square" rtlCol="0">
            <a:spAutoFit/>
          </a:bodyPr>
          <a:lstStyle/>
          <a:p>
            <a:r>
              <a:rPr lang="es-MX" dirty="0"/>
              <a:t>Para la elaboración de los anexos se deberá Atender las siguientes particularidades: </a:t>
            </a:r>
          </a:p>
        </p:txBody>
      </p:sp>
      <p:sp>
        <p:nvSpPr>
          <p:cNvPr id="10" name="Rectángulo 9">
            <a:extLst>
              <a:ext uri="{FF2B5EF4-FFF2-40B4-BE49-F238E27FC236}">
                <a16:creationId xmlns:a16="http://schemas.microsoft.com/office/drawing/2014/main" id="{15C875C3-0C9F-487D-A6C7-9E7818B1F245}"/>
              </a:ext>
            </a:extLst>
          </p:cNvPr>
          <p:cNvSpPr/>
          <p:nvPr/>
        </p:nvSpPr>
        <p:spPr>
          <a:xfrm>
            <a:off x="5003858" y="4529227"/>
            <a:ext cx="3927231" cy="1754326"/>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wrap="square">
            <a:spAutoFit/>
          </a:bodyPr>
          <a:lstStyle/>
          <a:p>
            <a:r>
              <a:rPr lang="es-MX" dirty="0"/>
              <a:t>ANEXO 8 </a:t>
            </a:r>
          </a:p>
          <a:p>
            <a:r>
              <a:rPr lang="es-MX" dirty="0"/>
              <a:t>Se compone de 9 pestañas.</a:t>
            </a:r>
          </a:p>
          <a:p>
            <a:endParaRPr lang="es-MX" dirty="0"/>
          </a:p>
          <a:p>
            <a:r>
              <a:rPr lang="es-MX" dirty="0"/>
              <a:t>Concentrado de capítulos (Egresos) y pestaña con el detalle de pólizas por capitulo</a:t>
            </a:r>
          </a:p>
        </p:txBody>
      </p:sp>
      <p:sp>
        <p:nvSpPr>
          <p:cNvPr id="11" name="Rectángulo 10">
            <a:extLst>
              <a:ext uri="{FF2B5EF4-FFF2-40B4-BE49-F238E27FC236}">
                <a16:creationId xmlns:a16="http://schemas.microsoft.com/office/drawing/2014/main" id="{FC89C433-B548-457B-81AE-5781CEF945D3}"/>
              </a:ext>
            </a:extLst>
          </p:cNvPr>
          <p:cNvSpPr/>
          <p:nvPr/>
        </p:nvSpPr>
        <p:spPr>
          <a:xfrm>
            <a:off x="225794" y="3007625"/>
            <a:ext cx="4572000" cy="2562305"/>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a:spAutoFit/>
          </a:bodyPr>
          <a:lstStyle/>
          <a:p>
            <a:pPr algn="just">
              <a:lnSpc>
                <a:spcPct val="107000"/>
              </a:lnSpc>
              <a:spcAft>
                <a:spcPts val="800"/>
              </a:spcAft>
            </a:pPr>
            <a:r>
              <a:rPr lang="es-MX" dirty="0">
                <a:latin typeface="Helvetica" panose="020B0604020202020204" pitchFamily="34" charset="0"/>
                <a:ea typeface="Calibri" panose="020F0502020204030204" pitchFamily="34" charset="0"/>
                <a:cs typeface="Times New Roman" panose="02020603050405020304" pitchFamily="18" charset="0"/>
              </a:rPr>
              <a:t>El capítulo 1000 = Anexo 11</a:t>
            </a:r>
          </a:p>
          <a:p>
            <a:pPr algn="just">
              <a:lnSpc>
                <a:spcPct val="107000"/>
              </a:lnSpc>
              <a:spcAft>
                <a:spcPts val="8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dirty="0">
                <a:latin typeface="Helvetica" panose="020B0604020202020204" pitchFamily="34" charset="0"/>
                <a:ea typeface="Calibri" panose="020F0502020204030204" pitchFamily="34" charset="0"/>
                <a:cs typeface="Times New Roman" panose="02020603050405020304" pitchFamily="18" charset="0"/>
              </a:rPr>
              <a:t>La suma de los capítulos 2000, 3000 y 5000 = a la suma del monto pagado de los anexos 10, 10.1, 10.2 y 10.3.</a:t>
            </a:r>
          </a:p>
          <a:p>
            <a:pPr algn="just">
              <a:lnSpc>
                <a:spcPct val="107000"/>
              </a:lnSpc>
              <a:spcAft>
                <a:spcPts val="800"/>
              </a:spcAft>
            </a:pPr>
            <a:r>
              <a:rPr lang="es-MX" dirty="0">
                <a:latin typeface="Helvetica" panose="020B0604020202020204" pitchFamily="34" charset="0"/>
                <a:ea typeface="Calibri" panose="020F0502020204030204" pitchFamily="34" charset="0"/>
                <a:cs typeface="Times New Roman" panose="02020603050405020304" pitchFamily="18" charset="0"/>
              </a:rPr>
              <a:t>El Capitulo 4000 anexo 10.4.</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dirty="0">
                <a:latin typeface="Helvetica" panose="020B0604020202020204" pitchFamily="34" charset="0"/>
                <a:ea typeface="Calibri" panose="020F0502020204030204" pitchFamily="34" charset="0"/>
                <a:cs typeface="Times New Roman" panose="02020603050405020304" pitchFamily="18" charset="0"/>
              </a:rPr>
              <a:t> El Capítulo 6000 = anexo 9, 9.1 y 9.2</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agen 15">
            <a:extLst>
              <a:ext uri="{FF2B5EF4-FFF2-40B4-BE49-F238E27FC236}">
                <a16:creationId xmlns:a16="http://schemas.microsoft.com/office/drawing/2014/main" id="{54AC1274-743F-462B-B15F-4C5FD07571C7}"/>
              </a:ext>
            </a:extLst>
          </p:cNvPr>
          <p:cNvPicPr>
            <a:picLocks noChangeAspect="1" noChangeArrowheads="1"/>
          </p:cNvPicPr>
          <p:nvPr/>
        </p:nvPicPr>
        <p:blipFill>
          <a:blip r:embed="rId2">
            <a:clrChange>
              <a:clrFrom>
                <a:srgbClr val="FCFEFC"/>
              </a:clrFrom>
              <a:clrTo>
                <a:srgbClr val="FCFEFC">
                  <a:alpha val="0"/>
                </a:srgbClr>
              </a:clrTo>
            </a:clrChange>
            <a:extLst>
              <a:ext uri="{28A0092B-C50C-407E-A947-70E740481C1C}">
                <a14:useLocalDpi xmlns:a14="http://schemas.microsoft.com/office/drawing/2010/main" val="0"/>
              </a:ext>
            </a:extLst>
          </a:blip>
          <a:srcRect t="30096" b="30148"/>
          <a:stretch>
            <a:fillRect/>
          </a:stretch>
        </p:blipFill>
        <p:spPr bwMode="auto">
          <a:xfrm>
            <a:off x="3875881" y="195370"/>
            <a:ext cx="1392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B66A8E73-04DD-467A-1E60-EDFE2EF23492}"/>
              </a:ext>
            </a:extLst>
          </p:cNvPr>
          <p:cNvSpPr txBox="1"/>
          <p:nvPr/>
        </p:nvSpPr>
        <p:spPr>
          <a:xfrm>
            <a:off x="258660" y="1112763"/>
            <a:ext cx="8672429" cy="959943"/>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wrap="square">
            <a:spAutoFit/>
          </a:bodyPr>
          <a:lstStyle>
            <a:defPPr>
              <a:defRPr lang="en-US"/>
            </a:defPPr>
            <a:lvl1pPr algn="just">
              <a:lnSpc>
                <a:spcPct val="107000"/>
              </a:lnSpc>
              <a:spcAft>
                <a:spcPts val="800"/>
              </a:spcAft>
              <a:defRPr>
                <a:latin typeface="Helvetica" panose="020B0604020202020204" pitchFamily="34" charset="0"/>
                <a:ea typeface="Calibri" panose="020F0502020204030204" pitchFamily="34" charset="0"/>
                <a:cs typeface="Times New Roman" panose="02020603050405020304" pitchFamily="18" charset="0"/>
              </a:defRPr>
            </a:lvl1pPr>
          </a:lstStyle>
          <a:p>
            <a:r>
              <a:rPr lang="es-MX" dirty="0"/>
              <a:t>Estos anexos deberán presentarse mediante oficio en un CD, certificado en Excel y PDF, una vez que los anexos 8,9, 10, 10.3, 10.4 y 11, fueron integrados al SICAF, en su caso, junto con el 2 y 7 que no se integran al sistema. </a:t>
            </a:r>
          </a:p>
        </p:txBody>
      </p:sp>
    </p:spTree>
    <p:extLst>
      <p:ext uri="{BB962C8B-B14F-4D97-AF65-F5344CB8AC3E}">
        <p14:creationId xmlns:p14="http://schemas.microsoft.com/office/powerpoint/2010/main" val="36005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CF8FB24-8711-41F0-ACFC-4A33D2733620}"/>
              </a:ext>
            </a:extLst>
          </p:cNvPr>
          <p:cNvSpPr/>
          <p:nvPr/>
        </p:nvSpPr>
        <p:spPr>
          <a:xfrm>
            <a:off x="0" y="6487721"/>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dirty="0"/>
          </a:p>
        </p:txBody>
      </p:sp>
      <p:grpSp>
        <p:nvGrpSpPr>
          <p:cNvPr id="16" name="Grupo 15">
            <a:extLst>
              <a:ext uri="{FF2B5EF4-FFF2-40B4-BE49-F238E27FC236}">
                <a16:creationId xmlns:a16="http://schemas.microsoft.com/office/drawing/2014/main" id="{1A9FA132-D51C-416D-8319-ACA29A8A43A5}"/>
              </a:ext>
            </a:extLst>
          </p:cNvPr>
          <p:cNvGrpSpPr/>
          <p:nvPr/>
        </p:nvGrpSpPr>
        <p:grpSpPr>
          <a:xfrm>
            <a:off x="6465235" y="190319"/>
            <a:ext cx="2613772" cy="496290"/>
            <a:chOff x="8330453" y="207441"/>
            <a:chExt cx="3485029" cy="661719"/>
          </a:xfrm>
        </p:grpSpPr>
        <p:sp>
          <p:nvSpPr>
            <p:cNvPr id="12" name="CuadroTexto 11">
              <a:extLst>
                <a:ext uri="{FF2B5EF4-FFF2-40B4-BE49-F238E27FC236}">
                  <a16:creationId xmlns:a16="http://schemas.microsoft.com/office/drawing/2014/main" id="{8B8AB91C-C4E3-4E64-A29B-A33118D0CA5A}"/>
                </a:ext>
              </a:extLst>
            </p:cNvPr>
            <p:cNvSpPr txBox="1"/>
            <p:nvPr/>
          </p:nvSpPr>
          <p:spPr>
            <a:xfrm>
              <a:off x="8330453" y="207441"/>
              <a:ext cx="3485029" cy="661719"/>
            </a:xfrm>
            <a:prstGeom prst="rect">
              <a:avLst/>
            </a:prstGeom>
            <a:noFill/>
          </p:spPr>
          <p:txBody>
            <a:bodyPr wrap="square">
              <a:spAutoFit/>
            </a:bodyPr>
            <a:lstStyle/>
            <a:p>
              <a:pPr algn="l"/>
              <a:r>
                <a:rPr lang="es-MX" sz="1350" dirty="0">
                  <a:solidFill>
                    <a:srgbClr val="484749"/>
                  </a:solidFill>
                  <a:latin typeface="Poppins" panose="020B0502040204020203" pitchFamily="2" charset="0"/>
                </a:rPr>
                <a:t>Secretaría de la Contraloría</a:t>
              </a:r>
            </a:p>
            <a:p>
              <a:pPr algn="l"/>
              <a:endParaRPr lang="es-MX" sz="375" dirty="0">
                <a:solidFill>
                  <a:srgbClr val="484749"/>
                </a:solidFill>
                <a:latin typeface="Poppins" panose="020B0502040204020203" pitchFamily="2" charset="0"/>
              </a:endParaRPr>
            </a:p>
            <a:p>
              <a:pPr algn="l"/>
              <a:r>
                <a:rPr lang="es-MX" sz="900" dirty="0">
                  <a:solidFill>
                    <a:srgbClr val="484749"/>
                  </a:solidFill>
                </a:rPr>
                <a:t>GOBIERNO DEL ESTADO DE MÉXICO</a:t>
              </a:r>
            </a:p>
          </p:txBody>
        </p:sp>
        <p:cxnSp>
          <p:nvCxnSpPr>
            <p:cNvPr id="14" name="Conector recto 13">
              <a:extLst>
                <a:ext uri="{FF2B5EF4-FFF2-40B4-BE49-F238E27FC236}">
                  <a16:creationId xmlns:a16="http://schemas.microsoft.com/office/drawing/2014/main" id="{B799CF4F-CA74-4B63-A1F7-1BEA17E2F527}"/>
                </a:ext>
              </a:extLst>
            </p:cNvPr>
            <p:cNvCxnSpPr>
              <a:cxnSpLocks/>
            </p:cNvCxnSpPr>
            <p:nvPr/>
          </p:nvCxnSpPr>
          <p:spPr>
            <a:xfrm>
              <a:off x="8408892" y="576773"/>
              <a:ext cx="3209367" cy="0"/>
            </a:xfrm>
            <a:prstGeom prst="line">
              <a:avLst/>
            </a:prstGeom>
          </p:spPr>
          <p:style>
            <a:lnRef idx="1">
              <a:schemeClr val="dk1"/>
            </a:lnRef>
            <a:fillRef idx="0">
              <a:schemeClr val="dk1"/>
            </a:fillRef>
            <a:effectRef idx="0">
              <a:schemeClr val="dk1"/>
            </a:effectRef>
            <a:fontRef idx="minor">
              <a:schemeClr val="tx1"/>
            </a:fontRef>
          </p:style>
        </p:cxnSp>
      </p:grpSp>
      <p:sp>
        <p:nvSpPr>
          <p:cNvPr id="7" name="CuadroTexto 6">
            <a:extLst>
              <a:ext uri="{FF2B5EF4-FFF2-40B4-BE49-F238E27FC236}">
                <a16:creationId xmlns:a16="http://schemas.microsoft.com/office/drawing/2014/main" id="{9BE11BA7-CFD9-4C97-9220-B50CBCEEE541}"/>
              </a:ext>
            </a:extLst>
          </p:cNvPr>
          <p:cNvSpPr txBox="1"/>
          <p:nvPr/>
        </p:nvSpPr>
        <p:spPr>
          <a:xfrm>
            <a:off x="761999" y="650837"/>
            <a:ext cx="7955280" cy="369332"/>
          </a:xfrm>
          <a:prstGeom prst="rect">
            <a:avLst/>
          </a:prstGeom>
          <a:noFill/>
        </p:spPr>
        <p:txBody>
          <a:bodyPr wrap="square" rtlCol="0">
            <a:spAutoFit/>
          </a:bodyPr>
          <a:lstStyle/>
          <a:p>
            <a:pPr algn="r"/>
            <a:r>
              <a:rPr lang="es-ES" b="1" cap="small" dirty="0">
                <a:solidFill>
                  <a:schemeClr val="tx1">
                    <a:lumMod val="75000"/>
                    <a:lumOff val="25000"/>
                  </a:schemeClr>
                </a:solidFill>
                <a:latin typeface="Helvetica" pitchFamily="2" charset="0"/>
                <a:ea typeface="Helvetica Neue LT Std 85 Heavy" charset="0"/>
                <a:cs typeface="Helvetica Neue LT Std 85 Heavy" charset="0"/>
              </a:rPr>
              <a:t>PARTICULARIDADES</a:t>
            </a:r>
            <a:endParaRPr lang="es-ES" b="1" cap="small" dirty="0">
              <a:solidFill>
                <a:schemeClr val="tx1">
                  <a:lumMod val="50000"/>
                  <a:lumOff val="50000"/>
                </a:schemeClr>
              </a:solidFill>
              <a:latin typeface="Helvetica" pitchFamily="2" charset="0"/>
              <a:ea typeface="Helvetica Neue LT Std 65 Medium" charset="0"/>
              <a:cs typeface="Helvetica Neue LT Std 65 Medium" charset="0"/>
            </a:endParaRPr>
          </a:p>
        </p:txBody>
      </p:sp>
      <p:sp>
        <p:nvSpPr>
          <p:cNvPr id="19" name="CuadroTexto 18">
            <a:extLst>
              <a:ext uri="{FF2B5EF4-FFF2-40B4-BE49-F238E27FC236}">
                <a16:creationId xmlns:a16="http://schemas.microsoft.com/office/drawing/2014/main" id="{C3C5E8CB-0E7F-4D8E-A8D5-AF138161E405}"/>
              </a:ext>
            </a:extLst>
          </p:cNvPr>
          <p:cNvSpPr txBox="1"/>
          <p:nvPr/>
        </p:nvSpPr>
        <p:spPr>
          <a:xfrm>
            <a:off x="514998" y="965585"/>
            <a:ext cx="8449283" cy="5016758"/>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wrap="square">
            <a:spAutoFit/>
          </a:bodyPr>
          <a:lstStyle>
            <a:defPPr>
              <a:defRPr lang="en-US"/>
            </a:defPPr>
            <a:lvl1pPr algn="just">
              <a:lnSpc>
                <a:spcPct val="107000"/>
              </a:lnSpc>
              <a:spcAft>
                <a:spcPts val="800"/>
              </a:spcAft>
              <a:defRPr>
                <a:latin typeface="Helvetica" panose="020B0604020202020204" pitchFamily="34" charset="0"/>
                <a:ea typeface="Calibri" panose="020F0502020204030204" pitchFamily="34" charset="0"/>
                <a:cs typeface="Times New Roman" panose="02020603050405020304" pitchFamily="18" charset="0"/>
              </a:defRPr>
            </a:lvl1pPr>
          </a:lstStyle>
          <a:p>
            <a:pPr>
              <a:lnSpc>
                <a:spcPct val="100000"/>
              </a:lnSpc>
              <a:spcAft>
                <a:spcPts val="0"/>
              </a:spcAft>
            </a:pPr>
            <a:r>
              <a:rPr lang="es-MX" sz="1600" dirty="0"/>
              <a:t>Anexos 9 y 10</a:t>
            </a:r>
          </a:p>
          <a:p>
            <a:pPr>
              <a:lnSpc>
                <a:spcPct val="100000"/>
              </a:lnSpc>
              <a:spcAft>
                <a:spcPts val="0"/>
              </a:spcAft>
            </a:pPr>
            <a:endParaRPr lang="es-MX" sz="1600" dirty="0"/>
          </a:p>
          <a:p>
            <a:pPr>
              <a:lnSpc>
                <a:spcPct val="100000"/>
              </a:lnSpc>
              <a:spcAft>
                <a:spcPts val="0"/>
              </a:spcAft>
            </a:pPr>
            <a:r>
              <a:rPr lang="es-MX" sz="1600" dirty="0"/>
              <a:t>Se componen de tres pestañas </a:t>
            </a:r>
          </a:p>
          <a:p>
            <a:pPr>
              <a:lnSpc>
                <a:spcPct val="100000"/>
              </a:lnSpc>
              <a:spcAft>
                <a:spcPts val="0"/>
              </a:spcAft>
            </a:pPr>
            <a:endParaRPr lang="es-MX" sz="1600" dirty="0"/>
          </a:p>
          <a:p>
            <a:pPr>
              <a:lnSpc>
                <a:spcPct val="100000"/>
              </a:lnSpc>
              <a:spcAft>
                <a:spcPts val="0"/>
              </a:spcAft>
            </a:pPr>
            <a:r>
              <a:rPr lang="es-MX" sz="1600" dirty="0"/>
              <a:t>La pestaña 9, y 10, corresponde a la información del expedienté unitario de obra (una sola fila por contrato, sin combinar celdas)</a:t>
            </a:r>
          </a:p>
          <a:p>
            <a:pPr>
              <a:lnSpc>
                <a:spcPct val="100000"/>
              </a:lnSpc>
              <a:spcAft>
                <a:spcPts val="0"/>
              </a:spcAft>
            </a:pPr>
            <a:endParaRPr lang="es-MX" sz="1600" dirty="0"/>
          </a:p>
          <a:p>
            <a:pPr>
              <a:lnSpc>
                <a:spcPct val="100000"/>
              </a:lnSpc>
              <a:spcAft>
                <a:spcPts val="0"/>
              </a:spcAft>
            </a:pPr>
            <a:r>
              <a:rPr lang="es-MX" sz="1600" dirty="0"/>
              <a:t>La pestaña 9.1, y 10.1, se repite el contrato cuantas empresas se realizó el estudio de mercado y participaron en los diferentes procesos de adjudicación de adquisiciones u obra pública (sin combinar celdas)</a:t>
            </a:r>
          </a:p>
          <a:p>
            <a:pPr>
              <a:lnSpc>
                <a:spcPct val="100000"/>
              </a:lnSpc>
              <a:spcAft>
                <a:spcPts val="0"/>
              </a:spcAft>
            </a:pPr>
            <a:endParaRPr lang="es-MX" sz="1600" dirty="0"/>
          </a:p>
          <a:p>
            <a:pPr>
              <a:lnSpc>
                <a:spcPct val="100000"/>
              </a:lnSpc>
              <a:spcAft>
                <a:spcPts val="0"/>
              </a:spcAft>
            </a:pPr>
            <a:r>
              <a:rPr lang="es-MX" sz="1600" dirty="0"/>
              <a:t>La pestaña 9.2, y 10.2, se repite el contrato de acuerdo al número de pagos realizados, (incluir pólizas de retenciones) no se pueden repetir pólizas. (en el 9.2 las pólizas registradas deben ser el mismo número de pólizas registradas en el Anexo 8, pestaña detalle de pólizas por capítulo 6000) y (en el 10.2 más las del 10.3, las pólizas registradas deben ser el mismo número, de pólizas registradas en el Anexo 8, en las pestañas detalle de pólizas por capítulo 2000, detalle de pólizas por capítulo 3000 y detalle de pólizas por capítulo 5000).</a:t>
            </a:r>
          </a:p>
          <a:p>
            <a:pPr>
              <a:lnSpc>
                <a:spcPct val="100000"/>
              </a:lnSpc>
              <a:spcAft>
                <a:spcPts val="0"/>
              </a:spcAft>
            </a:pPr>
            <a:endParaRPr lang="es-MX" sz="1600" dirty="0"/>
          </a:p>
          <a:p>
            <a:pPr>
              <a:lnSpc>
                <a:spcPct val="100000"/>
              </a:lnSpc>
              <a:spcAft>
                <a:spcPts val="0"/>
              </a:spcAft>
            </a:pPr>
            <a:r>
              <a:rPr lang="es-MX" sz="1600" dirty="0"/>
              <a:t>La suma del monto pagado de la pestaña 9 debe ser igual a la de la pestaña 9.2</a:t>
            </a:r>
          </a:p>
        </p:txBody>
      </p:sp>
      <p:pic>
        <p:nvPicPr>
          <p:cNvPr id="8" name="Imagen 15">
            <a:extLst>
              <a:ext uri="{FF2B5EF4-FFF2-40B4-BE49-F238E27FC236}">
                <a16:creationId xmlns:a16="http://schemas.microsoft.com/office/drawing/2014/main" id="{E833622C-4397-4ED7-8FE3-7AF972AFD323}"/>
              </a:ext>
            </a:extLst>
          </p:cNvPr>
          <p:cNvPicPr>
            <a:picLocks noChangeAspect="1" noChangeArrowheads="1"/>
          </p:cNvPicPr>
          <p:nvPr/>
        </p:nvPicPr>
        <p:blipFill>
          <a:blip r:embed="rId2">
            <a:clrChange>
              <a:clrFrom>
                <a:srgbClr val="FCFEFC"/>
              </a:clrFrom>
              <a:clrTo>
                <a:srgbClr val="FCFEFC">
                  <a:alpha val="0"/>
                </a:srgbClr>
              </a:clrTo>
            </a:clrChange>
            <a:extLst>
              <a:ext uri="{28A0092B-C50C-407E-A947-70E740481C1C}">
                <a14:useLocalDpi xmlns:a14="http://schemas.microsoft.com/office/drawing/2010/main" val="0"/>
              </a:ext>
            </a:extLst>
          </a:blip>
          <a:srcRect t="30096" b="30148"/>
          <a:stretch>
            <a:fillRect/>
          </a:stretch>
        </p:blipFill>
        <p:spPr bwMode="auto">
          <a:xfrm>
            <a:off x="3875881" y="195370"/>
            <a:ext cx="1392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499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CF8FB24-8711-41F0-ACFC-4A33D2733620}"/>
              </a:ext>
            </a:extLst>
          </p:cNvPr>
          <p:cNvSpPr/>
          <p:nvPr/>
        </p:nvSpPr>
        <p:spPr>
          <a:xfrm>
            <a:off x="0" y="6487721"/>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dirty="0"/>
          </a:p>
        </p:txBody>
      </p:sp>
      <p:grpSp>
        <p:nvGrpSpPr>
          <p:cNvPr id="16" name="Grupo 15">
            <a:extLst>
              <a:ext uri="{FF2B5EF4-FFF2-40B4-BE49-F238E27FC236}">
                <a16:creationId xmlns:a16="http://schemas.microsoft.com/office/drawing/2014/main" id="{1A9FA132-D51C-416D-8319-ACA29A8A43A5}"/>
              </a:ext>
            </a:extLst>
          </p:cNvPr>
          <p:cNvGrpSpPr/>
          <p:nvPr/>
        </p:nvGrpSpPr>
        <p:grpSpPr>
          <a:xfrm>
            <a:off x="6465235" y="190319"/>
            <a:ext cx="2613772" cy="496290"/>
            <a:chOff x="8330453" y="207441"/>
            <a:chExt cx="3485029" cy="661719"/>
          </a:xfrm>
        </p:grpSpPr>
        <p:sp>
          <p:nvSpPr>
            <p:cNvPr id="12" name="CuadroTexto 11">
              <a:extLst>
                <a:ext uri="{FF2B5EF4-FFF2-40B4-BE49-F238E27FC236}">
                  <a16:creationId xmlns:a16="http://schemas.microsoft.com/office/drawing/2014/main" id="{8B8AB91C-C4E3-4E64-A29B-A33118D0CA5A}"/>
                </a:ext>
              </a:extLst>
            </p:cNvPr>
            <p:cNvSpPr txBox="1"/>
            <p:nvPr/>
          </p:nvSpPr>
          <p:spPr>
            <a:xfrm>
              <a:off x="8330453" y="207441"/>
              <a:ext cx="3485029" cy="661719"/>
            </a:xfrm>
            <a:prstGeom prst="rect">
              <a:avLst/>
            </a:prstGeom>
            <a:noFill/>
          </p:spPr>
          <p:txBody>
            <a:bodyPr wrap="square">
              <a:spAutoFit/>
            </a:bodyPr>
            <a:lstStyle/>
            <a:p>
              <a:pPr algn="l"/>
              <a:r>
                <a:rPr lang="es-MX" sz="1350" dirty="0">
                  <a:solidFill>
                    <a:srgbClr val="484749"/>
                  </a:solidFill>
                  <a:latin typeface="Poppins" panose="020B0502040204020203" pitchFamily="2" charset="0"/>
                </a:rPr>
                <a:t>Secretaría de la Contraloría</a:t>
              </a:r>
            </a:p>
            <a:p>
              <a:pPr algn="l"/>
              <a:endParaRPr lang="es-MX" sz="375" dirty="0">
                <a:solidFill>
                  <a:srgbClr val="484749"/>
                </a:solidFill>
                <a:latin typeface="Poppins" panose="020B0502040204020203" pitchFamily="2" charset="0"/>
              </a:endParaRPr>
            </a:p>
            <a:p>
              <a:pPr algn="l"/>
              <a:r>
                <a:rPr lang="es-MX" sz="900" dirty="0">
                  <a:solidFill>
                    <a:srgbClr val="484749"/>
                  </a:solidFill>
                </a:rPr>
                <a:t>GOBIERNO DEL ESTADO DE MÉXICO</a:t>
              </a:r>
            </a:p>
          </p:txBody>
        </p:sp>
        <p:cxnSp>
          <p:nvCxnSpPr>
            <p:cNvPr id="14" name="Conector recto 13">
              <a:extLst>
                <a:ext uri="{FF2B5EF4-FFF2-40B4-BE49-F238E27FC236}">
                  <a16:creationId xmlns:a16="http://schemas.microsoft.com/office/drawing/2014/main" id="{B799CF4F-CA74-4B63-A1F7-1BEA17E2F527}"/>
                </a:ext>
              </a:extLst>
            </p:cNvPr>
            <p:cNvCxnSpPr>
              <a:cxnSpLocks/>
            </p:cNvCxnSpPr>
            <p:nvPr/>
          </p:nvCxnSpPr>
          <p:spPr>
            <a:xfrm>
              <a:off x="8408892" y="576773"/>
              <a:ext cx="3209367" cy="0"/>
            </a:xfrm>
            <a:prstGeom prst="line">
              <a:avLst/>
            </a:prstGeom>
          </p:spPr>
          <p:style>
            <a:lnRef idx="1">
              <a:schemeClr val="dk1"/>
            </a:lnRef>
            <a:fillRef idx="0">
              <a:schemeClr val="dk1"/>
            </a:fillRef>
            <a:effectRef idx="0">
              <a:schemeClr val="dk1"/>
            </a:effectRef>
            <a:fontRef idx="minor">
              <a:schemeClr val="tx1"/>
            </a:fontRef>
          </p:style>
        </p:cxnSp>
      </p:grpSp>
      <p:sp>
        <p:nvSpPr>
          <p:cNvPr id="7" name="CuadroTexto 6">
            <a:extLst>
              <a:ext uri="{FF2B5EF4-FFF2-40B4-BE49-F238E27FC236}">
                <a16:creationId xmlns:a16="http://schemas.microsoft.com/office/drawing/2014/main" id="{9BE11BA7-CFD9-4C97-9220-B50CBCEEE541}"/>
              </a:ext>
            </a:extLst>
          </p:cNvPr>
          <p:cNvSpPr txBox="1"/>
          <p:nvPr/>
        </p:nvSpPr>
        <p:spPr>
          <a:xfrm>
            <a:off x="761999" y="650837"/>
            <a:ext cx="7955280" cy="369332"/>
          </a:xfrm>
          <a:prstGeom prst="rect">
            <a:avLst/>
          </a:prstGeom>
          <a:noFill/>
        </p:spPr>
        <p:txBody>
          <a:bodyPr wrap="square" rtlCol="0">
            <a:spAutoFit/>
          </a:bodyPr>
          <a:lstStyle/>
          <a:p>
            <a:pPr algn="r"/>
            <a:r>
              <a:rPr lang="es-ES" b="1" cap="small" dirty="0">
                <a:solidFill>
                  <a:schemeClr val="tx1">
                    <a:lumMod val="75000"/>
                    <a:lumOff val="25000"/>
                  </a:schemeClr>
                </a:solidFill>
                <a:latin typeface="Helvetica" pitchFamily="2" charset="0"/>
                <a:ea typeface="Helvetica Neue LT Std 85 Heavy" charset="0"/>
                <a:cs typeface="Helvetica Neue LT Std 85 Heavy" charset="0"/>
              </a:rPr>
              <a:t>PARTICULARIDADES</a:t>
            </a:r>
            <a:endParaRPr lang="es-ES" b="1" cap="small" dirty="0">
              <a:solidFill>
                <a:schemeClr val="tx1">
                  <a:lumMod val="50000"/>
                  <a:lumOff val="50000"/>
                </a:schemeClr>
              </a:solidFill>
              <a:latin typeface="Helvetica" pitchFamily="2" charset="0"/>
              <a:ea typeface="Helvetica Neue LT Std 65 Medium" charset="0"/>
              <a:cs typeface="Helvetica Neue LT Std 65 Medium" charset="0"/>
            </a:endParaRPr>
          </a:p>
        </p:txBody>
      </p:sp>
      <p:sp>
        <p:nvSpPr>
          <p:cNvPr id="19" name="CuadroTexto 18">
            <a:extLst>
              <a:ext uri="{FF2B5EF4-FFF2-40B4-BE49-F238E27FC236}">
                <a16:creationId xmlns:a16="http://schemas.microsoft.com/office/drawing/2014/main" id="{C3C5E8CB-0E7F-4D8E-A8D5-AF138161E405}"/>
              </a:ext>
            </a:extLst>
          </p:cNvPr>
          <p:cNvSpPr txBox="1"/>
          <p:nvPr/>
        </p:nvSpPr>
        <p:spPr>
          <a:xfrm>
            <a:off x="2584402" y="1738008"/>
            <a:ext cx="3880833" cy="4031873"/>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wrap="square">
            <a:spAutoFit/>
          </a:bodyPr>
          <a:lstStyle>
            <a:defPPr>
              <a:defRPr lang="en-US"/>
            </a:defPPr>
            <a:lvl1pPr algn="just">
              <a:lnSpc>
                <a:spcPct val="107000"/>
              </a:lnSpc>
              <a:spcAft>
                <a:spcPts val="800"/>
              </a:spcAft>
              <a:defRPr>
                <a:latin typeface="Helvetica" panose="020B0604020202020204" pitchFamily="34" charset="0"/>
                <a:ea typeface="Calibri" panose="020F0502020204030204" pitchFamily="34" charset="0"/>
                <a:cs typeface="Times New Roman" panose="02020603050405020304" pitchFamily="18" charset="0"/>
              </a:defRPr>
            </a:lvl1pPr>
          </a:lstStyle>
          <a:p>
            <a:pPr>
              <a:lnSpc>
                <a:spcPct val="100000"/>
              </a:lnSpc>
              <a:spcAft>
                <a:spcPts val="0"/>
              </a:spcAft>
            </a:pPr>
            <a:r>
              <a:rPr lang="es-MX" sz="1600" dirty="0"/>
              <a:t>Anexo 11</a:t>
            </a:r>
          </a:p>
          <a:p>
            <a:pPr>
              <a:lnSpc>
                <a:spcPct val="100000"/>
              </a:lnSpc>
              <a:spcAft>
                <a:spcPts val="0"/>
              </a:spcAft>
            </a:pPr>
            <a:endParaRPr lang="es-MX" sz="1600" dirty="0"/>
          </a:p>
          <a:p>
            <a:pPr>
              <a:lnSpc>
                <a:spcPct val="100000"/>
              </a:lnSpc>
              <a:spcAft>
                <a:spcPts val="0"/>
              </a:spcAft>
            </a:pPr>
            <a:r>
              <a:rPr lang="es-MX" sz="1600" dirty="0"/>
              <a:t>Se componen de doce pestañas:</a:t>
            </a:r>
          </a:p>
          <a:p>
            <a:pPr>
              <a:lnSpc>
                <a:spcPct val="100000"/>
              </a:lnSpc>
              <a:spcAft>
                <a:spcPts val="0"/>
              </a:spcAft>
            </a:pPr>
            <a:endParaRPr lang="es-MX" sz="1600" dirty="0"/>
          </a:p>
          <a:p>
            <a:pPr marL="342900" indent="-342900">
              <a:lnSpc>
                <a:spcPct val="100000"/>
              </a:lnSpc>
              <a:spcAft>
                <a:spcPts val="0"/>
              </a:spcAft>
              <a:buFont typeface="+mj-lt"/>
              <a:buAutoNum type="arabicPeriod"/>
            </a:pPr>
            <a:r>
              <a:rPr lang="es-MX" sz="1600" dirty="0"/>
              <a:t>Nomina ordinaria</a:t>
            </a:r>
          </a:p>
          <a:p>
            <a:pPr marL="342900" indent="-342900">
              <a:lnSpc>
                <a:spcPct val="100000"/>
              </a:lnSpc>
              <a:spcAft>
                <a:spcPts val="0"/>
              </a:spcAft>
              <a:buFont typeface="+mj-lt"/>
              <a:buAutoNum type="arabicPeriod"/>
            </a:pPr>
            <a:r>
              <a:rPr lang="es-MX" sz="1600" dirty="0"/>
              <a:t>Nomina honorarios</a:t>
            </a:r>
          </a:p>
          <a:p>
            <a:pPr marL="342900" indent="-342900">
              <a:lnSpc>
                <a:spcPct val="100000"/>
              </a:lnSpc>
              <a:spcAft>
                <a:spcPts val="0"/>
              </a:spcAft>
              <a:buFont typeface="+mj-lt"/>
              <a:buAutoNum type="arabicPeriod"/>
            </a:pPr>
            <a:r>
              <a:rPr lang="es-MX" sz="1600" dirty="0"/>
              <a:t>Estados de cuenta</a:t>
            </a:r>
          </a:p>
          <a:p>
            <a:pPr marL="342900" indent="-342900">
              <a:lnSpc>
                <a:spcPct val="100000"/>
              </a:lnSpc>
              <a:spcAft>
                <a:spcPts val="0"/>
              </a:spcAft>
              <a:buFont typeface="+mj-lt"/>
              <a:buAutoNum type="arabicPeriod"/>
            </a:pPr>
            <a:r>
              <a:rPr lang="es-MX" sz="1600" dirty="0"/>
              <a:t>Percepciones y deducciones</a:t>
            </a:r>
          </a:p>
          <a:p>
            <a:pPr marL="342900" indent="-342900">
              <a:lnSpc>
                <a:spcPct val="100000"/>
              </a:lnSpc>
              <a:spcAft>
                <a:spcPts val="0"/>
              </a:spcAft>
              <a:buFont typeface="+mj-lt"/>
              <a:buAutoNum type="arabicPeriod"/>
            </a:pPr>
            <a:r>
              <a:rPr lang="es-MX" sz="1600" dirty="0"/>
              <a:t>Pólizas de egresos</a:t>
            </a:r>
          </a:p>
          <a:p>
            <a:pPr marL="342900" indent="-342900">
              <a:lnSpc>
                <a:spcPct val="100000"/>
              </a:lnSpc>
              <a:spcAft>
                <a:spcPts val="0"/>
              </a:spcAft>
              <a:buFont typeface="+mj-lt"/>
              <a:buAutoNum type="arabicPeriod"/>
            </a:pPr>
            <a:r>
              <a:rPr lang="es-MX" sz="1600" dirty="0"/>
              <a:t>Transferencias canceladas</a:t>
            </a:r>
          </a:p>
          <a:p>
            <a:pPr marL="342900" indent="-342900">
              <a:lnSpc>
                <a:spcPct val="100000"/>
              </a:lnSpc>
              <a:spcAft>
                <a:spcPts val="0"/>
              </a:spcAft>
              <a:buFont typeface="+mj-lt"/>
              <a:buAutoNum type="arabicPeriod"/>
            </a:pPr>
            <a:r>
              <a:rPr lang="es-MX" sz="1600" dirty="0"/>
              <a:t>Reintegros </a:t>
            </a:r>
          </a:p>
          <a:p>
            <a:pPr marL="342900" indent="-342900">
              <a:lnSpc>
                <a:spcPct val="100000"/>
              </a:lnSpc>
              <a:spcAft>
                <a:spcPts val="0"/>
              </a:spcAft>
              <a:buFont typeface="+mj-lt"/>
              <a:buAutoNum type="arabicPeriod"/>
            </a:pPr>
            <a:r>
              <a:rPr lang="es-MX" sz="1600" dirty="0"/>
              <a:t>Bajas</a:t>
            </a:r>
          </a:p>
          <a:p>
            <a:pPr marL="342900" indent="-342900">
              <a:lnSpc>
                <a:spcPct val="100000"/>
              </a:lnSpc>
              <a:spcAft>
                <a:spcPts val="0"/>
              </a:spcAft>
              <a:buFont typeface="+mj-lt"/>
              <a:buAutoNum type="arabicPeriod"/>
            </a:pPr>
            <a:r>
              <a:rPr lang="es-MX" sz="1600" dirty="0"/>
              <a:t>Licencias</a:t>
            </a:r>
          </a:p>
          <a:p>
            <a:pPr marL="342900" indent="-342900">
              <a:lnSpc>
                <a:spcPct val="100000"/>
              </a:lnSpc>
              <a:spcAft>
                <a:spcPts val="0"/>
              </a:spcAft>
              <a:buFont typeface="+mj-lt"/>
              <a:buAutoNum type="arabicPeriod"/>
            </a:pPr>
            <a:r>
              <a:rPr lang="es-MX" sz="1600" dirty="0"/>
              <a:t>Catálogos</a:t>
            </a:r>
          </a:p>
          <a:p>
            <a:pPr marL="342900" indent="-342900">
              <a:lnSpc>
                <a:spcPct val="100000"/>
              </a:lnSpc>
              <a:spcAft>
                <a:spcPts val="0"/>
              </a:spcAft>
              <a:buFont typeface="+mj-lt"/>
              <a:buAutoNum type="arabicPeriod"/>
            </a:pPr>
            <a:r>
              <a:rPr lang="es-MX" sz="1600" dirty="0"/>
              <a:t>Tabulador </a:t>
            </a:r>
          </a:p>
          <a:p>
            <a:pPr marL="342900" indent="-342900">
              <a:lnSpc>
                <a:spcPct val="100000"/>
              </a:lnSpc>
              <a:spcAft>
                <a:spcPts val="0"/>
              </a:spcAft>
              <a:buFont typeface="+mj-lt"/>
              <a:buAutoNum type="arabicPeriod"/>
            </a:pPr>
            <a:r>
              <a:rPr lang="es-MX" sz="1600" dirty="0"/>
              <a:t>Plantilla</a:t>
            </a:r>
          </a:p>
        </p:txBody>
      </p:sp>
      <p:pic>
        <p:nvPicPr>
          <p:cNvPr id="8" name="Imagen 15">
            <a:extLst>
              <a:ext uri="{FF2B5EF4-FFF2-40B4-BE49-F238E27FC236}">
                <a16:creationId xmlns:a16="http://schemas.microsoft.com/office/drawing/2014/main" id="{E833622C-4397-4ED7-8FE3-7AF972AFD323}"/>
              </a:ext>
            </a:extLst>
          </p:cNvPr>
          <p:cNvPicPr>
            <a:picLocks noChangeAspect="1" noChangeArrowheads="1"/>
          </p:cNvPicPr>
          <p:nvPr/>
        </p:nvPicPr>
        <p:blipFill>
          <a:blip r:embed="rId2">
            <a:clrChange>
              <a:clrFrom>
                <a:srgbClr val="FCFEFC"/>
              </a:clrFrom>
              <a:clrTo>
                <a:srgbClr val="FCFEFC">
                  <a:alpha val="0"/>
                </a:srgbClr>
              </a:clrTo>
            </a:clrChange>
            <a:extLst>
              <a:ext uri="{28A0092B-C50C-407E-A947-70E740481C1C}">
                <a14:useLocalDpi xmlns:a14="http://schemas.microsoft.com/office/drawing/2010/main" val="0"/>
              </a:ext>
            </a:extLst>
          </a:blip>
          <a:srcRect t="30096" b="30148"/>
          <a:stretch>
            <a:fillRect/>
          </a:stretch>
        </p:blipFill>
        <p:spPr bwMode="auto">
          <a:xfrm>
            <a:off x="3875881" y="195370"/>
            <a:ext cx="1392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91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CF8FB24-8711-41F0-ACFC-4A33D2733620}"/>
              </a:ext>
            </a:extLst>
          </p:cNvPr>
          <p:cNvSpPr/>
          <p:nvPr/>
        </p:nvSpPr>
        <p:spPr>
          <a:xfrm>
            <a:off x="0" y="6487721"/>
            <a:ext cx="9144000" cy="397174"/>
          </a:xfrm>
          <a:prstGeom prst="rect">
            <a:avLst/>
          </a:prstGeom>
          <a:solidFill>
            <a:schemeClr val="bg1">
              <a:lumMod val="50000"/>
            </a:schemeClr>
          </a:solidFill>
          <a:ln w="12700">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MX" sz="1350"/>
          </a:p>
        </p:txBody>
      </p:sp>
      <p:grpSp>
        <p:nvGrpSpPr>
          <p:cNvPr id="10" name="Grupo 9">
            <a:extLst>
              <a:ext uri="{FF2B5EF4-FFF2-40B4-BE49-F238E27FC236}">
                <a16:creationId xmlns:a16="http://schemas.microsoft.com/office/drawing/2014/main" id="{74010036-919C-4281-BB2A-038AC46397CD}"/>
              </a:ext>
            </a:extLst>
          </p:cNvPr>
          <p:cNvGrpSpPr/>
          <p:nvPr/>
        </p:nvGrpSpPr>
        <p:grpSpPr>
          <a:xfrm>
            <a:off x="2561666" y="849619"/>
            <a:ext cx="6010835" cy="761747"/>
            <a:chOff x="3845858" y="1744398"/>
            <a:chExt cx="8014447" cy="1015663"/>
          </a:xfrm>
        </p:grpSpPr>
        <p:sp>
          <p:nvSpPr>
            <p:cNvPr id="13" name="CuadroTexto 12">
              <a:extLst>
                <a:ext uri="{FF2B5EF4-FFF2-40B4-BE49-F238E27FC236}">
                  <a16:creationId xmlns:a16="http://schemas.microsoft.com/office/drawing/2014/main" id="{3F6D8567-1FC2-427C-A185-5ECE96CCFFFD}"/>
                </a:ext>
              </a:extLst>
            </p:cNvPr>
            <p:cNvSpPr txBox="1"/>
            <p:nvPr/>
          </p:nvSpPr>
          <p:spPr>
            <a:xfrm>
              <a:off x="3845858" y="1744398"/>
              <a:ext cx="8014447" cy="1015663"/>
            </a:xfrm>
            <a:prstGeom prst="rect">
              <a:avLst/>
            </a:prstGeom>
            <a:noFill/>
          </p:spPr>
          <p:txBody>
            <a:bodyPr wrap="square">
              <a:spAutoFit/>
            </a:bodyPr>
            <a:lstStyle/>
            <a:p>
              <a:pPr algn="r"/>
              <a:r>
                <a:rPr lang="es-MX" sz="2400" dirty="0">
                  <a:solidFill>
                    <a:srgbClr val="484749"/>
                  </a:solidFill>
                  <a:latin typeface="Poppins" panose="020B0502040204020203" pitchFamily="2" charset="0"/>
                </a:rPr>
                <a:t>Secretaría de la Contraloría</a:t>
              </a:r>
            </a:p>
            <a:p>
              <a:pPr algn="r"/>
              <a:endParaRPr lang="es-MX" sz="600" dirty="0">
                <a:solidFill>
                  <a:srgbClr val="484749"/>
                </a:solidFill>
                <a:latin typeface="Poppins" panose="020B0502040204020203" pitchFamily="2" charset="0"/>
              </a:endParaRPr>
            </a:p>
            <a:p>
              <a:pPr algn="r"/>
              <a:r>
                <a:rPr lang="es-MX" sz="1350" dirty="0">
                  <a:solidFill>
                    <a:srgbClr val="484749"/>
                  </a:solidFill>
                </a:rPr>
                <a:t>GOBIERNO DEL ESTADO DE MÉXICO</a:t>
              </a:r>
            </a:p>
          </p:txBody>
        </p:sp>
        <p:cxnSp>
          <p:nvCxnSpPr>
            <p:cNvPr id="17" name="Conector recto 16">
              <a:extLst>
                <a:ext uri="{FF2B5EF4-FFF2-40B4-BE49-F238E27FC236}">
                  <a16:creationId xmlns:a16="http://schemas.microsoft.com/office/drawing/2014/main" id="{A7424B02-3E87-4331-AE10-FBD241824863}"/>
                </a:ext>
              </a:extLst>
            </p:cNvPr>
            <p:cNvCxnSpPr/>
            <p:nvPr/>
          </p:nvCxnSpPr>
          <p:spPr>
            <a:xfrm>
              <a:off x="5585012" y="2303929"/>
              <a:ext cx="6248400" cy="0"/>
            </a:xfrm>
            <a:prstGeom prst="line">
              <a:avLst/>
            </a:prstGeom>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18" name="CuadroTexto 17">
            <a:extLst>
              <a:ext uri="{FF2B5EF4-FFF2-40B4-BE49-F238E27FC236}">
                <a16:creationId xmlns:a16="http://schemas.microsoft.com/office/drawing/2014/main" id="{2293ABEE-E8E1-401D-804D-67EDE604F028}"/>
              </a:ext>
            </a:extLst>
          </p:cNvPr>
          <p:cNvSpPr txBox="1"/>
          <p:nvPr/>
        </p:nvSpPr>
        <p:spPr>
          <a:xfrm>
            <a:off x="1946633" y="3226259"/>
            <a:ext cx="5250733" cy="646331"/>
          </a:xfrm>
          <a:prstGeom prst="rect">
            <a:avLst/>
          </a:prstGeom>
          <a:noFill/>
        </p:spPr>
        <p:txBody>
          <a:bodyPr wrap="none" rtlCol="0">
            <a:spAutoFit/>
          </a:bodyPr>
          <a:lstStyle/>
          <a:p>
            <a:pPr algn="r"/>
            <a:r>
              <a:rPr lang="es-MX" sz="3600" dirty="0"/>
              <a:t>Por su atención … GRACIAS</a:t>
            </a:r>
          </a:p>
        </p:txBody>
      </p:sp>
    </p:spTree>
    <p:extLst>
      <p:ext uri="{BB962C8B-B14F-4D97-AF65-F5344CB8AC3E}">
        <p14:creationId xmlns:p14="http://schemas.microsoft.com/office/powerpoint/2010/main" val="177623566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878</TotalTime>
  <Words>653</Words>
  <Application>Microsoft Office PowerPoint</Application>
  <PresentationFormat>Presentación en pantalla (4:3)</PresentationFormat>
  <Paragraphs>82</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Helvetica</vt:lpstr>
      <vt:lpstr>Poppins</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 castillo</dc:creator>
  <cp:lastModifiedBy>Ricardo Andrés Gómez Martínez</cp:lastModifiedBy>
  <cp:revision>45</cp:revision>
  <dcterms:created xsi:type="dcterms:W3CDTF">2022-02-16T03:51:46Z</dcterms:created>
  <dcterms:modified xsi:type="dcterms:W3CDTF">2022-08-22T16:30:25Z</dcterms:modified>
</cp:coreProperties>
</file>