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9"/>
  </p:notesMasterIdLst>
  <p:handoutMasterIdLst>
    <p:handoutMasterId r:id="rId30"/>
  </p:handoutMasterIdLst>
  <p:sldIdLst>
    <p:sldId id="256" r:id="rId2"/>
    <p:sldId id="301" r:id="rId3"/>
    <p:sldId id="302" r:id="rId4"/>
    <p:sldId id="303" r:id="rId5"/>
    <p:sldId id="304" r:id="rId6"/>
    <p:sldId id="305" r:id="rId7"/>
    <p:sldId id="306" r:id="rId8"/>
    <p:sldId id="307" r:id="rId9"/>
    <p:sldId id="309" r:id="rId10"/>
    <p:sldId id="308" r:id="rId11"/>
    <p:sldId id="310" r:id="rId12"/>
    <p:sldId id="311" r:id="rId13"/>
    <p:sldId id="312" r:id="rId14"/>
    <p:sldId id="313" r:id="rId15"/>
    <p:sldId id="314" r:id="rId16"/>
    <p:sldId id="315" r:id="rId17"/>
    <p:sldId id="317" r:id="rId18"/>
    <p:sldId id="318" r:id="rId19"/>
    <p:sldId id="319" r:id="rId20"/>
    <p:sldId id="320" r:id="rId21"/>
    <p:sldId id="321" r:id="rId22"/>
    <p:sldId id="322" r:id="rId23"/>
    <p:sldId id="323" r:id="rId24"/>
    <p:sldId id="324" r:id="rId25"/>
    <p:sldId id="316" r:id="rId26"/>
    <p:sldId id="325" r:id="rId27"/>
    <p:sldId id="300" r:id="rId28"/>
  </p:sldIdLst>
  <p:sldSz cx="9144000" cy="6858000" type="screen4x3"/>
  <p:notesSz cx="7086600" cy="93726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0000"/>
    <a:srgbClr val="33CC33"/>
    <a:srgbClr val="339933"/>
    <a:srgbClr val="565656"/>
    <a:srgbClr val="76B531"/>
    <a:srgbClr val="A50021"/>
    <a:srgbClr val="663300"/>
    <a:srgbClr val="000066"/>
    <a:srgbClr val="83BC5C"/>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401" autoAdjust="0"/>
  </p:normalViewPr>
  <p:slideViewPr>
    <p:cSldViewPr snapToGrid="0" showGuides="1">
      <p:cViewPr varScale="1">
        <p:scale>
          <a:sx n="105" d="100"/>
          <a:sy n="105" d="100"/>
        </p:scale>
        <p:origin x="2112" y="114"/>
      </p:cViewPr>
      <p:guideLst>
        <p:guide orient="horz" pos="2137"/>
        <p:guide pos="2880"/>
      </p:guideLst>
    </p:cSldViewPr>
  </p:slideViewPr>
  <p:notesTextViewPr>
    <p:cViewPr>
      <p:scale>
        <a:sx n="1" d="1"/>
        <a:sy n="1" d="1"/>
      </p:scale>
      <p:origin x="0" y="0"/>
    </p:cViewPr>
  </p:notesTextViewPr>
  <p:sorterViewPr>
    <p:cViewPr>
      <p:scale>
        <a:sx n="60" d="100"/>
        <a:sy n="60" d="100"/>
      </p:scale>
      <p:origin x="0" y="834"/>
    </p:cViewPr>
  </p:sorterViewPr>
  <p:notesViewPr>
    <p:cSldViewPr snapToGrid="0" showGuides="1">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1502" cy="470551"/>
          </a:xfrm>
          <a:prstGeom prst="rect">
            <a:avLst/>
          </a:prstGeom>
        </p:spPr>
        <p:txBody>
          <a:bodyPr vert="horz" lIns="92290" tIns="46145" rIns="92290" bIns="46145" rtlCol="0"/>
          <a:lstStyle>
            <a:lvl1pPr algn="l">
              <a:defRPr sz="1200"/>
            </a:lvl1pPr>
          </a:lstStyle>
          <a:p>
            <a:endParaRPr lang="es-MX"/>
          </a:p>
        </p:txBody>
      </p:sp>
      <p:sp>
        <p:nvSpPr>
          <p:cNvPr id="3" name="Marcador de fecha 2"/>
          <p:cNvSpPr>
            <a:spLocks noGrp="1"/>
          </p:cNvSpPr>
          <p:nvPr>
            <p:ph type="dt" sz="quarter" idx="1"/>
          </p:nvPr>
        </p:nvSpPr>
        <p:spPr>
          <a:xfrm>
            <a:off x="4013494" y="0"/>
            <a:ext cx="3071502" cy="470551"/>
          </a:xfrm>
          <a:prstGeom prst="rect">
            <a:avLst/>
          </a:prstGeom>
        </p:spPr>
        <p:txBody>
          <a:bodyPr vert="horz" lIns="92290" tIns="46145" rIns="92290" bIns="46145" rtlCol="0"/>
          <a:lstStyle>
            <a:lvl1pPr algn="r">
              <a:defRPr sz="1200"/>
            </a:lvl1pPr>
          </a:lstStyle>
          <a:p>
            <a:fld id="{5F7C80EF-72ED-4A9F-8707-A4D2530A7FF7}" type="datetimeFigureOut">
              <a:rPr lang="es-MX" smtClean="0"/>
              <a:t>29/06/2017</a:t>
            </a:fld>
            <a:endParaRPr lang="es-MX"/>
          </a:p>
        </p:txBody>
      </p:sp>
      <p:sp>
        <p:nvSpPr>
          <p:cNvPr id="4" name="Marcador de pie de página 3"/>
          <p:cNvSpPr>
            <a:spLocks noGrp="1"/>
          </p:cNvSpPr>
          <p:nvPr>
            <p:ph type="ftr" sz="quarter" idx="2"/>
          </p:nvPr>
        </p:nvSpPr>
        <p:spPr>
          <a:xfrm>
            <a:off x="0" y="8902050"/>
            <a:ext cx="3071502" cy="470551"/>
          </a:xfrm>
          <a:prstGeom prst="rect">
            <a:avLst/>
          </a:prstGeom>
        </p:spPr>
        <p:txBody>
          <a:bodyPr vert="horz" lIns="92290" tIns="46145" rIns="92290" bIns="46145"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4013494" y="8902050"/>
            <a:ext cx="3071502" cy="470551"/>
          </a:xfrm>
          <a:prstGeom prst="rect">
            <a:avLst/>
          </a:prstGeom>
        </p:spPr>
        <p:txBody>
          <a:bodyPr vert="horz" lIns="92290" tIns="46145" rIns="92290" bIns="46145" rtlCol="0" anchor="b"/>
          <a:lstStyle>
            <a:lvl1pPr algn="r">
              <a:defRPr sz="1200"/>
            </a:lvl1pPr>
          </a:lstStyle>
          <a:p>
            <a:fld id="{D8D9F853-A57C-4A40-B40F-D064E3E32354}" type="slidenum">
              <a:rPr lang="es-MX" smtClean="0"/>
              <a:t>‹Nº›</a:t>
            </a:fld>
            <a:endParaRPr lang="es-MX"/>
          </a:p>
        </p:txBody>
      </p:sp>
    </p:spTree>
    <p:extLst>
      <p:ext uri="{BB962C8B-B14F-4D97-AF65-F5344CB8AC3E}">
        <p14:creationId xmlns:p14="http://schemas.microsoft.com/office/powerpoint/2010/main" val="2820053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0860" cy="470257"/>
          </a:xfrm>
          <a:prstGeom prst="rect">
            <a:avLst/>
          </a:prstGeom>
        </p:spPr>
        <p:txBody>
          <a:bodyPr vert="horz" lIns="94044" tIns="47022" rIns="94044" bIns="47022" rtlCol="0"/>
          <a:lstStyle>
            <a:lvl1pPr algn="l">
              <a:defRPr sz="1200"/>
            </a:lvl1pPr>
          </a:lstStyle>
          <a:p>
            <a:endParaRPr lang="es-MX"/>
          </a:p>
        </p:txBody>
      </p:sp>
      <p:sp>
        <p:nvSpPr>
          <p:cNvPr id="3" name="Marcador de fecha 2"/>
          <p:cNvSpPr>
            <a:spLocks noGrp="1"/>
          </p:cNvSpPr>
          <p:nvPr>
            <p:ph type="dt" idx="1"/>
          </p:nvPr>
        </p:nvSpPr>
        <p:spPr>
          <a:xfrm>
            <a:off x="4014100" y="0"/>
            <a:ext cx="3070860" cy="470257"/>
          </a:xfrm>
          <a:prstGeom prst="rect">
            <a:avLst/>
          </a:prstGeom>
        </p:spPr>
        <p:txBody>
          <a:bodyPr vert="horz" lIns="94044" tIns="47022" rIns="94044" bIns="47022" rtlCol="0"/>
          <a:lstStyle>
            <a:lvl1pPr algn="r">
              <a:defRPr sz="1200"/>
            </a:lvl1pPr>
          </a:lstStyle>
          <a:p>
            <a:fld id="{D06B4EFC-52D6-4C0B-8C4F-0DE0541C1101}" type="datetimeFigureOut">
              <a:rPr lang="es-MX" smtClean="0"/>
              <a:t>29/06/2017</a:t>
            </a:fld>
            <a:endParaRPr lang="es-MX"/>
          </a:p>
        </p:txBody>
      </p:sp>
      <p:sp>
        <p:nvSpPr>
          <p:cNvPr id="4" name="Marcador de imagen de diapositiva 3"/>
          <p:cNvSpPr>
            <a:spLocks noGrp="1" noRot="1" noChangeAspect="1"/>
          </p:cNvSpPr>
          <p:nvPr>
            <p:ph type="sldImg" idx="2"/>
          </p:nvPr>
        </p:nvSpPr>
        <p:spPr>
          <a:xfrm>
            <a:off x="1435100" y="1171575"/>
            <a:ext cx="4216400" cy="3162300"/>
          </a:xfrm>
          <a:prstGeom prst="rect">
            <a:avLst/>
          </a:prstGeom>
          <a:noFill/>
          <a:ln w="12700">
            <a:solidFill>
              <a:prstClr val="black"/>
            </a:solidFill>
          </a:ln>
        </p:spPr>
        <p:txBody>
          <a:bodyPr vert="horz" lIns="94044" tIns="47022" rIns="94044" bIns="47022" rtlCol="0" anchor="ctr"/>
          <a:lstStyle/>
          <a:p>
            <a:endParaRPr lang="es-MX"/>
          </a:p>
        </p:txBody>
      </p:sp>
      <p:sp>
        <p:nvSpPr>
          <p:cNvPr id="5" name="Marcador de notas 4"/>
          <p:cNvSpPr>
            <a:spLocks noGrp="1"/>
          </p:cNvSpPr>
          <p:nvPr>
            <p:ph type="body" sz="quarter" idx="3"/>
          </p:nvPr>
        </p:nvSpPr>
        <p:spPr>
          <a:xfrm>
            <a:off x="708660" y="4510563"/>
            <a:ext cx="5669280" cy="3690462"/>
          </a:xfrm>
          <a:prstGeom prst="rect">
            <a:avLst/>
          </a:prstGeom>
        </p:spPr>
        <p:txBody>
          <a:bodyPr vert="horz" lIns="94044" tIns="47022" rIns="94044" bIns="47022"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902344"/>
            <a:ext cx="3070860" cy="470256"/>
          </a:xfrm>
          <a:prstGeom prst="rect">
            <a:avLst/>
          </a:prstGeom>
        </p:spPr>
        <p:txBody>
          <a:bodyPr vert="horz" lIns="94044" tIns="47022" rIns="94044" bIns="47022"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14100" y="8902344"/>
            <a:ext cx="3070860" cy="470256"/>
          </a:xfrm>
          <a:prstGeom prst="rect">
            <a:avLst/>
          </a:prstGeom>
        </p:spPr>
        <p:txBody>
          <a:bodyPr vert="horz" lIns="94044" tIns="47022" rIns="94044" bIns="47022" rtlCol="0" anchor="b"/>
          <a:lstStyle>
            <a:lvl1pPr algn="r">
              <a:defRPr sz="1200"/>
            </a:lvl1pPr>
          </a:lstStyle>
          <a:p>
            <a:fld id="{315D9A1F-F0F0-430D-984C-F2AC7042AACC}" type="slidenum">
              <a:rPr lang="es-MX" smtClean="0"/>
              <a:t>‹Nº›</a:t>
            </a:fld>
            <a:endParaRPr lang="es-MX"/>
          </a:p>
        </p:txBody>
      </p:sp>
    </p:spTree>
    <p:extLst>
      <p:ext uri="{BB962C8B-B14F-4D97-AF65-F5344CB8AC3E}">
        <p14:creationId xmlns:p14="http://schemas.microsoft.com/office/powerpoint/2010/main" val="2141477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Art,87</a:t>
            </a:r>
            <a:r>
              <a:rPr lang="es-MX" baseline="0" dirty="0"/>
              <a:t> de la Ley orgánica municipal</a:t>
            </a:r>
            <a:endParaRPr lang="es-MX" dirty="0"/>
          </a:p>
        </p:txBody>
      </p:sp>
      <p:sp>
        <p:nvSpPr>
          <p:cNvPr id="4" name="Marcador de número de diapositiva 3"/>
          <p:cNvSpPr>
            <a:spLocks noGrp="1"/>
          </p:cNvSpPr>
          <p:nvPr>
            <p:ph type="sldNum" sz="quarter" idx="10"/>
          </p:nvPr>
        </p:nvSpPr>
        <p:spPr/>
        <p:txBody>
          <a:bodyPr/>
          <a:lstStyle/>
          <a:p>
            <a:fld id="{315D9A1F-F0F0-430D-984C-F2AC7042AACC}" type="slidenum">
              <a:rPr lang="es-MX" smtClean="0"/>
              <a:t>8</a:t>
            </a:fld>
            <a:endParaRPr lang="es-MX"/>
          </a:p>
        </p:txBody>
      </p:sp>
    </p:spTree>
    <p:extLst>
      <p:ext uri="{BB962C8B-B14F-4D97-AF65-F5344CB8AC3E}">
        <p14:creationId xmlns:p14="http://schemas.microsoft.com/office/powerpoint/2010/main" val="22650198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BD10D-9A55-4DAD-A09A-B32D56CB66D3}" type="datetime1">
              <a:rPr lang="es-MX" smtClean="0"/>
              <a:t>29/06/2017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28DBDE1A-188A-4A6B-96BC-C97654AA679D}" type="slidenum">
              <a:rPr lang="es-MX" smtClean="0"/>
              <a:t>‹Nº›</a:t>
            </a:fld>
            <a:endParaRPr lang="es-MX"/>
          </a:p>
        </p:txBody>
      </p:sp>
      <p:pic>
        <p:nvPicPr>
          <p:cNvPr id="6" name="Imagen 5" descr="G escudo v"/>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01841" y="262792"/>
            <a:ext cx="927061" cy="692669"/>
          </a:xfrm>
          <a:prstGeom prst="rect">
            <a:avLst/>
          </a:prstGeom>
          <a:noFill/>
          <a:ln w="9525">
            <a:noFill/>
            <a:miter lim="800000"/>
            <a:headEnd/>
            <a:tailEnd/>
          </a:ln>
        </p:spPr>
      </p:pic>
      <p:pic>
        <p:nvPicPr>
          <p:cNvPr id="7" name="Imagen 6"/>
          <p:cNvPicPr/>
          <p:nvPr userDrawn="1"/>
        </p:nvPicPr>
        <p:blipFill>
          <a:blip r:embed="rId3" cstate="print">
            <a:extLst>
              <a:ext uri="{28A0092B-C50C-407E-A947-70E740481C1C}">
                <a14:useLocalDpi xmlns:a14="http://schemas.microsoft.com/office/drawing/2010/main" val="0"/>
              </a:ext>
            </a:extLst>
          </a:blip>
          <a:stretch>
            <a:fillRect/>
          </a:stretch>
        </p:blipFill>
        <p:spPr>
          <a:xfrm>
            <a:off x="8106985" y="262792"/>
            <a:ext cx="816729" cy="626988"/>
          </a:xfrm>
          <a:prstGeom prst="rect">
            <a:avLst/>
          </a:prstGeom>
        </p:spPr>
      </p:pic>
      <p:pic>
        <p:nvPicPr>
          <p:cNvPr id="12" name="Imagen 11"/>
          <p:cNvPicPr>
            <a:picLocks noChangeAspect="1"/>
          </p:cNvPicPr>
          <p:nvPr userDrawn="1"/>
        </p:nvPicPr>
        <p:blipFill rotWithShape="1">
          <a:blip r:embed="rId4">
            <a:extLst>
              <a:ext uri="{28A0092B-C50C-407E-A947-70E740481C1C}">
                <a14:useLocalDpi xmlns:a14="http://schemas.microsoft.com/office/drawing/2010/main" val="0"/>
              </a:ext>
            </a:extLst>
          </a:blip>
          <a:srcRect l="13430" t="16819" r="13291"/>
          <a:stretch/>
        </p:blipFill>
        <p:spPr>
          <a:xfrm>
            <a:off x="-10886" y="977233"/>
            <a:ext cx="9176657" cy="5891497"/>
          </a:xfrm>
          <a:prstGeom prst="rect">
            <a:avLst/>
          </a:prstGeom>
        </p:spPr>
      </p:pic>
      <p:graphicFrame>
        <p:nvGraphicFramePr>
          <p:cNvPr id="15" name="Tabla 14"/>
          <p:cNvGraphicFramePr>
            <a:graphicFrameLocks noGrp="1"/>
          </p:cNvGraphicFramePr>
          <p:nvPr userDrawn="1">
            <p:extLst>
              <p:ext uri="{D42A27DB-BD31-4B8C-83A1-F6EECF244321}">
                <p14:modId xmlns:p14="http://schemas.microsoft.com/office/powerpoint/2010/main" val="3833508809"/>
              </p:ext>
            </p:extLst>
          </p:nvPr>
        </p:nvGraphicFramePr>
        <p:xfrm>
          <a:off x="1498663" y="470430"/>
          <a:ext cx="1051747" cy="411480"/>
        </p:xfrm>
        <a:graphic>
          <a:graphicData uri="http://schemas.openxmlformats.org/drawingml/2006/table">
            <a:tbl>
              <a:tblPr firstRow="1" firstCol="1" bandRow="1"/>
              <a:tblGrid>
                <a:gridCol w="1051747">
                  <a:extLst>
                    <a:ext uri="{9D8B030D-6E8A-4147-A177-3AD203B41FA5}">
                      <a16:colId xmlns:a16="http://schemas.microsoft.com/office/drawing/2014/main" val="20000"/>
                    </a:ext>
                  </a:extLst>
                </a:gridCol>
              </a:tblGrid>
              <a:tr h="366633">
                <a:tc>
                  <a:txBody>
                    <a:bodyPr/>
                    <a:lstStyle/>
                    <a:p>
                      <a:pPr algn="ctr">
                        <a:spcAft>
                          <a:spcPts val="0"/>
                        </a:spcAft>
                        <a:tabLst>
                          <a:tab pos="2806065" algn="ctr"/>
                          <a:tab pos="5612130" algn="r"/>
                        </a:tabLst>
                      </a:pPr>
                      <a:r>
                        <a:rPr lang="es-ES" sz="900" b="1" dirty="0">
                          <a:solidFill>
                            <a:srgbClr val="7F7F7F"/>
                          </a:solidFill>
                          <a:effectLst/>
                          <a:latin typeface="Gotham Black" panose="02000603040000020004" pitchFamily="2" charset="0"/>
                          <a:ea typeface="Times New Roman" panose="02020603050405020304" pitchFamily="18" charset="0"/>
                          <a:cs typeface="Times New Roman" panose="02020603050405020304" pitchFamily="18" charset="0"/>
                        </a:rPr>
                        <a:t>Dirección de Evaluación del Desempeño</a:t>
                      </a:r>
                      <a:endParaRPr lang="es-MX" sz="9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16" name="Imagen 15"/>
          <p:cNvPicPr/>
          <p:nvPr userDrawn="1"/>
        </p:nvPicPr>
        <p:blipFill rotWithShape="1">
          <a:blip r:embed="rId5">
            <a:clrChange>
              <a:clrFrom>
                <a:srgbClr val="FFFFFF"/>
              </a:clrFrom>
              <a:clrTo>
                <a:srgbClr val="FFFFFF">
                  <a:alpha val="0"/>
                </a:srgbClr>
              </a:clrTo>
            </a:clrChange>
          </a:blip>
          <a:srcRect l="61140" t="18538" r="30606" b="69610"/>
          <a:stretch/>
        </p:blipFill>
        <p:spPr bwMode="auto">
          <a:xfrm>
            <a:off x="7212034" y="516913"/>
            <a:ext cx="549232" cy="4165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4198751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Rectángulo 1"/>
          <p:cNvSpPr/>
          <p:nvPr userDrawn="1"/>
        </p:nvSpPr>
        <p:spPr>
          <a:xfrm>
            <a:off x="1" y="0"/>
            <a:ext cx="9144000" cy="8943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7" name="Imagen 16"/>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9860"/>
          <a:stretch/>
        </p:blipFill>
        <p:spPr>
          <a:xfrm>
            <a:off x="-15240" y="957658"/>
            <a:ext cx="9159239" cy="5746469"/>
          </a:xfrm>
          <a:prstGeom prst="rect">
            <a:avLst/>
          </a:prstGeom>
        </p:spPr>
      </p:pic>
      <p:sp>
        <p:nvSpPr>
          <p:cNvPr id="13" name="Rectángulo 12"/>
          <p:cNvSpPr/>
          <p:nvPr userDrawn="1"/>
        </p:nvSpPr>
        <p:spPr>
          <a:xfrm>
            <a:off x="7086600" y="6492875"/>
            <a:ext cx="2057400" cy="3651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noFill/>
              </a:ln>
              <a:solidFill>
                <a:schemeClr val="bg1">
                  <a:lumMod val="75000"/>
                </a:schemeClr>
              </a:solidFill>
            </a:endParaRPr>
          </a:p>
        </p:txBody>
      </p:sp>
      <p:sp>
        <p:nvSpPr>
          <p:cNvPr id="3" name="Marcador de fecha 2"/>
          <p:cNvSpPr>
            <a:spLocks noGrp="1"/>
          </p:cNvSpPr>
          <p:nvPr>
            <p:ph type="dt" sz="half" idx="10"/>
          </p:nvPr>
        </p:nvSpPr>
        <p:spPr/>
        <p:txBody>
          <a:bodyPr/>
          <a:lstStyle/>
          <a:p>
            <a:fld id="{9E5EEAE9-883B-41ED-B5A5-435EED7B937D}" type="datetime1">
              <a:rPr lang="es-MX" smtClean="0"/>
              <a:t>29/06/2017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a:xfrm>
            <a:off x="7086600" y="6492875"/>
            <a:ext cx="2057400" cy="365125"/>
          </a:xfrm>
          <a:no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lvl1pPr marL="1524000" indent="0" algn="r">
              <a:defRPr lang="es-MX" sz="900" b="1" baseline="0" smtClean="0">
                <a:solidFill>
                  <a:schemeClr val="tx1"/>
                </a:solidFill>
                <a:latin typeface="Gotham Book" panose="02000603040000020004" pitchFamily="2" charset="0"/>
              </a:defRPr>
            </a:lvl1pPr>
          </a:lstStyle>
          <a:p>
            <a:pPr algn="l"/>
            <a:fld id="{28DBDE1A-188A-4A6B-96BC-C97654AA679D}" type="slidenum">
              <a:rPr lang="es-MX" smtClean="0"/>
              <a:pPr algn="l"/>
              <a:t>‹Nº›</a:t>
            </a:fld>
            <a:endParaRPr lang="es-MX" dirty="0"/>
          </a:p>
        </p:txBody>
      </p:sp>
      <p:pic>
        <p:nvPicPr>
          <p:cNvPr id="9" name="Imagen 8"/>
          <p:cNvPicPr>
            <a:picLocks noChangeAspect="1"/>
          </p:cNvPicPr>
          <p:nvPr userDrawn="1"/>
        </p:nvPicPr>
        <p:blipFill>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90863" y="54372"/>
            <a:ext cx="1182674" cy="791256"/>
          </a:xfrm>
          <a:prstGeom prst="rect">
            <a:avLst/>
          </a:prstGeom>
        </p:spPr>
      </p:pic>
      <p:sp>
        <p:nvSpPr>
          <p:cNvPr id="12" name="Rectángulo 11"/>
          <p:cNvSpPr/>
          <p:nvPr userDrawn="1"/>
        </p:nvSpPr>
        <p:spPr>
          <a:xfrm>
            <a:off x="0" y="894309"/>
            <a:ext cx="9144000" cy="72000"/>
          </a:xfrm>
          <a:prstGeom prst="rect">
            <a:avLst/>
          </a:prstGeom>
          <a:pattFill prst="smCheck">
            <a:fgClr>
              <a:srgbClr val="333333"/>
            </a:fgClr>
            <a:bgClr>
              <a:srgbClr val="0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s-MX" sz="1350"/>
          </a:p>
        </p:txBody>
      </p:sp>
      <p:sp>
        <p:nvSpPr>
          <p:cNvPr id="14" name="Rectángulo 13"/>
          <p:cNvSpPr/>
          <p:nvPr userDrawn="1"/>
        </p:nvSpPr>
        <p:spPr>
          <a:xfrm>
            <a:off x="-8709" y="6714000"/>
            <a:ext cx="7092000" cy="72000"/>
          </a:xfrm>
          <a:prstGeom prst="rect">
            <a:avLst/>
          </a:prstGeom>
          <a:pattFill prst="smCheck">
            <a:fgClr>
              <a:srgbClr val="333333"/>
            </a:fgClr>
            <a:bgClr>
              <a:srgbClr val="0000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s-MX" sz="1350"/>
          </a:p>
        </p:txBody>
      </p:sp>
      <p:sp>
        <p:nvSpPr>
          <p:cNvPr id="15" name="Rectángulo 14"/>
          <p:cNvSpPr/>
          <p:nvPr userDrawn="1"/>
        </p:nvSpPr>
        <p:spPr>
          <a:xfrm>
            <a:off x="-8709" y="6795873"/>
            <a:ext cx="7092000" cy="7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ln>
                <a:noFill/>
              </a:ln>
              <a:solidFill>
                <a:schemeClr val="bg1">
                  <a:lumMod val="75000"/>
                </a:schemeClr>
              </a:solidFill>
            </a:endParaRPr>
          </a:p>
        </p:txBody>
      </p:sp>
      <p:pic>
        <p:nvPicPr>
          <p:cNvPr id="22" name="Imagen 21"/>
          <p:cNvPicPr/>
          <p:nvPr userDrawn="1"/>
        </p:nvPicPr>
        <p:blipFill rotWithShape="1">
          <a:blip r:embed="rId5">
            <a:clrChange>
              <a:clrFrom>
                <a:srgbClr val="FFFFFF"/>
              </a:clrFrom>
              <a:clrTo>
                <a:srgbClr val="FFFFFF">
                  <a:alpha val="0"/>
                </a:srgbClr>
              </a:clrTo>
            </a:clrChange>
          </a:blip>
          <a:srcRect l="61140" t="18538" r="30606" b="69610"/>
          <a:stretch/>
        </p:blipFill>
        <p:spPr bwMode="auto">
          <a:xfrm>
            <a:off x="7543064" y="407438"/>
            <a:ext cx="549232" cy="416594"/>
          </a:xfrm>
          <a:prstGeom prst="rect">
            <a:avLst/>
          </a:prstGeom>
          <a:ln>
            <a:noFill/>
          </a:ln>
          <a:extLst>
            <a:ext uri="{53640926-AAD7-44D8-BBD7-CCE9431645EC}">
              <a14:shadowObscured xmlns:a14="http://schemas.microsoft.com/office/drawing/2010/main"/>
            </a:ext>
          </a:extLst>
        </p:spPr>
      </p:pic>
      <p:graphicFrame>
        <p:nvGraphicFramePr>
          <p:cNvPr id="24" name="Tabla 23"/>
          <p:cNvGraphicFramePr>
            <a:graphicFrameLocks noGrp="1"/>
          </p:cNvGraphicFramePr>
          <p:nvPr userDrawn="1">
            <p:extLst>
              <p:ext uri="{D42A27DB-BD31-4B8C-83A1-F6EECF244321}">
                <p14:modId xmlns:p14="http://schemas.microsoft.com/office/powerpoint/2010/main" val="1198924033"/>
              </p:ext>
            </p:extLst>
          </p:nvPr>
        </p:nvGraphicFramePr>
        <p:xfrm>
          <a:off x="1454772" y="257162"/>
          <a:ext cx="1051747" cy="411480"/>
        </p:xfrm>
        <a:graphic>
          <a:graphicData uri="http://schemas.openxmlformats.org/drawingml/2006/table">
            <a:tbl>
              <a:tblPr firstRow="1" firstCol="1" bandRow="1"/>
              <a:tblGrid>
                <a:gridCol w="1051747">
                  <a:extLst>
                    <a:ext uri="{9D8B030D-6E8A-4147-A177-3AD203B41FA5}">
                      <a16:colId xmlns:a16="http://schemas.microsoft.com/office/drawing/2014/main" val="20000"/>
                    </a:ext>
                  </a:extLst>
                </a:gridCol>
              </a:tblGrid>
              <a:tr h="366633">
                <a:tc>
                  <a:txBody>
                    <a:bodyPr/>
                    <a:lstStyle/>
                    <a:p>
                      <a:pPr algn="ctr">
                        <a:spcAft>
                          <a:spcPts val="0"/>
                        </a:spcAft>
                        <a:tabLst>
                          <a:tab pos="2806065" algn="ctr"/>
                          <a:tab pos="5612130" algn="r"/>
                        </a:tabLst>
                      </a:pPr>
                      <a:r>
                        <a:rPr lang="es-ES" sz="900" b="1" dirty="0">
                          <a:solidFill>
                            <a:srgbClr val="7F7F7F"/>
                          </a:solidFill>
                          <a:effectLst/>
                          <a:latin typeface="Gotham Black" panose="02000603040000020004" pitchFamily="2" charset="0"/>
                          <a:ea typeface="Times New Roman" panose="02020603050405020304" pitchFamily="18" charset="0"/>
                          <a:cs typeface="Times New Roman" panose="02020603050405020304" pitchFamily="18" charset="0"/>
                        </a:rPr>
                        <a:t>Dirección de Evaluación del Desempeño</a:t>
                      </a:r>
                      <a:endParaRPr lang="es-MX" sz="9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6" name="CuadroTexto 15"/>
          <p:cNvSpPr txBox="1"/>
          <p:nvPr userDrawn="1"/>
        </p:nvSpPr>
        <p:spPr>
          <a:xfrm>
            <a:off x="2818675" y="227352"/>
            <a:ext cx="3491407" cy="523220"/>
          </a:xfrm>
          <a:prstGeom prst="rect">
            <a:avLst/>
          </a:prstGeom>
          <a:noFill/>
        </p:spPr>
        <p:txBody>
          <a:bodyPr wrap="square" rtlCol="0">
            <a:spAutoFit/>
          </a:bodyPr>
          <a:lstStyle/>
          <a:p>
            <a:pPr algn="ctr"/>
            <a:r>
              <a:rPr lang="es-MX" sz="1400" b="1" kern="1200" baseline="0" dirty="0">
                <a:solidFill>
                  <a:srgbClr val="C00000"/>
                </a:solidFill>
                <a:effectLst/>
                <a:latin typeface="Gotham Bold" panose="02000803030000020004" pitchFamily="2" charset="0"/>
                <a:ea typeface="+mn-ea"/>
                <a:cs typeface="+mn-cs"/>
              </a:rPr>
              <a:t>PROGRAMA ANUAL DE EVALUACIÓN (PAE)</a:t>
            </a:r>
            <a:endParaRPr lang="es-MX" sz="1300" b="1" kern="1200" baseline="0" dirty="0">
              <a:solidFill>
                <a:srgbClr val="C00000"/>
              </a:solidFill>
              <a:effectLst/>
              <a:latin typeface="Gotham ExtraLight" panose="02000603030000020004" pitchFamily="2" charset="0"/>
              <a:ea typeface="+mn-ea"/>
              <a:cs typeface="+mn-cs"/>
            </a:endParaRPr>
          </a:p>
        </p:txBody>
      </p:sp>
      <p:pic>
        <p:nvPicPr>
          <p:cNvPr id="25" name="Imagen 24"/>
          <p:cNvPicPr>
            <a:picLocks noChangeAspect="1"/>
          </p:cNvPicPr>
          <p:nvPr userDrawn="1"/>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12325" y="158310"/>
            <a:ext cx="811647" cy="644253"/>
          </a:xfrm>
          <a:prstGeom prst="rect">
            <a:avLst/>
          </a:prstGeom>
        </p:spPr>
      </p:pic>
    </p:spTree>
    <p:extLst>
      <p:ext uri="{BB962C8B-B14F-4D97-AF65-F5344CB8AC3E}">
        <p14:creationId xmlns:p14="http://schemas.microsoft.com/office/powerpoint/2010/main" val="32107345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D6B5C-8EEC-47EF-A4BF-C1390BDFBFCE}" type="datetime1">
              <a:rPr lang="es-MX" smtClean="0"/>
              <a:t>29/06/2017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DE1A-188A-4A6B-96BC-C97654AA679D}" type="slidenum">
              <a:rPr lang="es-MX" smtClean="0"/>
              <a:t>‹Nº›</a:t>
            </a:fld>
            <a:endParaRPr lang="es-MX"/>
          </a:p>
        </p:txBody>
      </p:sp>
    </p:spTree>
    <p:extLst>
      <p:ext uri="{BB962C8B-B14F-4D97-AF65-F5344CB8AC3E}">
        <p14:creationId xmlns:p14="http://schemas.microsoft.com/office/powerpoint/2010/main" val="1351349550"/>
      </p:ext>
    </p:extLst>
  </p:cSld>
  <p:clrMap bg1="lt1" tx1="dk1" bg2="lt2" tx2="dk2" accent1="accent1" accent2="accent2" accent3="accent3" accent4="accent4" accent5="accent5" accent6="accent6" hlink="hlink" folHlink="folHlink"/>
  <p:sldLayoutIdLst>
    <p:sldLayoutId id="2147483674" r:id="rId1"/>
    <p:sldLayoutId id="214748367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aaron.corral@edomex.gob.m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Marcador de número de diapositiva 21"/>
          <p:cNvSpPr>
            <a:spLocks noGrp="1"/>
          </p:cNvSpPr>
          <p:nvPr>
            <p:ph type="sldNum" sz="quarter" idx="12"/>
          </p:nvPr>
        </p:nvSpPr>
        <p:spPr/>
        <p:txBody>
          <a:bodyPr/>
          <a:lstStyle/>
          <a:p>
            <a:fld id="{28DBDE1A-188A-4A6B-96BC-C97654AA679D}" type="slidenum">
              <a:rPr lang="es-MX" smtClean="0"/>
              <a:t>1</a:t>
            </a:fld>
            <a:endParaRPr lang="es-MX"/>
          </a:p>
        </p:txBody>
      </p:sp>
      <p:sp>
        <p:nvSpPr>
          <p:cNvPr id="3" name="Rectángulo 2"/>
          <p:cNvSpPr/>
          <p:nvPr/>
        </p:nvSpPr>
        <p:spPr>
          <a:xfrm>
            <a:off x="77098" y="1772687"/>
            <a:ext cx="8951458" cy="3170099"/>
          </a:xfrm>
          <a:prstGeom prst="rect">
            <a:avLst/>
          </a:prstGeom>
          <a:noFill/>
          <a:ln>
            <a:noFill/>
          </a:ln>
          <a:effectLst/>
        </p:spPr>
        <p:txBody>
          <a:bodyPr wrap="square" lIns="91440" tIns="45720" rIns="91440" bIns="45720">
            <a:spAutoFit/>
          </a:bodyPr>
          <a:lstStyle/>
          <a:p>
            <a:pPr algn="ctr"/>
            <a:r>
              <a:rPr lang="es-MX" sz="4000" spc="50" dirty="0">
                <a:ln w="6350">
                  <a:solidFill>
                    <a:schemeClr val="bg1"/>
                  </a:solidFill>
                </a:ln>
                <a:solidFill>
                  <a:srgbClr val="C00000"/>
                </a:solidFill>
                <a:latin typeface="Gotham Black" panose="02000603040000020004" pitchFamily="2" charset="0"/>
                <a:cs typeface="Arial" charset="0"/>
              </a:rPr>
              <a:t>PROPUESTA DE MEJORA </a:t>
            </a:r>
          </a:p>
          <a:p>
            <a:pPr algn="ctr"/>
            <a:endParaRPr lang="es-MX" sz="3200" spc="50" dirty="0">
              <a:ln w="6350">
                <a:solidFill>
                  <a:schemeClr val="bg1"/>
                </a:solidFill>
              </a:ln>
              <a:solidFill>
                <a:srgbClr val="C00000"/>
              </a:solidFill>
              <a:latin typeface="Gotham Black" panose="02000603040000020004" pitchFamily="2" charset="0"/>
              <a:cs typeface="Arial" charset="0"/>
            </a:endParaRPr>
          </a:p>
          <a:p>
            <a:pPr algn="ctr"/>
            <a:r>
              <a:rPr lang="es-MX" sz="3200" spc="50" dirty="0">
                <a:ln w="6350">
                  <a:solidFill>
                    <a:schemeClr val="bg1"/>
                  </a:solidFill>
                </a:ln>
                <a:solidFill>
                  <a:schemeClr val="tx1">
                    <a:lumMod val="85000"/>
                    <a:lumOff val="15000"/>
                  </a:schemeClr>
                </a:solidFill>
                <a:latin typeface="Gotham Black" panose="02000603040000020004" pitchFamily="2" charset="0"/>
                <a:cs typeface="Arial" charset="0"/>
              </a:rPr>
              <a:t>LINEAMIENTOS GENERALES PARA LA EVALUACIÓN DE LOS PROGRAMAS PRESUPUESTARIOS MUNICIPALES</a:t>
            </a:r>
          </a:p>
          <a:p>
            <a:pPr algn="ctr"/>
            <a:endParaRPr lang="es-MX" sz="3200" spc="50" dirty="0">
              <a:ln w="6350">
                <a:solidFill>
                  <a:schemeClr val="bg1"/>
                </a:solidFill>
              </a:ln>
              <a:solidFill>
                <a:srgbClr val="C00000"/>
              </a:solidFill>
              <a:latin typeface="Gotham Black" panose="02000603040000020004" pitchFamily="2" charset="0"/>
              <a:cs typeface="Arial" charset="0"/>
            </a:endParaRPr>
          </a:p>
        </p:txBody>
      </p:sp>
      <p:sp>
        <p:nvSpPr>
          <p:cNvPr id="2" name="Rectángulo 1"/>
          <p:cNvSpPr/>
          <p:nvPr/>
        </p:nvSpPr>
        <p:spPr>
          <a:xfrm>
            <a:off x="4326391" y="5433021"/>
            <a:ext cx="4817609" cy="923330"/>
          </a:xfrm>
          <a:prstGeom prst="rect">
            <a:avLst/>
          </a:prstGeom>
        </p:spPr>
        <p:txBody>
          <a:bodyPr wrap="square">
            <a:spAutoFit/>
          </a:bodyPr>
          <a:lstStyle/>
          <a:p>
            <a:endParaRPr lang="es-MX" dirty="0">
              <a:latin typeface="Gotham Medium" panose="02000603030000020004" pitchFamily="2" charset="0"/>
            </a:endParaRPr>
          </a:p>
          <a:p>
            <a:r>
              <a:rPr lang="es-MX" b="1" dirty="0" err="1">
                <a:latin typeface="Gotham Medium" panose="02000603030000020004" pitchFamily="2" charset="0"/>
              </a:rPr>
              <a:t>L.A</a:t>
            </a:r>
            <a:r>
              <a:rPr lang="es-MX" b="1" dirty="0">
                <a:latin typeface="Gotham Medium" panose="02000603030000020004" pitchFamily="2" charset="0"/>
              </a:rPr>
              <a:t>. Aaron Reynaldo Corral Nieto</a:t>
            </a:r>
          </a:p>
          <a:p>
            <a:r>
              <a:rPr lang="es-MX" dirty="0">
                <a:latin typeface="Gotham Medium" panose="02000603030000020004" pitchFamily="2" charset="0"/>
              </a:rPr>
              <a:t>Subdirector de Monitoreo y Evaluación</a:t>
            </a:r>
          </a:p>
        </p:txBody>
      </p:sp>
    </p:spTree>
    <p:extLst>
      <p:ext uri="{BB962C8B-B14F-4D97-AF65-F5344CB8AC3E}">
        <p14:creationId xmlns:p14="http://schemas.microsoft.com/office/powerpoint/2010/main" val="2761837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10</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4042214039"/>
              </p:ext>
            </p:extLst>
          </p:nvPr>
        </p:nvGraphicFramePr>
        <p:xfrm>
          <a:off x="274320" y="1058672"/>
          <a:ext cx="8613648" cy="4858533"/>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TERCERA. –</a:t>
                      </a:r>
                    </a:p>
                    <a:p>
                      <a:pPr algn="just" eaLnBrk="0" hangingPunct="0"/>
                      <a:endParaRPr lang="es-MX" sz="1600" b="1"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TERCERA. -</a:t>
                      </a:r>
                    </a:p>
                    <a:p>
                      <a:pPr algn="just" eaLnBrk="0" hangingPunct="0"/>
                      <a:endParaRPr lang="es-MX" sz="1600" kern="1200" dirty="0">
                        <a:solidFill>
                          <a:schemeClr val="bg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bg1"/>
                          </a:solidFill>
                          <a:effectLst/>
                          <a:highlight>
                            <a:srgbClr val="000080"/>
                          </a:highlight>
                          <a:latin typeface="+mn-lt"/>
                          <a:ea typeface="+mn-ea"/>
                          <a:cs typeface="+mn-cs"/>
                        </a:rPr>
                        <a:t>CONEVAL:</a:t>
                      </a:r>
                      <a:r>
                        <a:rPr lang="es-MX" sz="1800" kern="1200" dirty="0">
                          <a:solidFill>
                            <a:schemeClr val="bg1"/>
                          </a:solidFill>
                          <a:effectLst/>
                          <a:highlight>
                            <a:srgbClr val="000080"/>
                          </a:highlight>
                          <a:latin typeface="+mn-lt"/>
                          <a:ea typeface="+mn-ea"/>
                          <a:cs typeface="+mn-cs"/>
                        </a:rPr>
                        <a:t> Al Consejo Nacional de Evaluación de la Política Social;</a:t>
                      </a:r>
                    </a:p>
                    <a:p>
                      <a:pPr algn="just" eaLnBrk="0" hangingPunct="0"/>
                      <a:endParaRPr lang="es-MX" sz="1600" kern="1200" dirty="0">
                        <a:solidFill>
                          <a:schemeClr val="bg1"/>
                        </a:solidFill>
                        <a:effectLst/>
                        <a:highlight>
                          <a:srgbClr val="000080"/>
                        </a:highligh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bg1"/>
                          </a:solidFill>
                          <a:effectLst/>
                          <a:highlight>
                            <a:srgbClr val="000080"/>
                          </a:highlight>
                          <a:latin typeface="+mn-lt"/>
                          <a:ea typeface="+mn-ea"/>
                          <a:cs typeface="+mn-cs"/>
                        </a:rPr>
                        <a:t>Términos de Referencia (TdR): </a:t>
                      </a:r>
                      <a:r>
                        <a:rPr lang="es-MX" sz="1800" kern="1200" dirty="0">
                          <a:solidFill>
                            <a:schemeClr val="bg1"/>
                          </a:solidFill>
                          <a:effectLst/>
                          <a:highlight>
                            <a:srgbClr val="000080"/>
                          </a:highlight>
                          <a:latin typeface="+mn-lt"/>
                          <a:ea typeface="+mn-ea"/>
                          <a:cs typeface="+mn-cs"/>
                        </a:rPr>
                        <a:t>Documento que plantea los elementos estandarizados mínimos y específicos, de acuerdo al tipo de evaluación y de programa a evaluar con base en especificaciones técnicas (perfil de los evaluadores, calendario de entregas de productos, etc.), objetivos de la evaluación (generales y específicos), así como de la normatividad aplicable (responsabilidades, alcances, restricciones, etc.).</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10367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11</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879153326"/>
              </p:ext>
            </p:extLst>
          </p:nvPr>
        </p:nvGraphicFramePr>
        <p:xfrm>
          <a:off x="274320" y="1058672"/>
          <a:ext cx="8613648" cy="5644726"/>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402166">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939962">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400" b="1" kern="1200" dirty="0">
                          <a:solidFill>
                            <a:schemeClr val="tx1">
                              <a:lumMod val="95000"/>
                              <a:lumOff val="5000"/>
                            </a:schemeClr>
                          </a:solidFill>
                          <a:effectLst/>
                          <a:latin typeface="Gotham Book" panose="02000603040000020004" pitchFamily="2" charset="0"/>
                          <a:ea typeface="+mn-ea"/>
                          <a:cs typeface="+mn-cs"/>
                        </a:rPr>
                        <a:t>QUINTA</a:t>
                      </a:r>
                      <a:r>
                        <a:rPr lang="es-MX" sz="1400" kern="1200" dirty="0">
                          <a:solidFill>
                            <a:schemeClr val="tx1">
                              <a:lumMod val="95000"/>
                              <a:lumOff val="5000"/>
                            </a:schemeClr>
                          </a:solidFill>
                          <a:effectLst/>
                          <a:latin typeface="Gotham Book" panose="02000603040000020004" pitchFamily="2" charset="0"/>
                          <a:ea typeface="+mn-ea"/>
                          <a:cs typeface="+mn-cs"/>
                        </a:rPr>
                        <a:t>.-Los sujetos evaluados, deberán elaborar y proponer anualmente a la UIPPE, los objetivos estratégicos de los Programas presupuestarios, para que sea a través de estas, quienes propongan las modificaciones en la Comisión Temática del IHAEM.</a:t>
                      </a:r>
                    </a:p>
                    <a:p>
                      <a:pPr algn="just" eaLnBrk="0" hangingPunct="0"/>
                      <a:endParaRPr lang="es-MX" sz="1600" b="1" kern="1200" dirty="0">
                        <a:solidFill>
                          <a:schemeClr val="tx1"/>
                        </a:solidFill>
                        <a:effectLst/>
                        <a:latin typeface="Gotham Book" panose="02000603040000020004" pitchFamily="2" charset="0"/>
                        <a:ea typeface="+mn-ea"/>
                        <a:cs typeface="+mn-cs"/>
                      </a:endParaRPr>
                    </a:p>
                    <a:p>
                      <a:pPr algn="just" eaLnBrk="0" hangingPunct="0"/>
                      <a:endParaRPr lang="es-MX" sz="1600" b="1" kern="1200" dirty="0">
                        <a:solidFill>
                          <a:schemeClr val="tx1"/>
                        </a:solidFill>
                        <a:effectLst/>
                        <a:latin typeface="Gotham Book" panose="02000603040000020004" pitchFamily="2" charset="0"/>
                        <a:ea typeface="+mn-ea"/>
                        <a:cs typeface="+mn-cs"/>
                      </a:endParaRPr>
                    </a:p>
                    <a:p>
                      <a:pPr algn="just"/>
                      <a:r>
                        <a:rPr lang="es-MX" sz="1400" b="1" kern="1200" dirty="0">
                          <a:solidFill>
                            <a:schemeClr val="tx1"/>
                          </a:solidFill>
                          <a:effectLst/>
                          <a:latin typeface="Gotham Book" panose="02000603040000020004" pitchFamily="2" charset="0"/>
                          <a:ea typeface="+mn-ea"/>
                          <a:cs typeface="+mn-cs"/>
                        </a:rPr>
                        <a:t>OCTAVA</a:t>
                      </a:r>
                      <a:r>
                        <a:rPr lang="es-MX" sz="1400" kern="1200" dirty="0">
                          <a:solidFill>
                            <a:schemeClr val="tx1"/>
                          </a:solidFill>
                          <a:effectLst/>
                          <a:latin typeface="Gotham Book" panose="02000603040000020004" pitchFamily="2" charset="0"/>
                          <a:ea typeface="+mn-ea"/>
                          <a:cs typeface="+mn-cs"/>
                        </a:rPr>
                        <a:t>. -Los sujetos evaluados, deberán proponer a través de la UIPPE o del área encargada de llevar a cabo dichas funciones, las mejoras a la Matriz de Indicadores para Resultados del Programa presupuestario, identificadas derivado del proceso de evaluación, atendiendo lo establecido en la Metodología para la Construcción y Operación del Sistema de Evaluación de la Gestión Municipal (</a:t>
                      </a:r>
                      <a:r>
                        <a:rPr lang="es-MX" sz="1400" kern="1200" dirty="0" err="1">
                          <a:solidFill>
                            <a:schemeClr val="tx1"/>
                          </a:solidFill>
                          <a:effectLst/>
                          <a:latin typeface="Gotham Book" panose="02000603040000020004" pitchFamily="2" charset="0"/>
                          <a:ea typeface="+mn-ea"/>
                          <a:cs typeface="+mn-cs"/>
                        </a:rPr>
                        <a:t>SEGEMUN</a:t>
                      </a:r>
                      <a:r>
                        <a:rPr lang="es-MX" sz="1400" kern="1200" dirty="0">
                          <a:solidFill>
                            <a:schemeClr val="tx1"/>
                          </a:solidFill>
                          <a:effectLst/>
                          <a:latin typeface="Gotham Book" panose="02000603040000020004" pitchFamily="2" charset="0"/>
                          <a:ea typeface="+mn-ea"/>
                          <a:cs typeface="+mn-cs"/>
                        </a:rPr>
                        <a:t>), las cuales deberán ser sometidas a consenso en la Comisión Temática del IHAEM.</a:t>
                      </a:r>
                    </a:p>
                    <a:p>
                      <a:r>
                        <a:rPr lang="es-MX" sz="1800" kern="1200" dirty="0">
                          <a:solidFill>
                            <a:schemeClr val="tx1"/>
                          </a:solidFill>
                          <a:effectLst/>
                          <a:latin typeface="+mn-lt"/>
                          <a:ea typeface="+mn-ea"/>
                          <a:cs typeface="+mn-cs"/>
                        </a:rPr>
                        <a:t> </a:t>
                      </a:r>
                    </a:p>
                    <a:p>
                      <a:pPr algn="just" eaLnBrk="0" hangingPunct="0"/>
                      <a:endParaRPr lang="es-MX" sz="1600" b="1"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400" b="1" kern="1200" dirty="0">
                          <a:solidFill>
                            <a:schemeClr val="tx1">
                              <a:lumMod val="95000"/>
                              <a:lumOff val="5000"/>
                            </a:schemeClr>
                          </a:solidFill>
                          <a:effectLst/>
                          <a:latin typeface="Gotham Book" panose="02000603040000020004" pitchFamily="2" charset="0"/>
                          <a:ea typeface="+mn-ea"/>
                          <a:cs typeface="+mn-cs"/>
                        </a:rPr>
                        <a:t>QUINTA.- </a:t>
                      </a:r>
                      <a:r>
                        <a:rPr lang="es-MX" sz="1400" b="0" kern="1200" dirty="0">
                          <a:solidFill>
                            <a:schemeClr val="tx1">
                              <a:lumMod val="95000"/>
                              <a:lumOff val="5000"/>
                            </a:schemeClr>
                          </a:solidFill>
                          <a:effectLst/>
                          <a:latin typeface="Gotham Book" panose="02000603040000020004" pitchFamily="2" charset="0"/>
                          <a:ea typeface="+mn-ea"/>
                          <a:cs typeface="+mn-cs"/>
                        </a:rPr>
                        <a:t>Los sujetos evaluados, deberán elaborar y proponer anualmente a la UIPPE, los objetivos estratégicos de los Programas presupuestarios, para que sea a través de estas, quienes propongan las modificaciones en la Comisión Temática </a:t>
                      </a:r>
                      <a:r>
                        <a:rPr lang="es-MX" sz="1400" b="0" kern="1200" dirty="0">
                          <a:solidFill>
                            <a:schemeClr val="bg1"/>
                          </a:solidFill>
                          <a:effectLst/>
                          <a:highlight>
                            <a:srgbClr val="000080"/>
                          </a:highlight>
                          <a:latin typeface="Gotham Book" panose="02000603040000020004" pitchFamily="2" charset="0"/>
                          <a:ea typeface="+mn-ea"/>
                          <a:cs typeface="+mn-cs"/>
                        </a:rPr>
                        <a:t>coordinada</a:t>
                      </a:r>
                      <a:r>
                        <a:rPr lang="es-MX" sz="1400" b="0" kern="1200" dirty="0">
                          <a:solidFill>
                            <a:schemeClr val="bg1"/>
                          </a:solidFill>
                          <a:effectLst/>
                          <a:latin typeface="Gotham Book" panose="02000603040000020004" pitchFamily="2" charset="0"/>
                          <a:ea typeface="+mn-ea"/>
                          <a:cs typeface="+mn-cs"/>
                        </a:rPr>
                        <a:t> </a:t>
                      </a:r>
                      <a:r>
                        <a:rPr lang="es-MX" sz="1400" b="0" kern="1200" dirty="0">
                          <a:solidFill>
                            <a:schemeClr val="tx1">
                              <a:lumMod val="95000"/>
                              <a:lumOff val="5000"/>
                            </a:schemeClr>
                          </a:solidFill>
                          <a:effectLst/>
                          <a:latin typeface="Gotham Book" panose="02000603040000020004" pitchFamily="2" charset="0"/>
                          <a:ea typeface="+mn-ea"/>
                          <a:cs typeface="+mn-cs"/>
                        </a:rPr>
                        <a:t>por el IHAEM.</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400" b="1" kern="1200" dirty="0">
                        <a:solidFill>
                          <a:schemeClr val="tx1">
                            <a:lumMod val="95000"/>
                            <a:lumOff val="5000"/>
                          </a:schemeClr>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400" b="1" kern="1200" dirty="0">
                          <a:solidFill>
                            <a:schemeClr val="tx1"/>
                          </a:solidFill>
                          <a:effectLst/>
                          <a:latin typeface="Gotham Book" panose="02000603040000020004" pitchFamily="2" charset="0"/>
                          <a:ea typeface="+mn-ea"/>
                          <a:cs typeface="+mn-cs"/>
                        </a:rPr>
                        <a:t>OCTAVA.- </a:t>
                      </a:r>
                      <a:r>
                        <a:rPr lang="es-MX" sz="1400" kern="1200" dirty="0">
                          <a:solidFill>
                            <a:schemeClr val="tx1"/>
                          </a:solidFill>
                          <a:effectLst/>
                          <a:latin typeface="Gotham Book" panose="02000603040000020004" pitchFamily="2" charset="0"/>
                          <a:ea typeface="+mn-ea"/>
                          <a:cs typeface="+mn-cs"/>
                        </a:rPr>
                        <a:t>Los sujetos evaluados, deberán proponer a través de la UIPPE o del área encargada de llevar a cabo dichas funciones, las mejoras a la Matriz de Indicadores para Resultados del Programa presupuestario, identificadas derivado del proceso de evaluación, atendiendo lo establecido en la Metodología para la Construcción y Operación del Sistema de Evaluación de la Gestión Municipal (</a:t>
                      </a:r>
                      <a:r>
                        <a:rPr lang="es-MX" sz="1400" kern="1200" dirty="0" err="1">
                          <a:solidFill>
                            <a:schemeClr val="tx1"/>
                          </a:solidFill>
                          <a:effectLst/>
                          <a:latin typeface="Gotham Book" panose="02000603040000020004" pitchFamily="2" charset="0"/>
                          <a:ea typeface="+mn-ea"/>
                          <a:cs typeface="+mn-cs"/>
                        </a:rPr>
                        <a:t>SEGEMUN</a:t>
                      </a:r>
                      <a:r>
                        <a:rPr lang="es-MX" sz="1400" kern="1200" dirty="0">
                          <a:solidFill>
                            <a:schemeClr val="tx1"/>
                          </a:solidFill>
                          <a:effectLst/>
                          <a:latin typeface="Gotham Book" panose="02000603040000020004" pitchFamily="2" charset="0"/>
                          <a:ea typeface="+mn-ea"/>
                          <a:cs typeface="+mn-cs"/>
                        </a:rPr>
                        <a:t>), las cuales deberán ser sometidas a consenso en la Comisión Temática que coordina el IHAEM, </a:t>
                      </a:r>
                      <a:r>
                        <a:rPr lang="es-MX" sz="1400" kern="1200" dirty="0">
                          <a:solidFill>
                            <a:schemeClr val="bg1"/>
                          </a:solidFill>
                          <a:effectLst/>
                          <a:highlight>
                            <a:srgbClr val="000080"/>
                          </a:highlight>
                          <a:latin typeface="Gotham Book" panose="02000603040000020004" pitchFamily="2" charset="0"/>
                          <a:ea typeface="+mn-ea"/>
                          <a:cs typeface="+mn-cs"/>
                        </a:rPr>
                        <a:t>en el marco del Sistema de Coordinación Hacendaría del Estado de México y Municipios. </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57922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12</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92999657"/>
              </p:ext>
            </p:extLst>
          </p:nvPr>
        </p:nvGraphicFramePr>
        <p:xfrm>
          <a:off x="251460" y="991741"/>
          <a:ext cx="8613648" cy="5614246"/>
        </p:xfrm>
        <a:graphic>
          <a:graphicData uri="http://schemas.openxmlformats.org/drawingml/2006/table">
            <a:tbl>
              <a:tblPr firstRow="1" bandRow="1">
                <a:tableStyleId>{2D5ABB26-0587-4C30-8999-92F81FD0307C}</a:tableStyleId>
              </a:tblPr>
              <a:tblGrid>
                <a:gridCol w="3799969">
                  <a:extLst>
                    <a:ext uri="{9D8B030D-6E8A-4147-A177-3AD203B41FA5}">
                      <a16:colId xmlns:a16="http://schemas.microsoft.com/office/drawing/2014/main" val="263160668"/>
                    </a:ext>
                  </a:extLst>
                </a:gridCol>
                <a:gridCol w="4813679">
                  <a:extLst>
                    <a:ext uri="{9D8B030D-6E8A-4147-A177-3AD203B41FA5}">
                      <a16:colId xmlns:a16="http://schemas.microsoft.com/office/drawing/2014/main" val="1579691472"/>
                    </a:ext>
                  </a:extLst>
                </a:gridCol>
              </a:tblGrid>
              <a:tr h="402166">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939962">
                <a:tc>
                  <a:txBody>
                    <a:bodyPr/>
                    <a:lstStyle/>
                    <a:p>
                      <a:pPr algn="just" eaLnBrk="0" hangingPunct="0"/>
                      <a:r>
                        <a:rPr lang="es-MX" sz="1800" b="1" kern="1200" dirty="0">
                          <a:solidFill>
                            <a:schemeClr val="tx1"/>
                          </a:solidFill>
                          <a:effectLst/>
                          <a:latin typeface="+mn-lt"/>
                          <a:ea typeface="+mn-ea"/>
                          <a:cs typeface="+mn-cs"/>
                        </a:rPr>
                        <a:t>DÉCIMA SEGUNDA</a:t>
                      </a:r>
                    </a:p>
                    <a:p>
                      <a:pPr algn="just" eaLnBrk="0" hangingPunct="0"/>
                      <a:endParaRPr lang="es-MX" sz="1800" b="1" kern="1200" dirty="0">
                        <a:solidFill>
                          <a:schemeClr val="tx1"/>
                        </a:solidFill>
                        <a:effectLst/>
                        <a:latin typeface="+mn-lt"/>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1-</a:t>
                      </a:r>
                      <a:r>
                        <a:rPr lang="es-MX" sz="1600" b="1" kern="1200" baseline="0" dirty="0">
                          <a:solidFill>
                            <a:schemeClr val="tx1"/>
                          </a:solidFill>
                          <a:effectLst/>
                          <a:latin typeface="Gotham Book" panose="02000603040000020004" pitchFamily="2" charset="0"/>
                          <a:ea typeface="+mn-ea"/>
                          <a:cs typeface="+mn-cs"/>
                        </a:rPr>
                        <a:t> </a:t>
                      </a:r>
                      <a:r>
                        <a:rPr lang="es-MX" sz="1600" kern="1200" dirty="0">
                          <a:solidFill>
                            <a:schemeClr val="tx1"/>
                          </a:solidFill>
                          <a:effectLst/>
                          <a:latin typeface="Gotham Book" panose="02000603040000020004" pitchFamily="2" charset="0"/>
                          <a:ea typeface="+mn-ea"/>
                          <a:cs typeface="+mn-cs"/>
                        </a:rPr>
                        <a:t>Evaluación de Programas Presupuestarios, se dividen en:</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r>
                        <a:rPr lang="es-MX" sz="1400" b="1" kern="1200" dirty="0">
                          <a:solidFill>
                            <a:schemeClr val="tx1"/>
                          </a:solidFill>
                          <a:effectLst/>
                          <a:latin typeface="Gotham Book" panose="02000603040000020004" pitchFamily="2" charset="0"/>
                          <a:ea typeface="+mn-ea"/>
                          <a:cs typeface="+mn-cs"/>
                        </a:rPr>
                        <a:t>Evaluación del Diseño Programático</a:t>
                      </a:r>
                    </a:p>
                    <a:p>
                      <a:pPr marL="342900" indent="-342900" algn="just" eaLnBrk="0" hangingPunct="0">
                        <a:buFont typeface="+mj-lt"/>
                        <a:buAutoNum type="alphaLcParenR"/>
                      </a:pPr>
                      <a:r>
                        <a:rPr lang="es-MX" sz="1400" b="1" kern="1200" dirty="0">
                          <a:solidFill>
                            <a:schemeClr val="tx1"/>
                          </a:solidFill>
                          <a:effectLst/>
                          <a:latin typeface="Gotham Book" panose="02000603040000020004" pitchFamily="2" charset="0"/>
                          <a:ea typeface="+mn-ea"/>
                          <a:cs typeface="+mn-cs"/>
                        </a:rPr>
                        <a:t>Evaluación de Procesos</a:t>
                      </a: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r>
                        <a:rPr lang="es-MX" sz="1400" b="1" kern="1200" dirty="0">
                          <a:solidFill>
                            <a:schemeClr val="tx1"/>
                          </a:solidFill>
                          <a:effectLst/>
                          <a:latin typeface="Gotham Book" panose="02000603040000020004" pitchFamily="2" charset="0"/>
                          <a:ea typeface="+mn-ea"/>
                          <a:cs typeface="+mn-cs"/>
                        </a:rPr>
                        <a:t>Evaluación de Impacto</a:t>
                      </a: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endParaRPr lang="es-MX" sz="1400" b="1"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r>
                        <a:rPr lang="es-MX" sz="1400" b="1" kern="1200" dirty="0">
                          <a:solidFill>
                            <a:schemeClr val="tx1"/>
                          </a:solidFill>
                          <a:effectLst/>
                          <a:latin typeface="Gotham Book" panose="02000603040000020004" pitchFamily="2" charset="0"/>
                          <a:ea typeface="+mn-ea"/>
                          <a:cs typeface="+mn-cs"/>
                        </a:rPr>
                        <a:t>Evaluación Específica</a:t>
                      </a:r>
                    </a:p>
                  </a:txBody>
                  <a:tcPr/>
                </a:tc>
                <a:tc>
                  <a:txBody>
                    <a:bodyPr/>
                    <a:lstStyle/>
                    <a:p>
                      <a:pPr algn="just" eaLnBrk="0" hangingPunct="0"/>
                      <a:r>
                        <a:rPr lang="es-MX" sz="1800" b="1" kern="1200" dirty="0">
                          <a:solidFill>
                            <a:schemeClr val="tx1"/>
                          </a:solidFill>
                          <a:effectLst/>
                          <a:latin typeface="+mn-lt"/>
                          <a:ea typeface="+mn-ea"/>
                          <a:cs typeface="+mn-cs"/>
                        </a:rPr>
                        <a:t>DÉCIMA SEGUNDA</a:t>
                      </a:r>
                    </a:p>
                    <a:p>
                      <a:pPr algn="just" eaLnBrk="0" hangingPunct="0"/>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a:solidFill>
                            <a:schemeClr val="tx1"/>
                          </a:solidFill>
                          <a:effectLst/>
                          <a:latin typeface="Gotham Book" panose="02000603040000020004" pitchFamily="2" charset="0"/>
                          <a:ea typeface="+mn-ea"/>
                          <a:cs typeface="+mn-cs"/>
                        </a:rPr>
                        <a:t>1- Evaluación de Programas Presupuestarios, se dividen en:</a:t>
                      </a:r>
                    </a:p>
                    <a:p>
                      <a:pPr algn="just" eaLnBrk="0" hangingPunct="0"/>
                      <a:endParaRPr lang="es-MX" sz="1500" kern="1200" dirty="0">
                        <a:solidFill>
                          <a:schemeClr val="tx1"/>
                        </a:solidFill>
                        <a:effectLst/>
                        <a:latin typeface="Gotham Book" panose="02000603040000020004" pitchFamily="2" charset="0"/>
                        <a:ea typeface="+mn-ea"/>
                        <a:cs typeface="+mn-cs"/>
                      </a:endParaRPr>
                    </a:p>
                    <a:p>
                      <a:pPr marL="342900" indent="-342900" algn="just" eaLnBrk="0" hangingPunct="0">
                        <a:buFont typeface="+mj-lt"/>
                        <a:buAutoNum type="alphaLcParenR"/>
                      </a:pPr>
                      <a:r>
                        <a:rPr lang="es-MX" sz="1500" b="1" kern="1200" dirty="0">
                          <a:solidFill>
                            <a:schemeClr val="tx1"/>
                          </a:solidFill>
                          <a:effectLst/>
                          <a:latin typeface="Gotham Book" panose="02000603040000020004" pitchFamily="2" charset="0"/>
                          <a:ea typeface="+mn-ea"/>
                          <a:cs typeface="+mn-cs"/>
                        </a:rPr>
                        <a:t>Evaluación del Diseño Programático</a:t>
                      </a:r>
                    </a:p>
                    <a:p>
                      <a:pPr marL="342900" indent="-342900" algn="just" eaLnBrk="0" hangingPunct="0">
                        <a:buFont typeface="+mj-lt"/>
                        <a:buAutoNum type="alphaLcParenR"/>
                      </a:pPr>
                      <a:r>
                        <a:rPr lang="es-MX" sz="1500" b="1" kern="1200" dirty="0">
                          <a:solidFill>
                            <a:schemeClr val="tx1"/>
                          </a:solidFill>
                          <a:effectLst/>
                          <a:latin typeface="Gotham Book" panose="02000603040000020004" pitchFamily="2" charset="0"/>
                          <a:ea typeface="+mn-ea"/>
                          <a:cs typeface="+mn-cs"/>
                        </a:rPr>
                        <a:t>Evaluación de Procesos</a:t>
                      </a:r>
                    </a:p>
                    <a:p>
                      <a:pPr marL="342900" indent="-342900" algn="just" eaLnBrk="0" hangingPunct="0">
                        <a:buFont typeface="+mj-lt"/>
                        <a:buAutoNum type="alphaLcParenR"/>
                      </a:pPr>
                      <a:r>
                        <a:rPr lang="es-MX" sz="1500" b="1" kern="1200" dirty="0">
                          <a:solidFill>
                            <a:schemeClr val="tx1"/>
                          </a:solidFill>
                          <a:effectLst/>
                          <a:latin typeface="Gotham Book" panose="02000603040000020004" pitchFamily="2" charset="0"/>
                          <a:ea typeface="+mn-ea"/>
                          <a:cs typeface="+mn-cs"/>
                        </a:rPr>
                        <a:t>E</a:t>
                      </a:r>
                      <a:r>
                        <a:rPr lang="es-MX" sz="1500" b="1" kern="1200" dirty="0">
                          <a:solidFill>
                            <a:schemeClr val="bg1"/>
                          </a:solidFill>
                          <a:effectLst/>
                          <a:highlight>
                            <a:srgbClr val="000080"/>
                          </a:highlight>
                          <a:latin typeface="Gotham Book" panose="02000603040000020004" pitchFamily="2" charset="0"/>
                          <a:ea typeface="+mn-ea"/>
                          <a:cs typeface="+mn-cs"/>
                        </a:rPr>
                        <a:t>valuación</a:t>
                      </a:r>
                      <a:r>
                        <a:rPr lang="es-MX" sz="1500" kern="1200" dirty="0">
                          <a:solidFill>
                            <a:schemeClr val="bg1"/>
                          </a:solidFill>
                          <a:effectLst/>
                          <a:highlight>
                            <a:srgbClr val="000080"/>
                          </a:highlight>
                          <a:latin typeface="Gotham Book" panose="02000603040000020004" pitchFamily="2" charset="0"/>
                          <a:ea typeface="+mn-ea"/>
                          <a:cs typeface="+mn-cs"/>
                        </a:rPr>
                        <a:t> </a:t>
                      </a:r>
                      <a:r>
                        <a:rPr lang="es-MX" sz="1500" b="1" kern="1200" dirty="0">
                          <a:solidFill>
                            <a:schemeClr val="bg1"/>
                          </a:solidFill>
                          <a:effectLst/>
                          <a:highlight>
                            <a:srgbClr val="000080"/>
                          </a:highlight>
                          <a:latin typeface="Gotham Book" panose="02000603040000020004" pitchFamily="2" charset="0"/>
                          <a:ea typeface="+mn-ea"/>
                          <a:cs typeface="+mn-cs"/>
                        </a:rPr>
                        <a:t>de Consistencia y Resultados</a:t>
                      </a:r>
                      <a:r>
                        <a:rPr lang="es-MX" sz="1500" kern="1200" dirty="0">
                          <a:solidFill>
                            <a:schemeClr val="bg1"/>
                          </a:solidFill>
                          <a:effectLst/>
                          <a:highlight>
                            <a:srgbClr val="000080"/>
                          </a:highlight>
                          <a:latin typeface="Gotham Book" panose="02000603040000020004" pitchFamily="2" charset="0"/>
                          <a:ea typeface="+mn-ea"/>
                          <a:cs typeface="+mn-cs"/>
                        </a:rPr>
                        <a:t>, Analiza el diseño, operación y medición de los resultados de un Programa presupuestario de manera general, identificando áreas de mejora en cualquiera de los aspectos analizados.</a:t>
                      </a:r>
                    </a:p>
                    <a:p>
                      <a:pPr marL="342900" indent="-342900" algn="just" eaLnBrk="0" hangingPunct="0">
                        <a:buFont typeface="+mj-lt"/>
                        <a:buAutoNum type="alphaLcParenR"/>
                      </a:pPr>
                      <a:r>
                        <a:rPr lang="es-MX" sz="1500" b="1" kern="1200" dirty="0">
                          <a:solidFill>
                            <a:schemeClr val="tx1"/>
                          </a:solidFill>
                          <a:effectLst/>
                          <a:latin typeface="Gotham Book" panose="02000603040000020004" pitchFamily="2" charset="0"/>
                          <a:ea typeface="+mn-ea"/>
                          <a:cs typeface="+mn-cs"/>
                        </a:rPr>
                        <a:t>Evaluación de Impacto</a:t>
                      </a:r>
                    </a:p>
                    <a:p>
                      <a:pPr marL="342900" marR="0" lvl="0" indent="-342900" algn="just" defTabSz="914400" rtl="0" eaLnBrk="0" fontAlgn="auto" latinLnBrk="0" hangingPunct="0">
                        <a:lnSpc>
                          <a:spcPct val="100000"/>
                        </a:lnSpc>
                        <a:spcBef>
                          <a:spcPts val="0"/>
                        </a:spcBef>
                        <a:spcAft>
                          <a:spcPts val="0"/>
                        </a:spcAft>
                        <a:buClrTx/>
                        <a:buSzTx/>
                        <a:buFont typeface="+mj-lt"/>
                        <a:buAutoNum type="alphaLcParenR"/>
                        <a:tabLst/>
                        <a:defRPr/>
                      </a:pPr>
                      <a:r>
                        <a:rPr lang="es-MX" sz="1500" b="1" kern="1200" dirty="0">
                          <a:solidFill>
                            <a:schemeClr val="tx1"/>
                          </a:solidFill>
                          <a:effectLst/>
                          <a:latin typeface="Gotham Book" panose="02000603040000020004" pitchFamily="2" charset="0"/>
                          <a:ea typeface="+mn-ea"/>
                          <a:cs typeface="+mn-cs"/>
                        </a:rPr>
                        <a:t>E</a:t>
                      </a:r>
                      <a:r>
                        <a:rPr lang="es-MX" sz="1500" kern="1200" dirty="0">
                          <a:solidFill>
                            <a:schemeClr val="bg1"/>
                          </a:solidFill>
                          <a:effectLst/>
                          <a:highlight>
                            <a:srgbClr val="000080"/>
                          </a:highlight>
                          <a:latin typeface="Gotham Book" panose="02000603040000020004" pitchFamily="2" charset="0"/>
                          <a:ea typeface="+mn-ea"/>
                          <a:cs typeface="+mn-cs"/>
                        </a:rPr>
                        <a:t>valuación</a:t>
                      </a:r>
                      <a:r>
                        <a:rPr lang="es-MX" sz="1500" b="1" kern="1200" dirty="0">
                          <a:solidFill>
                            <a:schemeClr val="bg1"/>
                          </a:solidFill>
                          <a:effectLst/>
                          <a:highlight>
                            <a:srgbClr val="000080"/>
                          </a:highlight>
                          <a:latin typeface="Gotham Book" panose="02000603040000020004" pitchFamily="2" charset="0"/>
                          <a:ea typeface="+mn-ea"/>
                          <a:cs typeface="+mn-cs"/>
                        </a:rPr>
                        <a:t> Específica de Desempeño</a:t>
                      </a:r>
                      <a:r>
                        <a:rPr lang="es-MX" sz="1500" kern="1200" dirty="0">
                          <a:solidFill>
                            <a:schemeClr val="bg1"/>
                          </a:solidFill>
                          <a:effectLst/>
                          <a:highlight>
                            <a:srgbClr val="000080"/>
                          </a:highlight>
                          <a:latin typeface="Gotham Book" panose="02000603040000020004" pitchFamily="2" charset="0"/>
                          <a:ea typeface="+mn-ea"/>
                          <a:cs typeface="+mn-cs"/>
                        </a:rPr>
                        <a:t>, Identifica el avance en el cumplimiento de los objetivos y metas establecidas en un Programa presupuestario, mediante el análisis de indicadores de resultados, de servicios y de gestión de los programas sociales.</a:t>
                      </a:r>
                    </a:p>
                    <a:p>
                      <a:pPr marL="342900" indent="-342900" algn="just" eaLnBrk="0" hangingPunct="0">
                        <a:buFont typeface="+mj-lt"/>
                        <a:buAutoNum type="alphaLcParenR"/>
                      </a:pPr>
                      <a:r>
                        <a:rPr lang="es-MX" sz="1500" b="1" kern="1200" dirty="0">
                          <a:solidFill>
                            <a:schemeClr val="tx1"/>
                          </a:solidFill>
                          <a:effectLst/>
                          <a:latin typeface="Gotham Book" panose="02000603040000020004" pitchFamily="2" charset="0"/>
                          <a:ea typeface="+mn-ea"/>
                          <a:cs typeface="+mn-cs"/>
                        </a:rPr>
                        <a:t>Evaluación Específica</a:t>
                      </a: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1576302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13</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253416533"/>
              </p:ext>
            </p:extLst>
          </p:nvPr>
        </p:nvGraphicFramePr>
        <p:xfrm>
          <a:off x="274320" y="1058672"/>
          <a:ext cx="8613648" cy="536448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DÉCIMA CUARTA. -</a:t>
                      </a:r>
                      <a:r>
                        <a:rPr lang="es-MX" sz="1600" kern="1200" dirty="0">
                          <a:solidFill>
                            <a:schemeClr val="tx1"/>
                          </a:solidFill>
                          <a:effectLst/>
                          <a:latin typeface="Gotham Book" panose="02000603040000020004" pitchFamily="2" charset="0"/>
                          <a:ea typeface="+mn-ea"/>
                          <a:cs typeface="+mn-cs"/>
                        </a:rPr>
                        <a:t>La evaluación de los programas y sus resultados formarán parte del SED. </a:t>
                      </a:r>
                      <a:r>
                        <a:rPr lang="es-MX" sz="1600" kern="1200" dirty="0">
                          <a:solidFill>
                            <a:schemeClr val="bg1"/>
                          </a:solidFill>
                          <a:effectLst/>
                          <a:highlight>
                            <a:srgbClr val="FF0000"/>
                          </a:highlight>
                          <a:latin typeface="Gotham Book" panose="02000603040000020004" pitchFamily="2" charset="0"/>
                          <a:ea typeface="+mn-ea"/>
                          <a:cs typeface="+mn-cs"/>
                        </a:rPr>
                        <a:t>Los hallazgos y resultados</a:t>
                      </a:r>
                      <a:r>
                        <a:rPr lang="es-MX" sz="1600" kern="1200" dirty="0">
                          <a:solidFill>
                            <a:schemeClr val="tx1"/>
                          </a:solidFill>
                          <a:effectLst/>
                          <a:latin typeface="Gotham Book" panose="02000603040000020004" pitchFamily="2" charset="0"/>
                          <a:ea typeface="+mn-ea"/>
                          <a:cs typeface="+mn-cs"/>
                        </a:rPr>
                        <a:t> de la evaluación se articularán invariablemente a la planeación y el proceso presupuestario mediante el Convenio para la mejora del Desempeño y Resultados Gubernamentales correspondiente.</a:t>
                      </a:r>
                    </a:p>
                    <a:p>
                      <a:pPr algn="just" eaLnBrk="0" hangingPunct="0"/>
                      <a:endParaRPr lang="es-MX" sz="1600" b="1" kern="1200" dirty="0">
                        <a:solidFill>
                          <a:schemeClr val="tx1"/>
                        </a:solidFill>
                        <a:effectLst/>
                        <a:latin typeface="Gotham Book" panose="02000603040000020004" pitchFamily="2" charset="0"/>
                        <a:ea typeface="+mn-ea"/>
                        <a:cs typeface="+mn-cs"/>
                      </a:endParaRPr>
                    </a:p>
                    <a:p>
                      <a:pPr algn="just" eaLnBrk="0" hangingPunct="0"/>
                      <a:r>
                        <a:rPr lang="es-MX" sz="1600" b="1" kern="1200" dirty="0">
                          <a:solidFill>
                            <a:schemeClr val="tx1"/>
                          </a:solidFill>
                          <a:effectLst/>
                          <a:latin typeface="Gotham Book" panose="02000603040000020004" pitchFamily="2" charset="0"/>
                          <a:ea typeface="+mn-ea"/>
                          <a:cs typeface="+mn-cs"/>
                        </a:rPr>
                        <a:t>DÉCIMA SEXTA.-</a:t>
                      </a:r>
                    </a:p>
                    <a:p>
                      <a:pPr algn="just" eaLnBrk="0" hangingPunct="0"/>
                      <a:endParaRPr lang="es-MX" sz="1800" b="1" kern="1200" dirty="0">
                        <a:solidFill>
                          <a:schemeClr val="tx1"/>
                        </a:solidFill>
                        <a:effectLst/>
                        <a:latin typeface="+mn-lt"/>
                        <a:ea typeface="+mn-ea"/>
                        <a:cs typeface="+mn-cs"/>
                      </a:endParaRP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del Diseño Programático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 proceso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 impacto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Evaluación Específica</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mn-lt"/>
                        <a:ea typeface="+mn-ea"/>
                        <a:cs typeface="+mn-cs"/>
                      </a:endParaRPr>
                    </a:p>
                    <a:p>
                      <a:pPr algn="just" eaLnBrk="0" hangingPunct="0"/>
                      <a:endParaRPr lang="es-MX" sz="1600" b="1" kern="1200" dirty="0">
                        <a:solidFill>
                          <a:schemeClr val="tx1"/>
                        </a:solidFill>
                        <a:effectLst/>
                        <a:latin typeface="Gotham Book" panose="02000603040000020004" pitchFamily="2" charset="0"/>
                        <a:ea typeface="+mn-ea"/>
                        <a:cs typeface="+mn-cs"/>
                      </a:endParaRPr>
                    </a:p>
                  </a:txBody>
                  <a:tcPr/>
                </a:tc>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DÉCIMA CUARTA.- </a:t>
                      </a:r>
                      <a:r>
                        <a:rPr lang="es-MX" sz="1600" kern="1200" dirty="0">
                          <a:solidFill>
                            <a:schemeClr val="tx1"/>
                          </a:solidFill>
                          <a:effectLst/>
                          <a:latin typeface="Gotham Book" panose="02000603040000020004" pitchFamily="2" charset="0"/>
                          <a:ea typeface="+mn-ea"/>
                          <a:cs typeface="+mn-cs"/>
                        </a:rPr>
                        <a:t>La evaluación de los programas y sus resultados formarán parte del SED. Los </a:t>
                      </a:r>
                      <a:r>
                        <a:rPr lang="es-MX" sz="1600" kern="1200" dirty="0" err="1">
                          <a:solidFill>
                            <a:schemeClr val="bg1"/>
                          </a:solidFill>
                          <a:effectLst/>
                          <a:highlight>
                            <a:srgbClr val="000080"/>
                          </a:highlight>
                          <a:latin typeface="Gotham Book" panose="02000603040000020004" pitchFamily="2" charset="0"/>
                          <a:ea typeface="+mn-ea"/>
                          <a:cs typeface="+mn-cs"/>
                        </a:rPr>
                        <a:t>ASM</a:t>
                      </a:r>
                      <a:r>
                        <a:rPr lang="es-MX" sz="1600" kern="1200" dirty="0">
                          <a:solidFill>
                            <a:schemeClr val="tx1"/>
                          </a:solidFill>
                          <a:effectLst/>
                          <a:latin typeface="Gotham Book" panose="02000603040000020004" pitchFamily="2" charset="0"/>
                          <a:ea typeface="+mn-ea"/>
                          <a:cs typeface="+mn-cs"/>
                        </a:rPr>
                        <a:t> de la evaluación se articularán invariablemente a la planeación y el proceso presupuestario mediante el Convenio para la mejora del Desempeño y Resultados Gubernamentales correspondiente.</a:t>
                      </a:r>
                    </a:p>
                    <a:p>
                      <a:pPr algn="just" eaLnBrk="0" hangingPunct="0"/>
                      <a:endParaRPr lang="es-MX" sz="1600" kern="1200" dirty="0">
                        <a:solidFill>
                          <a:schemeClr val="bg1"/>
                        </a:solidFill>
                        <a:effectLst/>
                        <a:latin typeface="Gotham Book" panose="02000603040000020004" pitchFamily="2" charset="0"/>
                        <a:ea typeface="+mn-ea"/>
                        <a:cs typeface="+mn-cs"/>
                      </a:endParaRPr>
                    </a:p>
                    <a:p>
                      <a:pPr algn="just" eaLnBrk="0" hangingPunct="0"/>
                      <a:endParaRPr lang="es-MX" sz="1600" kern="1200" dirty="0">
                        <a:solidFill>
                          <a:schemeClr val="bg1"/>
                        </a:solidFill>
                        <a:effectLst/>
                        <a:latin typeface="Gotham Book" panose="02000603040000020004" pitchFamily="2" charset="0"/>
                        <a:ea typeface="+mn-ea"/>
                        <a:cs typeface="+mn-cs"/>
                      </a:endParaRPr>
                    </a:p>
                    <a:p>
                      <a:pPr algn="just" eaLnBrk="0" hangingPunct="0"/>
                      <a:r>
                        <a:rPr lang="es-MX" sz="1600" b="1" kern="1200" dirty="0">
                          <a:solidFill>
                            <a:schemeClr val="tx1"/>
                          </a:solidFill>
                          <a:effectLst/>
                          <a:latin typeface="Gotham Book" panose="02000603040000020004" pitchFamily="2" charset="0"/>
                          <a:ea typeface="+mn-ea"/>
                          <a:cs typeface="+mn-cs"/>
                        </a:rPr>
                        <a:t>DÉCIMA SEXTA.-</a:t>
                      </a:r>
                    </a:p>
                    <a:p>
                      <a:pPr algn="just" eaLnBrk="0" hangingPunct="0"/>
                      <a:endParaRPr lang="es-MX" sz="1800" b="1" kern="1200" dirty="0">
                        <a:solidFill>
                          <a:schemeClr val="tx1"/>
                        </a:solidFill>
                        <a:effectLst/>
                        <a:latin typeface="+mn-lt"/>
                        <a:ea typeface="+mn-ea"/>
                        <a:cs typeface="+mn-cs"/>
                      </a:endParaRP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del Diseño Programático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 Proceso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lumMod val="95000"/>
                              <a:lumOff val="5000"/>
                            </a:schemeClr>
                          </a:solidFill>
                          <a:effectLst/>
                          <a:latin typeface="Gotham Book" panose="02000603040000020004" pitchFamily="2" charset="0"/>
                          <a:ea typeface="+mn-ea"/>
                          <a:cs typeface="+mn-cs"/>
                        </a:rPr>
                        <a:t>E</a:t>
                      </a:r>
                      <a:r>
                        <a:rPr lang="es-MX" sz="1600" kern="1200" dirty="0">
                          <a:solidFill>
                            <a:schemeClr val="bg1"/>
                          </a:solidFill>
                          <a:effectLst/>
                          <a:highlight>
                            <a:srgbClr val="000080"/>
                          </a:highlight>
                          <a:latin typeface="Gotham Book" panose="02000603040000020004" pitchFamily="2" charset="0"/>
                          <a:ea typeface="+mn-ea"/>
                          <a:cs typeface="+mn-cs"/>
                        </a:rPr>
                        <a:t>n materia de Consistencia y Resultados</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lumMod val="95000"/>
                              <a:lumOff val="5000"/>
                            </a:schemeClr>
                          </a:solidFill>
                          <a:effectLst/>
                          <a:latin typeface="Gotham Book" panose="02000603040000020004" pitchFamily="2" charset="0"/>
                          <a:ea typeface="+mn-ea"/>
                          <a:cs typeface="+mn-cs"/>
                        </a:rPr>
                        <a:t>E</a:t>
                      </a:r>
                      <a:r>
                        <a:rPr lang="es-MX" sz="1600" kern="1200" dirty="0">
                          <a:solidFill>
                            <a:schemeClr val="bg1"/>
                          </a:solidFill>
                          <a:effectLst/>
                          <a:highlight>
                            <a:srgbClr val="000080"/>
                          </a:highlight>
                          <a:latin typeface="Gotham Book" panose="02000603040000020004" pitchFamily="2" charset="0"/>
                          <a:ea typeface="+mn-ea"/>
                          <a:cs typeface="+mn-cs"/>
                        </a:rPr>
                        <a:t>specifica de Desempeño</a:t>
                      </a:r>
                      <a:endParaRPr lang="es-MX" sz="1600" kern="1200" dirty="0">
                        <a:solidFill>
                          <a:schemeClr val="tx1"/>
                        </a:solidFill>
                        <a:effectLst/>
                        <a:latin typeface="Gotham Book" panose="02000603040000020004" pitchFamily="2" charset="0"/>
                        <a:ea typeface="+mn-ea"/>
                        <a:cs typeface="+mn-cs"/>
                      </a:endParaRP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En materia de impacto</a:t>
                      </a:r>
                    </a:p>
                    <a:p>
                      <a:pPr marL="342900" marR="0" lvl="0" indent="-342900" algn="just" defTabSz="914400" rtl="0" eaLnBrk="0" fontAlgn="auto" latinLnBrk="0" hangingPunct="0">
                        <a:lnSpc>
                          <a:spcPct val="100000"/>
                        </a:lnSpc>
                        <a:spcBef>
                          <a:spcPts val="0"/>
                        </a:spcBef>
                        <a:spcAft>
                          <a:spcPts val="0"/>
                        </a:spcAft>
                        <a:buClrTx/>
                        <a:buSzTx/>
                        <a:buFont typeface="+mj-lt"/>
                        <a:buAutoNum type="arabicPeriod"/>
                        <a:tabLst/>
                        <a:defRPr/>
                      </a:pPr>
                      <a:r>
                        <a:rPr lang="es-MX" sz="1600" kern="1200" dirty="0">
                          <a:solidFill>
                            <a:schemeClr val="tx1"/>
                          </a:solidFill>
                          <a:effectLst/>
                          <a:latin typeface="Gotham Book" panose="02000603040000020004" pitchFamily="2" charset="0"/>
                          <a:ea typeface="+mn-ea"/>
                          <a:cs typeface="+mn-cs"/>
                        </a:rPr>
                        <a:t>Evaluación Específica</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953715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14</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670487569"/>
              </p:ext>
            </p:extLst>
          </p:nvPr>
        </p:nvGraphicFramePr>
        <p:xfrm>
          <a:off x="274320" y="1174415"/>
          <a:ext cx="8613648" cy="536448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mn-lt"/>
                        <a:ea typeface="+mn-ea"/>
                        <a:cs typeface="+mn-cs"/>
                      </a:endParaRPr>
                    </a:p>
                    <a:p>
                      <a:pPr algn="just" eaLnBrk="0" hangingPunct="0"/>
                      <a:endParaRPr lang="es-MX" sz="1600" b="1"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a:solidFill>
                            <a:schemeClr val="bg1"/>
                          </a:solidFill>
                          <a:effectLst/>
                          <a:highlight>
                            <a:srgbClr val="000080"/>
                          </a:highlight>
                          <a:latin typeface="Gotham Book" panose="02000603040000020004" pitchFamily="2" charset="0"/>
                          <a:ea typeface="+mn-ea"/>
                          <a:cs typeface="+mn-cs"/>
                        </a:rPr>
                        <a:t>3, En materia de Consistencia y Resultados</a:t>
                      </a:r>
                    </a:p>
                    <a:p>
                      <a:pPr algn="just" eaLnBrk="0" hangingPunct="0"/>
                      <a:endParaRPr lang="es-MX" sz="400" kern="1200" dirty="0">
                        <a:solidFill>
                          <a:schemeClr val="bg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Se identifican las deficiencias en el diseño, operación y medición de los resultados.</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El diseño y operación del programa presupuestario permite proveer de información que retroalimente su gestión y resultados.</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La operación del Pp en los distintos niveles.</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La eficacia, oportunidad, suficiencia y pertinencia de los procesos operativos del Pp para el logro de sus objetivos.</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La identificación de los problemas que obstaculizan la operación del Pp</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La descripción de buenas prácticas.</a:t>
                      </a: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La adecuación, aplicación, deficiencia o insuficiencia de los procesos para lograr sus objetivos planteados.</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810042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15</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133906739"/>
              </p:ext>
            </p:extLst>
          </p:nvPr>
        </p:nvGraphicFramePr>
        <p:xfrm>
          <a:off x="274320" y="1174415"/>
          <a:ext cx="8613648" cy="566928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mn-lt"/>
                        <a:ea typeface="+mn-ea"/>
                        <a:cs typeface="+mn-cs"/>
                      </a:endParaRPr>
                    </a:p>
                    <a:p>
                      <a:pPr algn="just" eaLnBrk="0" hangingPunct="0"/>
                      <a:endParaRPr lang="es-MX" sz="1600" b="1"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a:solidFill>
                            <a:schemeClr val="bg1"/>
                          </a:solidFill>
                          <a:effectLst/>
                          <a:highlight>
                            <a:srgbClr val="000080"/>
                          </a:highlight>
                          <a:latin typeface="Gotham Book" panose="02000603040000020004" pitchFamily="2" charset="0"/>
                          <a:ea typeface="+mn-ea"/>
                          <a:cs typeface="+mn-cs"/>
                        </a:rPr>
                        <a:t>4, En materia de</a:t>
                      </a:r>
                      <a:r>
                        <a:rPr lang="es-MX" sz="1600" kern="1200" baseline="0" dirty="0">
                          <a:solidFill>
                            <a:schemeClr val="bg1"/>
                          </a:solidFill>
                          <a:effectLst/>
                          <a:highlight>
                            <a:srgbClr val="000080"/>
                          </a:highlight>
                          <a:latin typeface="Gotham Book" panose="02000603040000020004" pitchFamily="2" charset="0"/>
                          <a:ea typeface="+mn-ea"/>
                          <a:cs typeface="+mn-cs"/>
                        </a:rPr>
                        <a:t> Desempeño (Especifica)</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600" kern="1200" dirty="0">
                        <a:solidFill>
                          <a:schemeClr val="bg1"/>
                        </a:solidFill>
                        <a:effectLst/>
                        <a:highlight>
                          <a:srgbClr val="000080"/>
                        </a:highlight>
                        <a:latin typeface="Gotham Book" panose="02000603040000020004" pitchFamily="2" charset="0"/>
                        <a:ea typeface="+mn-ea"/>
                        <a:cs typeface="+mn-cs"/>
                      </a:endParaRPr>
                    </a:p>
                    <a:p>
                      <a:pPr algn="just" eaLnBrk="0" hangingPunct="0"/>
                      <a:endParaRPr lang="es-MX" sz="400" kern="1200" dirty="0">
                        <a:solidFill>
                          <a:schemeClr val="bg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MX" sz="1500" kern="1200" dirty="0">
                          <a:solidFill>
                            <a:schemeClr val="tx1"/>
                          </a:solidFill>
                          <a:effectLst/>
                          <a:latin typeface="Gotham Book" panose="02000603040000020004" pitchFamily="2" charset="0"/>
                          <a:ea typeface="+mn-ea"/>
                          <a:cs typeface="+mn-cs"/>
                        </a:rPr>
                        <a:t>Se valora de manera sintética el avance en el cumplimiento de los </a:t>
                      </a:r>
                      <a:r>
                        <a:rPr lang="es-ES_tradnl" sz="1500" kern="1200" dirty="0">
                          <a:solidFill>
                            <a:schemeClr val="tx1"/>
                          </a:solidFill>
                          <a:effectLst/>
                          <a:latin typeface="Gotham Book" panose="02000603040000020004" pitchFamily="2" charset="0"/>
                          <a:ea typeface="+mn-ea"/>
                          <a:cs typeface="+mn-cs"/>
                        </a:rPr>
                        <a:t>resultados de los indicadores del Programa presupuestario.</a:t>
                      </a:r>
                      <a:endParaRPr lang="es-MX" sz="1500" kern="1200" dirty="0">
                        <a:solidFill>
                          <a:schemeClr val="tx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ES_tradnl" sz="1500" kern="1200" dirty="0">
                          <a:solidFill>
                            <a:schemeClr val="tx1"/>
                          </a:solidFill>
                          <a:effectLst/>
                          <a:latin typeface="Gotham Book" panose="02000603040000020004" pitchFamily="2" charset="0"/>
                          <a:ea typeface="+mn-ea"/>
                          <a:cs typeface="+mn-cs"/>
                        </a:rPr>
                        <a:t>Identifica el avance en el cumplimiento de los objetivos y metas del Programa Presupuestario.</a:t>
                      </a:r>
                      <a:endParaRPr lang="es-MX" sz="1500" kern="1200" dirty="0">
                        <a:solidFill>
                          <a:schemeClr val="tx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ES_tradnl" sz="1500" kern="1200" dirty="0">
                          <a:solidFill>
                            <a:schemeClr val="tx1"/>
                          </a:solidFill>
                          <a:effectLst/>
                          <a:latin typeface="Gotham Book" panose="02000603040000020004" pitchFamily="2" charset="0"/>
                          <a:ea typeface="+mn-ea"/>
                          <a:cs typeface="+mn-cs"/>
                        </a:rPr>
                        <a:t>Identifica los cambios en los recursos ejercidos por el programa en el ejercicio fiscal evaluado y anterior.</a:t>
                      </a:r>
                      <a:endParaRPr lang="es-MX" sz="1500" kern="1200" dirty="0">
                        <a:solidFill>
                          <a:schemeClr val="tx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ES_tradnl" sz="1500" kern="1200" dirty="0">
                          <a:solidFill>
                            <a:schemeClr val="tx1"/>
                          </a:solidFill>
                          <a:effectLst/>
                          <a:latin typeface="Gotham Book" panose="02000603040000020004" pitchFamily="2" charset="0"/>
                          <a:ea typeface="+mn-ea"/>
                          <a:cs typeface="+mn-cs"/>
                        </a:rPr>
                        <a:t>Analiza la definición y cuantificación de la Población Potencial, Objetivo y Atendida, así como la localización geográfica de la Población Atendida.</a:t>
                      </a:r>
                      <a:endParaRPr lang="es-MX" sz="1500" kern="1200" dirty="0">
                        <a:solidFill>
                          <a:schemeClr val="tx1"/>
                        </a:solidFill>
                        <a:effectLst/>
                        <a:latin typeface="Gotham Book" panose="02000603040000020004" pitchFamily="2" charset="0"/>
                        <a:ea typeface="+mn-ea"/>
                        <a:cs typeface="+mn-cs"/>
                      </a:endParaRPr>
                    </a:p>
                    <a:p>
                      <a:pPr marL="342900" lvl="0" indent="-342900" algn="just" eaLnBrk="0" hangingPunct="0">
                        <a:buFont typeface="+mj-lt"/>
                        <a:buAutoNum type="alphaLcParenR"/>
                      </a:pPr>
                      <a:r>
                        <a:rPr lang="es-ES_tradnl" sz="1500" kern="1200" dirty="0">
                          <a:solidFill>
                            <a:schemeClr val="tx1"/>
                          </a:solidFill>
                          <a:effectLst/>
                          <a:latin typeface="Gotham Book" panose="02000603040000020004" pitchFamily="2" charset="0"/>
                          <a:ea typeface="+mn-ea"/>
                          <a:cs typeface="+mn-cs"/>
                        </a:rPr>
                        <a:t>Analiza la atención del problema o necesidad del Programa presupuestario y la entrega de bienes y servicios.</a:t>
                      </a:r>
                      <a:endParaRPr lang="es-MX" sz="1500" kern="1200" dirty="0">
                        <a:solidFill>
                          <a:schemeClr val="tx1"/>
                        </a:solidFill>
                        <a:effectLst/>
                        <a:latin typeface="Gotham Book" panose="02000603040000020004" pitchFamily="2" charset="0"/>
                        <a:ea typeface="+mn-ea"/>
                        <a:cs typeface="+mn-cs"/>
                      </a:endParaRPr>
                    </a:p>
                    <a:p>
                      <a:pPr marL="0" lvl="0" indent="0" algn="just" eaLnBrk="0" hangingPunct="0">
                        <a:buFont typeface="+mj-lt"/>
                        <a:buNone/>
                      </a:pPr>
                      <a:endParaRPr lang="es-MX" sz="1400" kern="1200" dirty="0">
                        <a:solidFill>
                          <a:schemeClr val="tx1"/>
                        </a:solidFill>
                        <a:effectLst/>
                        <a:latin typeface="Gotham Book" panose="02000603040000020004" pitchFamily="2" charset="0"/>
                        <a:ea typeface="+mn-ea"/>
                        <a:cs typeface="+mn-cs"/>
                      </a:endParaRP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2467030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16</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3642482686"/>
              </p:ext>
            </p:extLst>
          </p:nvPr>
        </p:nvGraphicFramePr>
        <p:xfrm>
          <a:off x="274320" y="1475353"/>
          <a:ext cx="8613648" cy="4406649"/>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328972">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040889">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Dichos criterios integrarán los Términos de Referencia para la Evaluación del Diseño Programático y la evaluación de procesos, en el caso de las evaluaciones de impacto será necesario basarse en los "Criterios Generales para el Análisis de Factibilidad de Evaluaciones de Impacto en Programas presupuestarios Municipales".</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Dichos criterios integrarán los Términos de Referencia (TdR) para la Evaluación del Diseño Programático, la Evaluación de procesos, </a:t>
                      </a:r>
                      <a:r>
                        <a:rPr lang="es-MX" sz="1800" kern="1200" dirty="0">
                          <a:solidFill>
                            <a:schemeClr val="bg1"/>
                          </a:solidFill>
                          <a:effectLst/>
                          <a:highlight>
                            <a:srgbClr val="000080"/>
                          </a:highlight>
                          <a:latin typeface="Gotham Book" panose="02000603040000020004" pitchFamily="2" charset="0"/>
                          <a:ea typeface="+mn-ea"/>
                          <a:cs typeface="+mn-cs"/>
                        </a:rPr>
                        <a:t>la Evaluación de Consistencia y Resultados, y la Evaluación Especifica de Desempeño</a:t>
                      </a:r>
                      <a:r>
                        <a:rPr lang="es-MX" sz="1800" kern="1200" dirty="0">
                          <a:solidFill>
                            <a:schemeClr val="tx1"/>
                          </a:solidFill>
                          <a:effectLst/>
                          <a:latin typeface="Gotham Book" panose="02000603040000020004" pitchFamily="2" charset="0"/>
                          <a:ea typeface="+mn-ea"/>
                          <a:cs typeface="+mn-cs"/>
                        </a:rPr>
                        <a:t>, en el caso de las evaluaciones de impacto será necesario basarse en los "Criterios Generales para el Análisis de Factibilidad de Evaluaciones de Impacto en Programas presupuestarios Municipales".</a:t>
                      </a: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2569952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17</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2588371430"/>
              </p:ext>
            </p:extLst>
          </p:nvPr>
        </p:nvGraphicFramePr>
        <p:xfrm>
          <a:off x="274320" y="1232280"/>
          <a:ext cx="8613648" cy="536448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328972">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040889">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DÉCIMA NOVENA</a:t>
                      </a:r>
                      <a:r>
                        <a:rPr lang="es-MX" sz="1600" kern="1200" dirty="0">
                          <a:solidFill>
                            <a:schemeClr val="tx1"/>
                          </a:solidFill>
                          <a:effectLst/>
                          <a:latin typeface="Gotham Book" panose="02000603040000020004" pitchFamily="2" charset="0"/>
                          <a:ea typeface="+mn-ea"/>
                          <a:cs typeface="+mn-cs"/>
                        </a:rPr>
                        <a:t>.- Los sujetos evaluados, deberán elaborar un diagnóstico que justifique y especifique de qué manera el nuevo programa presupuestario contribuye al cumplimiento del Plan de Desarrollo Municipal, así como elaborar una MIR del Programa presupuestario, en términos de la Metodología para la Construcción y Operación del Sistema de Evaluación de la Gestión Municipal (</a:t>
                      </a:r>
                      <a:r>
                        <a:rPr lang="es-MX" sz="1600" kern="1200" dirty="0" err="1">
                          <a:solidFill>
                            <a:schemeClr val="tx1"/>
                          </a:solidFill>
                          <a:effectLst/>
                          <a:latin typeface="Gotham Book" panose="02000603040000020004" pitchFamily="2" charset="0"/>
                          <a:ea typeface="+mn-ea"/>
                          <a:cs typeface="+mn-cs"/>
                        </a:rPr>
                        <a:t>SEGEMUN</a:t>
                      </a:r>
                      <a:r>
                        <a:rPr lang="es-MX" sz="1600" kern="1200" dirty="0">
                          <a:solidFill>
                            <a:schemeClr val="tx1"/>
                          </a:solidFill>
                          <a:effectLst/>
                          <a:latin typeface="Gotham Book" panose="02000603040000020004" pitchFamily="2" charset="0"/>
                          <a:ea typeface="+mn-ea"/>
                          <a:cs typeface="+mn-cs"/>
                        </a:rPr>
                        <a:t>), la cual deberán someter a consideración, y en su caso, aprobación a través de la Comisión Temática del IHAEM, para su incorporación a la Estructura Programática Municipal.</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DÉCIMA NOVENA.- </a:t>
                      </a:r>
                      <a:r>
                        <a:rPr lang="es-MX" sz="1600" kern="1200" dirty="0">
                          <a:solidFill>
                            <a:schemeClr val="tx1"/>
                          </a:solidFill>
                          <a:effectLst/>
                          <a:latin typeface="Gotham Book" panose="02000603040000020004" pitchFamily="2" charset="0"/>
                          <a:ea typeface="+mn-ea"/>
                          <a:cs typeface="+mn-cs"/>
                        </a:rPr>
                        <a:t>Los sujetos evaluados, deberán elaborar un diagnóstico que justifique y especifique de qué manera el nuevo programa presupuestario contribuye al cumplimiento del Plan de Desarrollo Municipal, así como elaborar una MIR del Programa presupuestario, en términos de la Metodología para la Construcción y Operación del Sistema de Evaluación de la Gestión Municipal (</a:t>
                      </a:r>
                      <a:r>
                        <a:rPr lang="es-MX" sz="1600" kern="1200" dirty="0" err="1">
                          <a:solidFill>
                            <a:schemeClr val="tx1"/>
                          </a:solidFill>
                          <a:effectLst/>
                          <a:latin typeface="Gotham Book" panose="02000603040000020004" pitchFamily="2" charset="0"/>
                          <a:ea typeface="+mn-ea"/>
                          <a:cs typeface="+mn-cs"/>
                        </a:rPr>
                        <a:t>SEGEMUN</a:t>
                      </a:r>
                      <a:r>
                        <a:rPr lang="es-MX" sz="1600" kern="1200" dirty="0">
                          <a:solidFill>
                            <a:schemeClr val="tx1"/>
                          </a:solidFill>
                          <a:effectLst/>
                          <a:latin typeface="Gotham Book" panose="02000603040000020004" pitchFamily="2" charset="0"/>
                          <a:ea typeface="+mn-ea"/>
                          <a:cs typeface="+mn-cs"/>
                        </a:rPr>
                        <a:t>), la cual deberán someter a consideración, y en su caso, aprobación a través de la Comisión Temática </a:t>
                      </a:r>
                      <a:r>
                        <a:rPr lang="es-MX" sz="1600" kern="1200" dirty="0">
                          <a:solidFill>
                            <a:schemeClr val="bg1"/>
                          </a:solidFill>
                          <a:effectLst/>
                          <a:highlight>
                            <a:srgbClr val="000080"/>
                          </a:highlight>
                          <a:latin typeface="Gotham Book" panose="02000603040000020004" pitchFamily="2" charset="0"/>
                          <a:ea typeface="+mn-ea"/>
                          <a:cs typeface="+mn-cs"/>
                        </a:rPr>
                        <a:t>que coordina </a:t>
                      </a:r>
                      <a:r>
                        <a:rPr lang="es-MX" sz="1600" kern="1200" dirty="0">
                          <a:solidFill>
                            <a:schemeClr val="tx1"/>
                          </a:solidFill>
                          <a:effectLst/>
                          <a:latin typeface="Gotham Book" panose="02000603040000020004" pitchFamily="2" charset="0"/>
                          <a:ea typeface="+mn-ea"/>
                          <a:cs typeface="+mn-cs"/>
                        </a:rPr>
                        <a:t>el IHAEM, </a:t>
                      </a:r>
                      <a:r>
                        <a:rPr lang="es-MX" sz="1600" kern="1200" dirty="0">
                          <a:solidFill>
                            <a:schemeClr val="bg1"/>
                          </a:solidFill>
                          <a:effectLst/>
                          <a:highlight>
                            <a:srgbClr val="000080"/>
                          </a:highlight>
                          <a:latin typeface="Gotham Book" panose="02000603040000020004" pitchFamily="2" charset="0"/>
                          <a:ea typeface="+mn-ea"/>
                          <a:cs typeface="+mn-cs"/>
                        </a:rPr>
                        <a:t>en el marco del Sistema de Coordinación Hacendaría del Estado de México y Municipios para su incorporación a la Estructura Programática Municipal.</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740702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18</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2184304485"/>
              </p:ext>
            </p:extLst>
          </p:nvPr>
        </p:nvGraphicFramePr>
        <p:xfrm>
          <a:off x="274320" y="966056"/>
          <a:ext cx="8613648" cy="594360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328972">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040889">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VIGÉSIMA SEGUNDA. </a:t>
                      </a:r>
                      <a:r>
                        <a:rPr lang="es-MX" sz="1600" kern="1200" dirty="0">
                          <a:solidFill>
                            <a:schemeClr val="tx1"/>
                          </a:solidFill>
                          <a:effectLst/>
                          <a:latin typeface="Gotham Book" panose="02000603040000020004" pitchFamily="2" charset="0"/>
                          <a:ea typeface="+mn-ea"/>
                          <a:cs typeface="+mn-cs"/>
                        </a:rPr>
                        <a:t>-Las evaluaciones específicas a programas presupuestarios, serán de aplicación opcional de acuerdo con las necesidades de los sujetos evaluados, siempre y cuando no se encuentren previstas en el PAE, y contribuyan a mejorar la gestión y permitan obtener evidencia adicional sobre su desempeño.</a:t>
                      </a:r>
                    </a:p>
                    <a:p>
                      <a:pPr algn="just" eaLnBrk="0" hangingPunct="0"/>
                      <a:r>
                        <a:rPr lang="es-MX" sz="1600" kern="1200" dirty="0">
                          <a:solidFill>
                            <a:schemeClr val="tx1"/>
                          </a:solidFill>
                          <a:effectLst/>
                          <a:latin typeface="Gotham Book" panose="02000603040000020004" pitchFamily="2" charset="0"/>
                          <a:ea typeface="+mn-ea"/>
                          <a:cs typeface="+mn-cs"/>
                        </a:rPr>
                        <a:t> </a:t>
                      </a:r>
                    </a:p>
                    <a:p>
                      <a:pPr algn="just" eaLnBrk="0" hangingPunct="0"/>
                      <a:r>
                        <a:rPr lang="es-MX" sz="1600" kern="1200" dirty="0">
                          <a:solidFill>
                            <a:schemeClr val="tx1"/>
                          </a:solidFill>
                          <a:effectLst/>
                          <a:latin typeface="Gotham Book" panose="02000603040000020004" pitchFamily="2" charset="0"/>
                          <a:ea typeface="+mn-ea"/>
                          <a:cs typeface="+mn-cs"/>
                        </a:rPr>
                        <a:t>Las propuestas de evaluación que correspondan, se presentarán ante la UIPPE para su aprobación.</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400" b="1" kern="1200" dirty="0">
                          <a:solidFill>
                            <a:schemeClr val="tx1"/>
                          </a:solidFill>
                          <a:effectLst/>
                          <a:latin typeface="Gotham Book" panose="02000603040000020004" pitchFamily="2" charset="0"/>
                          <a:ea typeface="+mn-ea"/>
                          <a:cs typeface="+mn-cs"/>
                        </a:rPr>
                        <a:t>VIGÉSIMA SEGUNDA. </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600" b="1" kern="1200" dirty="0">
                        <a:solidFill>
                          <a:schemeClr val="tx1"/>
                        </a:solidFill>
                        <a:effectLst/>
                        <a:latin typeface="Gotham Book" panose="02000603040000020004" pitchFamily="2" charset="0"/>
                        <a:ea typeface="+mn-ea"/>
                        <a:cs typeface="+mn-cs"/>
                      </a:endParaRPr>
                    </a:p>
                    <a:p>
                      <a:pPr algn="just"/>
                      <a:r>
                        <a:rPr lang="es-MX" sz="1400" kern="1200" dirty="0">
                          <a:solidFill>
                            <a:schemeClr val="bg1"/>
                          </a:solidFill>
                          <a:effectLst/>
                          <a:highlight>
                            <a:srgbClr val="000080"/>
                          </a:highlight>
                          <a:latin typeface="Gotham Book" panose="02000603040000020004" pitchFamily="2" charset="0"/>
                          <a:ea typeface="+mn-ea"/>
                          <a:cs typeface="+mn-cs"/>
                        </a:rPr>
                        <a:t>Los sujetos obligados a que se refiere la disposición SEGUNDA, que tengan la necesidad de ejecutar procesos de evaluación específicos a los recursos federalizados, deberán solicitar la inclusión del tipo de evaluación, ante la UIPPE, a más tardar el último día hábil del mes de marzo, para incorporarse al PAE del ejercicio fiscal correspondiente</a:t>
                      </a:r>
                    </a:p>
                    <a:p>
                      <a:pPr algn="just" eaLnBrk="0" hangingPunct="0"/>
                      <a:r>
                        <a:rPr lang="es-MX" sz="1400" kern="1200" dirty="0">
                          <a:solidFill>
                            <a:schemeClr val="tx1"/>
                          </a:solidFill>
                          <a:effectLst/>
                          <a:latin typeface="Gotham Book" panose="02000603040000020004" pitchFamily="2" charset="0"/>
                          <a:ea typeface="+mn-ea"/>
                          <a:cs typeface="+mn-cs"/>
                        </a:rPr>
                        <a:t> </a:t>
                      </a:r>
                    </a:p>
                    <a:p>
                      <a:pPr algn="just"/>
                      <a:r>
                        <a:rPr lang="es-MX" sz="1400" kern="1200" dirty="0">
                          <a:solidFill>
                            <a:schemeClr val="bg1"/>
                          </a:solidFill>
                          <a:effectLst/>
                          <a:highlight>
                            <a:srgbClr val="000080"/>
                          </a:highlight>
                          <a:latin typeface="Gotham Book" panose="02000603040000020004" pitchFamily="2" charset="0"/>
                          <a:ea typeface="+mn-ea"/>
                          <a:cs typeface="+mn-cs"/>
                        </a:rPr>
                        <a:t>Dicha solicitud deberá contener como mínimo:</a:t>
                      </a:r>
                    </a:p>
                    <a:p>
                      <a:pPr algn="just"/>
                      <a:r>
                        <a:rPr lang="es-MX" sz="1400" kern="1200" dirty="0">
                          <a:solidFill>
                            <a:schemeClr val="bg1"/>
                          </a:solidFill>
                          <a:effectLst/>
                          <a:highlight>
                            <a:srgbClr val="000080"/>
                          </a:highlight>
                          <a:latin typeface="Gotham Book" panose="02000603040000020004" pitchFamily="2" charset="0"/>
                          <a:ea typeface="+mn-ea"/>
                          <a:cs typeface="+mn-cs"/>
                        </a:rPr>
                        <a:t> </a:t>
                      </a:r>
                    </a:p>
                    <a:p>
                      <a:pPr marL="800100" lvl="1" indent="-342900" algn="just">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Fundamento Legal;</a:t>
                      </a:r>
                    </a:p>
                    <a:p>
                      <a:pPr marL="800100" lvl="1" indent="-342900" algn="just">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Tipo de Evaluación;</a:t>
                      </a:r>
                    </a:p>
                    <a:p>
                      <a:pPr marL="800100" lvl="1" indent="-342900" algn="just">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Propuesta de Términos de Referencia (TdR);</a:t>
                      </a:r>
                    </a:p>
                    <a:p>
                      <a:pPr marL="800100" lvl="1" indent="-342900" algn="just">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Cronograma de Ejecución;</a:t>
                      </a:r>
                    </a:p>
                    <a:p>
                      <a:pPr marL="800100" lvl="1" indent="-342900" algn="just">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Responsable de la Evaluación;</a:t>
                      </a:r>
                    </a:p>
                    <a:p>
                      <a:pPr marL="800100" lvl="1" indent="-342900" algn="just" eaLnBrk="0" hangingPunct="0">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Modalidad de Ejecución de la Evaluación (Externa o Interna);</a:t>
                      </a:r>
                    </a:p>
                    <a:p>
                      <a:pPr marL="800100" lvl="1" indent="-342900" algn="just" eaLnBrk="0" hangingPunct="0">
                        <a:buClr>
                          <a:schemeClr val="tx1">
                            <a:lumMod val="95000"/>
                            <a:lumOff val="5000"/>
                          </a:schemeClr>
                        </a:buClr>
                        <a:buFont typeface="+mj-lt"/>
                        <a:buAutoNum type="alphaLcParenR"/>
                      </a:pPr>
                      <a:r>
                        <a:rPr lang="es-MX" sz="1400" kern="1200" dirty="0">
                          <a:solidFill>
                            <a:schemeClr val="bg1"/>
                          </a:solidFill>
                          <a:effectLst/>
                          <a:highlight>
                            <a:srgbClr val="000080"/>
                          </a:highlight>
                          <a:latin typeface="Gotham Book" panose="02000603040000020004" pitchFamily="2" charset="0"/>
                          <a:ea typeface="+mn-ea"/>
                          <a:cs typeface="+mn-cs"/>
                        </a:rPr>
                        <a:t>En su caso, los datos del Evaluador Externo.</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414653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19</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3999268929"/>
              </p:ext>
            </p:extLst>
          </p:nvPr>
        </p:nvGraphicFramePr>
        <p:xfrm>
          <a:off x="251170" y="1949912"/>
          <a:ext cx="8613648" cy="347472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77203">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062517">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VIGÉSIMA TERCERA. -</a:t>
                      </a:r>
                      <a:r>
                        <a:rPr lang="es-MX" sz="1800" kern="1200" dirty="0">
                          <a:solidFill>
                            <a:schemeClr val="tx1"/>
                          </a:solidFill>
                          <a:effectLst/>
                          <a:latin typeface="Gotham Book" panose="02000603040000020004" pitchFamily="2" charset="0"/>
                          <a:ea typeface="+mn-ea"/>
                          <a:cs typeface="+mn-cs"/>
                        </a:rPr>
                        <a:t>Los sujetos evaluados, deberán atender los </a:t>
                      </a:r>
                      <a:r>
                        <a:rPr lang="es-MX" sz="1800" kern="1200" dirty="0">
                          <a:solidFill>
                            <a:schemeClr val="bg1"/>
                          </a:solidFill>
                          <a:effectLst/>
                          <a:highlight>
                            <a:srgbClr val="FF0000"/>
                          </a:highlight>
                          <a:latin typeface="Gotham Book" panose="02000603040000020004" pitchFamily="2" charset="0"/>
                          <a:ea typeface="+mn-ea"/>
                          <a:cs typeface="+mn-cs"/>
                        </a:rPr>
                        <a:t>hallazgos</a:t>
                      </a:r>
                      <a:r>
                        <a:rPr lang="es-MX" sz="1800" kern="1200" dirty="0">
                          <a:solidFill>
                            <a:schemeClr val="tx1"/>
                          </a:solidFill>
                          <a:effectLst/>
                          <a:latin typeface="Gotham Book" panose="02000603040000020004" pitchFamily="2" charset="0"/>
                          <a:ea typeface="+mn-ea"/>
                          <a:cs typeface="+mn-cs"/>
                        </a:rPr>
                        <a:t> de las evaluaciones practicadas mediante la celebración de un "Convenio para la mejora del Desempeño y Resultados Gubernamentales", que firmarán conjuntamente con la UIPPE, en coordinación con la Tesorería y la Contraloría Municipal.</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VIGÉSIMA TERCERA.- </a:t>
                      </a:r>
                      <a:r>
                        <a:rPr lang="es-MX" sz="1800" kern="1200" dirty="0">
                          <a:solidFill>
                            <a:schemeClr val="tx1"/>
                          </a:solidFill>
                          <a:effectLst/>
                          <a:latin typeface="Gotham Book" panose="02000603040000020004" pitchFamily="2" charset="0"/>
                          <a:ea typeface="+mn-ea"/>
                          <a:cs typeface="+mn-cs"/>
                        </a:rPr>
                        <a:t>Los sujetos evaluados, deberán atender los </a:t>
                      </a:r>
                      <a:r>
                        <a:rPr lang="es-MX" sz="1800" kern="1200" dirty="0" err="1">
                          <a:solidFill>
                            <a:schemeClr val="bg1"/>
                          </a:solidFill>
                          <a:effectLst/>
                          <a:highlight>
                            <a:srgbClr val="000080"/>
                          </a:highlight>
                          <a:latin typeface="Gotham Book" panose="02000603040000020004" pitchFamily="2" charset="0"/>
                          <a:ea typeface="+mn-ea"/>
                          <a:cs typeface="+mn-cs"/>
                        </a:rPr>
                        <a:t>ASM</a:t>
                      </a:r>
                      <a:r>
                        <a:rPr lang="es-MX" sz="1800" kern="1200" dirty="0">
                          <a:solidFill>
                            <a:schemeClr val="tx1"/>
                          </a:solidFill>
                          <a:effectLst/>
                          <a:latin typeface="Gotham Book" panose="02000603040000020004" pitchFamily="2" charset="0"/>
                          <a:ea typeface="+mn-ea"/>
                          <a:cs typeface="+mn-cs"/>
                        </a:rPr>
                        <a:t> de las evaluaciones practicadas mediante la celebración de un "Convenio para la mejora del Desempeño y Resultados Gubernamentales", que firmarán conjuntamente con la UIPPE, en coordinación con la Tesorería y la Contraloría Municipal.</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tx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706713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4" name="CuadroTexto 3"/>
          <p:cNvSpPr txBox="1"/>
          <p:nvPr/>
        </p:nvSpPr>
        <p:spPr>
          <a:xfrm>
            <a:off x="411480" y="1271016"/>
            <a:ext cx="8010144" cy="4524315"/>
          </a:xfrm>
          <a:prstGeom prst="rect">
            <a:avLst/>
          </a:prstGeom>
          <a:noFill/>
        </p:spPr>
        <p:txBody>
          <a:bodyPr wrap="square" rtlCol="0">
            <a:spAutoFit/>
          </a:bodyPr>
          <a:lstStyle/>
          <a:p>
            <a:pPr algn="just"/>
            <a:r>
              <a:rPr lang="es-MX" sz="3200" dirty="0">
                <a:latin typeface="Gotham Book" panose="02000603040000020004" pitchFamily="2" charset="0"/>
              </a:rPr>
              <a:t>Las propuestas de mejoras a los Lineamientos Generales de los Programas Presupuestarios Municipales, están </a:t>
            </a:r>
            <a:r>
              <a:rPr lang="es-MX" sz="3200" b="1" dirty="0">
                <a:latin typeface="Gotham Bold" panose="02000803030000020004" pitchFamily="2" charset="0"/>
              </a:rPr>
              <a:t>orientadas a la mejora continua</a:t>
            </a:r>
            <a:r>
              <a:rPr lang="es-MX" sz="3200" dirty="0"/>
              <a:t> </a:t>
            </a:r>
            <a:r>
              <a:rPr lang="es-MX" sz="3200" dirty="0">
                <a:latin typeface="Gotham Book" panose="02000603040000020004" pitchFamily="2" charset="0"/>
              </a:rPr>
              <a:t>de dicho documento, ya que este ultimo es el que guía el desarrollo de las evaluaciones contenidas en el Programa Anual de Evaluación (PAE).</a:t>
            </a:r>
          </a:p>
        </p:txBody>
      </p:sp>
    </p:spTree>
    <p:extLst>
      <p:ext uri="{BB962C8B-B14F-4D97-AF65-F5344CB8AC3E}">
        <p14:creationId xmlns:p14="http://schemas.microsoft.com/office/powerpoint/2010/main" val="3284872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20</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1945596174"/>
              </p:ext>
            </p:extLst>
          </p:nvPr>
        </p:nvGraphicFramePr>
        <p:xfrm>
          <a:off x="251170" y="1047087"/>
          <a:ext cx="8613648" cy="484632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77203">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062517">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VIGÉSIMA CUARTA</a:t>
                      </a:r>
                      <a:r>
                        <a:rPr lang="es-MX" sz="1600" kern="1200" dirty="0">
                          <a:solidFill>
                            <a:schemeClr val="tx1"/>
                          </a:solidFill>
                          <a:effectLst/>
                          <a:latin typeface="Gotham Book" panose="02000603040000020004" pitchFamily="2" charset="0"/>
                          <a:ea typeface="+mn-ea"/>
                          <a:cs typeface="+mn-cs"/>
                        </a:rPr>
                        <a:t>. - Para el caso de que los resultados de la Evaluación del Diseño Programático a un Pp del PAE que corresponda, reflejen que es necesario mejorar la MIR, es responsabilidad de la UIPPE, informar oficialmente al OSFEM, sobre la modificación que realizará a su MIR del Pp evaluado que corresponda, entendiendo que ésta nueva MIR sustituye y deja sin efectos únicamente a la MIR Tipo del Programa presupuestario en cuestión; asimismo, continuará reportando trimestralmente y al cierre del ejercicio en su Cuenta Pública, los resultados de los indicadores contenidos en la nueva MIR.</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bg1"/>
                        </a:solidFill>
                        <a:effectLst/>
                        <a:highlight>
                          <a:srgbClr val="000080"/>
                        </a:highlight>
                        <a:latin typeface="Gotham Book" panose="02000603040000020004" pitchFamily="2"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bg1"/>
                        </a:solidFill>
                        <a:effectLst/>
                        <a:highlight>
                          <a:srgbClr val="000080"/>
                        </a:highlight>
                        <a:latin typeface="Gotham Book" panose="02000603040000020004" pitchFamily="2"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bg1"/>
                          </a:solidFill>
                          <a:effectLst/>
                          <a:highlight>
                            <a:srgbClr val="000080"/>
                          </a:highlight>
                          <a:latin typeface="Gotham Book" panose="02000603040000020004" pitchFamily="2" charset="0"/>
                          <a:ea typeface="+mn-ea"/>
                          <a:cs typeface="+mn-cs"/>
                        </a:rPr>
                        <a:t>ELIMINAR</a:t>
                      </a:r>
                    </a:p>
                    <a:p>
                      <a:pPr marL="0" marR="0" lvl="0" indent="0" algn="ctr"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bg1"/>
                        </a:solidFill>
                        <a:effectLst/>
                        <a:highlight>
                          <a:srgbClr val="000080"/>
                        </a:highlight>
                        <a:latin typeface="Gotham Book" panose="02000603040000020004" pitchFamily="2"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bg1"/>
                        </a:solidFill>
                        <a:effectLst/>
                        <a:highlight>
                          <a:srgbClr val="000080"/>
                        </a:highlight>
                        <a:latin typeface="Gotham Book" panose="02000603040000020004" pitchFamily="2" charset="0"/>
                        <a:ea typeface="+mn-ea"/>
                        <a:cs typeface="+mn-cs"/>
                      </a:endParaRPr>
                    </a:p>
                    <a:p>
                      <a:pPr marL="0" marR="0" lvl="0" indent="0" algn="ctr"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bg1"/>
                          </a:solidFill>
                          <a:effectLst/>
                          <a:highlight>
                            <a:srgbClr val="000080"/>
                          </a:highlight>
                          <a:latin typeface="Gotham Book" panose="02000603040000020004" pitchFamily="2" charset="0"/>
                          <a:ea typeface="+mn-ea"/>
                          <a:cs typeface="+mn-cs"/>
                        </a:rPr>
                        <a:t>YA QUE SE</a:t>
                      </a:r>
                      <a:r>
                        <a:rPr lang="es-MX" sz="1800" kern="1200" baseline="0" dirty="0">
                          <a:solidFill>
                            <a:schemeClr val="bg1"/>
                          </a:solidFill>
                          <a:effectLst/>
                          <a:highlight>
                            <a:srgbClr val="000080"/>
                          </a:highlight>
                          <a:latin typeface="Gotham Book" panose="02000603040000020004" pitchFamily="2" charset="0"/>
                          <a:ea typeface="+mn-ea"/>
                          <a:cs typeface="+mn-cs"/>
                        </a:rPr>
                        <a:t> ESTABLECE EN LA DISPOSICIÓN “OCTAVA”, EL PROCEDIMIENTO PARA REALIZAR LAS MEJORAS A LA MATRIZ DE INDICADORES PARA RESULTADOS,</a:t>
                      </a:r>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657740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21</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1292166389"/>
              </p:ext>
            </p:extLst>
          </p:nvPr>
        </p:nvGraphicFramePr>
        <p:xfrm>
          <a:off x="251170" y="1047087"/>
          <a:ext cx="8613648" cy="5538908"/>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38199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5156914">
                <a:tc>
                  <a:txBody>
                    <a:bodyPr/>
                    <a:lstStyle/>
                    <a:p>
                      <a:pPr algn="just"/>
                      <a:r>
                        <a:rPr lang="es-MX" sz="1500" b="1" kern="1200" dirty="0">
                          <a:solidFill>
                            <a:schemeClr val="tx1"/>
                          </a:solidFill>
                          <a:effectLst/>
                          <a:highlight>
                            <a:srgbClr val="00FFFF"/>
                          </a:highlight>
                          <a:latin typeface="Gotham Book" panose="02000603040000020004" pitchFamily="2" charset="0"/>
                          <a:ea typeface="+mn-ea"/>
                          <a:cs typeface="+mn-cs"/>
                        </a:rPr>
                        <a:t>VIGÉSIMA QUINTA</a:t>
                      </a:r>
                      <a:r>
                        <a:rPr lang="es-MX" sz="1500" kern="1200" dirty="0">
                          <a:solidFill>
                            <a:schemeClr val="tx1"/>
                          </a:solidFill>
                          <a:effectLst/>
                          <a:highlight>
                            <a:srgbClr val="00FFFF"/>
                          </a:highlight>
                          <a:latin typeface="Gotham Book" panose="02000603040000020004" pitchFamily="2" charset="0"/>
                          <a:ea typeface="+mn-ea"/>
                          <a:cs typeface="+mn-cs"/>
                        </a:rPr>
                        <a:t>. </a:t>
                      </a:r>
                      <a:r>
                        <a:rPr lang="es-MX" sz="1500" kern="1200" dirty="0">
                          <a:solidFill>
                            <a:schemeClr val="tx1"/>
                          </a:solidFill>
                          <a:effectLst/>
                          <a:latin typeface="Gotham Book" panose="02000603040000020004" pitchFamily="2" charset="0"/>
                          <a:ea typeface="+mn-ea"/>
                          <a:cs typeface="+mn-cs"/>
                        </a:rPr>
                        <a:t>- Los sujetos evaluados, en coordinación con la UIPPE, deberán dar a conocer de forma permanente a través de la página de Internet del Municipio, en un lugar visible y de fácil acceso, </a:t>
                      </a:r>
                      <a:r>
                        <a:rPr lang="es-MX" sz="1500" kern="1200" dirty="0">
                          <a:solidFill>
                            <a:schemeClr val="bg1"/>
                          </a:solidFill>
                          <a:effectLst/>
                          <a:highlight>
                            <a:srgbClr val="FF0000"/>
                          </a:highlight>
                          <a:latin typeface="Gotham Book" panose="02000603040000020004" pitchFamily="2" charset="0"/>
                          <a:ea typeface="+mn-ea"/>
                          <a:cs typeface="+mn-cs"/>
                        </a:rPr>
                        <a:t>los documentos y resultados de todas las evaluaciones</a:t>
                      </a:r>
                      <a:r>
                        <a:rPr lang="es-MX" sz="1500" kern="1200" dirty="0">
                          <a:solidFill>
                            <a:schemeClr val="tx1"/>
                          </a:solidFill>
                          <a:effectLst/>
                          <a:latin typeface="Gotham Book" panose="02000603040000020004" pitchFamily="2" charset="0"/>
                          <a:ea typeface="+mn-ea"/>
                          <a:cs typeface="+mn-cs"/>
                        </a:rPr>
                        <a:t>, </a:t>
                      </a:r>
                      <a:r>
                        <a:rPr lang="es-MX" sz="1500" u="sng" kern="1200" dirty="0">
                          <a:solidFill>
                            <a:schemeClr val="tx1"/>
                          </a:solidFill>
                          <a:effectLst/>
                          <a:latin typeface="Gotham Book" panose="02000603040000020004" pitchFamily="2" charset="0"/>
                          <a:ea typeface="+mn-ea"/>
                          <a:cs typeface="+mn-cs"/>
                        </a:rPr>
                        <a:t>los documentos y resultados de todas las evaluaciones</a:t>
                      </a:r>
                      <a:r>
                        <a:rPr lang="es-MX" sz="1500" kern="1200" dirty="0">
                          <a:solidFill>
                            <a:schemeClr val="tx1"/>
                          </a:solidFill>
                          <a:effectLst/>
                          <a:latin typeface="Gotham Book" panose="02000603040000020004" pitchFamily="2" charset="0"/>
                          <a:ea typeface="+mn-ea"/>
                          <a:cs typeface="+mn-cs"/>
                        </a:rPr>
                        <a:t> aplicadas a los programas presupuestarios que ejecutan.</a:t>
                      </a:r>
                    </a:p>
                    <a:p>
                      <a:pPr algn="just"/>
                      <a:r>
                        <a:rPr lang="es-MX" sz="1500" kern="1200" dirty="0">
                          <a:solidFill>
                            <a:schemeClr val="tx1"/>
                          </a:solidFill>
                          <a:effectLst/>
                          <a:latin typeface="Gotham Book" panose="02000603040000020004" pitchFamily="2" charset="0"/>
                          <a:ea typeface="+mn-ea"/>
                          <a:cs typeface="+mn-cs"/>
                        </a:rPr>
                        <a:t>  </a:t>
                      </a:r>
                    </a:p>
                    <a:p>
                      <a:pPr lvl="0" algn="just"/>
                      <a:r>
                        <a:rPr lang="es-MX" sz="1500" kern="1200" dirty="0">
                          <a:solidFill>
                            <a:schemeClr val="tx1"/>
                          </a:solidFill>
                          <a:effectLst/>
                          <a:latin typeface="Gotham Book" panose="02000603040000020004" pitchFamily="2" charset="0"/>
                          <a:ea typeface="+mn-ea"/>
                          <a:cs typeface="+mn-cs"/>
                        </a:rPr>
                        <a:t>Sus Matrices de Indicadores para Resultados aprobadas mediante </a:t>
                      </a:r>
                      <a:r>
                        <a:rPr lang="es-MX" sz="1500" kern="1200" dirty="0">
                          <a:solidFill>
                            <a:schemeClr val="bg1"/>
                          </a:solidFill>
                          <a:effectLst/>
                          <a:highlight>
                            <a:srgbClr val="FF0000"/>
                          </a:highlight>
                          <a:latin typeface="Gotham Book" panose="02000603040000020004" pitchFamily="2" charset="0"/>
                          <a:ea typeface="+mn-ea"/>
                          <a:cs typeface="+mn-cs"/>
                        </a:rPr>
                        <a:t>las Comisiones Temáticas de Planeación, Contabilidad y Transparencia, coordinadas por el IHAEM;</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600" kern="1200" dirty="0">
                        <a:solidFill>
                          <a:schemeClr val="tx1"/>
                        </a:solidFill>
                        <a:effectLst/>
                        <a:latin typeface="Gotham Book" panose="02000603040000020004" pitchFamily="2" charset="0"/>
                        <a:ea typeface="+mn-ea"/>
                        <a:cs typeface="+mn-cs"/>
                      </a:endParaRPr>
                    </a:p>
                  </a:txBody>
                  <a:tcPr/>
                </a:tc>
                <a:tc>
                  <a:txBody>
                    <a:bodyPr/>
                    <a:lstStyle/>
                    <a:p>
                      <a:pPr algn="just" eaLnBrk="0" hangingPunct="0"/>
                      <a:r>
                        <a:rPr lang="es-MX" sz="1500" b="1" kern="1200" dirty="0">
                          <a:solidFill>
                            <a:schemeClr val="tx1"/>
                          </a:solidFill>
                          <a:effectLst/>
                          <a:highlight>
                            <a:srgbClr val="00FFFF"/>
                          </a:highlight>
                          <a:latin typeface="Gotham Book" panose="02000603040000020004" pitchFamily="2" charset="0"/>
                          <a:ea typeface="+mn-ea"/>
                          <a:cs typeface="+mn-cs"/>
                        </a:rPr>
                        <a:t>VIGÉSIMA CUARTA</a:t>
                      </a:r>
                      <a:r>
                        <a:rPr lang="es-MX" sz="1500" b="1" kern="1200" dirty="0">
                          <a:solidFill>
                            <a:schemeClr val="tx1"/>
                          </a:solidFill>
                          <a:effectLst/>
                          <a:latin typeface="Gotham Book" panose="02000603040000020004" pitchFamily="2" charset="0"/>
                          <a:ea typeface="+mn-ea"/>
                          <a:cs typeface="+mn-cs"/>
                        </a:rPr>
                        <a:t>. - </a:t>
                      </a:r>
                      <a:r>
                        <a:rPr lang="es-MX" sz="1500" kern="1200" dirty="0">
                          <a:solidFill>
                            <a:schemeClr val="tx1"/>
                          </a:solidFill>
                          <a:effectLst/>
                          <a:latin typeface="Gotham Book" panose="02000603040000020004" pitchFamily="2" charset="0"/>
                          <a:ea typeface="+mn-ea"/>
                          <a:cs typeface="+mn-cs"/>
                        </a:rPr>
                        <a:t>Los sujetos evaluados, en coordinación con la UIPPE, deberán dar a conocer de forma permanente a través de la página de Internet del Municipio, en un lugar visible y de fácil acceso, los documentos y resultados de todas las evaluaciones aplicadas a los programas presupuestarios que ejecutan.</a:t>
                      </a:r>
                    </a:p>
                    <a:p>
                      <a:pPr algn="just" eaLnBrk="0" hangingPunct="0"/>
                      <a:r>
                        <a:rPr lang="es-MX" sz="1500" kern="1200" dirty="0">
                          <a:solidFill>
                            <a:schemeClr val="tx1"/>
                          </a:solidFill>
                          <a:effectLst/>
                          <a:latin typeface="Gotham Book" panose="02000603040000020004" pitchFamily="2" charset="0"/>
                          <a:ea typeface="+mn-ea"/>
                          <a:cs typeface="+mn-cs"/>
                        </a:rPr>
                        <a:t> </a:t>
                      </a:r>
                    </a:p>
                    <a:p>
                      <a:pPr algn="just" eaLnBrk="0" hangingPunct="0"/>
                      <a:r>
                        <a:rPr lang="es-MX" sz="1500" kern="1200" dirty="0">
                          <a:solidFill>
                            <a:schemeClr val="tx1"/>
                          </a:solidFill>
                          <a:effectLst/>
                          <a:latin typeface="Gotham Book" panose="02000603040000020004" pitchFamily="2" charset="0"/>
                          <a:ea typeface="+mn-ea"/>
                          <a:cs typeface="+mn-cs"/>
                        </a:rPr>
                        <a:t>Sus Matrices de Indicadores para Resultados aprobadas mediante </a:t>
                      </a:r>
                      <a:r>
                        <a:rPr lang="es-MX" sz="1500" kern="1200" dirty="0">
                          <a:solidFill>
                            <a:schemeClr val="bg1"/>
                          </a:solidFill>
                          <a:effectLst/>
                          <a:highlight>
                            <a:srgbClr val="000080"/>
                          </a:highlight>
                          <a:latin typeface="Gotham Book" panose="02000603040000020004" pitchFamily="2" charset="0"/>
                          <a:ea typeface="+mn-ea"/>
                          <a:cs typeface="+mn-cs"/>
                        </a:rPr>
                        <a:t>la Comisión Temática en Materia de Planeación, Programación, Presupuestación, Contabilidad Gubernamental, Transparencia y Evaluación Municipal coordinada por el IHAEM, en el marco del Sistema de Coordinación Hacendaría del Estado de México y Municipios;</a:t>
                      </a:r>
                    </a:p>
                    <a:p>
                      <a:pPr marL="0" marR="0" lvl="0" indent="0" algn="ctr" defTabSz="914400" rtl="0" eaLnBrk="0" fontAlgn="auto" latinLnBrk="0" hangingPunct="0">
                        <a:lnSpc>
                          <a:spcPct val="100000"/>
                        </a:lnSpc>
                        <a:spcBef>
                          <a:spcPts val="0"/>
                        </a:spcBef>
                        <a:spcAft>
                          <a:spcPts val="0"/>
                        </a:spcAft>
                        <a:buClrTx/>
                        <a:buSzTx/>
                        <a:buFontTx/>
                        <a:buNone/>
                        <a:tabLst/>
                        <a:defRPr/>
                      </a:pPr>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85847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22</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3103072759"/>
              </p:ext>
            </p:extLst>
          </p:nvPr>
        </p:nvGraphicFramePr>
        <p:xfrm>
          <a:off x="251170" y="1047087"/>
          <a:ext cx="8613648" cy="5594074"/>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38199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5156914">
                <a:tc>
                  <a:txBody>
                    <a:bodyPr/>
                    <a:lstStyle/>
                    <a:p>
                      <a:pPr algn="just"/>
                      <a:r>
                        <a:rPr lang="es-MX" sz="1500" b="1" kern="1200" dirty="0">
                          <a:solidFill>
                            <a:schemeClr val="tx1"/>
                          </a:solidFill>
                          <a:effectLst/>
                          <a:highlight>
                            <a:srgbClr val="00FFFF"/>
                          </a:highlight>
                          <a:latin typeface="Gotham Book" panose="02000603040000020004" pitchFamily="2" charset="0"/>
                          <a:ea typeface="+mn-ea"/>
                          <a:cs typeface="+mn-cs"/>
                        </a:rPr>
                        <a:t>VIGÉSIMA QUINTA</a:t>
                      </a:r>
                      <a:r>
                        <a:rPr lang="es-MX" sz="1500" kern="1200" dirty="0">
                          <a:solidFill>
                            <a:schemeClr val="tx1"/>
                          </a:solidFill>
                          <a:effectLst/>
                          <a:highlight>
                            <a:srgbClr val="00FFFF"/>
                          </a:highlight>
                          <a:latin typeface="Gotham Book" panose="02000603040000020004" pitchFamily="2" charset="0"/>
                          <a:ea typeface="+mn-ea"/>
                          <a:cs typeface="+mn-cs"/>
                        </a:rPr>
                        <a:t>. </a:t>
                      </a:r>
                      <a:r>
                        <a:rPr lang="es-MX" sz="1500" kern="1200" dirty="0">
                          <a:solidFill>
                            <a:schemeClr val="tx1"/>
                          </a:solidFill>
                          <a:effectLst/>
                          <a:latin typeface="Gotham Book" panose="02000603040000020004" pitchFamily="2" charset="0"/>
                          <a:ea typeface="+mn-ea"/>
                          <a:cs typeface="+mn-cs"/>
                        </a:rPr>
                        <a:t>–</a:t>
                      </a:r>
                    </a:p>
                    <a:p>
                      <a:pPr algn="just"/>
                      <a:endParaRPr lang="es-MX" sz="1500" kern="1200" dirty="0">
                        <a:solidFill>
                          <a:schemeClr val="tx1"/>
                        </a:solidFill>
                        <a:effectLst/>
                        <a:latin typeface="Gotham Book" panose="02000603040000020004"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Para el caso de las evaluaciones realizadas a los fondos del Ramo General 33, sus resultados serán reportados a través del Portal Aplicativo de la Secretaría de Hacienda y Crédito Público (</a:t>
                      </a:r>
                      <a:r>
                        <a:rPr lang="es-MX" sz="1800" kern="1200" dirty="0" err="1">
                          <a:solidFill>
                            <a:schemeClr val="tx1"/>
                          </a:solidFill>
                          <a:effectLst/>
                          <a:latin typeface="Gotham Book" panose="02000603040000020004" pitchFamily="2" charset="0"/>
                          <a:ea typeface="+mn-ea"/>
                          <a:cs typeface="+mn-cs"/>
                        </a:rPr>
                        <a:t>PASH</a:t>
                      </a:r>
                      <a:r>
                        <a:rPr lang="es-MX" sz="1800" kern="1200" dirty="0">
                          <a:solidFill>
                            <a:schemeClr val="tx1"/>
                          </a:solidFill>
                          <a:effectLst/>
                          <a:latin typeface="Gotham Book" panose="02000603040000020004" pitchFamily="2" charset="0"/>
                          <a:ea typeface="+mn-ea"/>
                          <a:cs typeface="+mn-cs"/>
                        </a:rPr>
                        <a:t>), del Sistema Formato Único (SFU).</a:t>
                      </a:r>
                    </a:p>
                    <a:p>
                      <a:pPr algn="just"/>
                      <a:endParaRPr lang="es-MX" sz="1600" kern="1200" dirty="0">
                        <a:solidFill>
                          <a:schemeClr val="tx1"/>
                        </a:solidFill>
                        <a:effectLst/>
                        <a:latin typeface="Gotham Book" panose="02000603040000020004" pitchFamily="2" charset="0"/>
                        <a:ea typeface="+mn-ea"/>
                        <a:cs typeface="+mn-cs"/>
                      </a:endParaRPr>
                    </a:p>
                  </a:txBody>
                  <a:tcPr/>
                </a:tc>
                <a:tc>
                  <a:txBody>
                    <a:bodyPr/>
                    <a:lstStyle/>
                    <a:p>
                      <a:pPr algn="just" eaLnBrk="0" hangingPunct="0"/>
                      <a:r>
                        <a:rPr lang="es-MX" sz="1500" b="1" kern="1200" dirty="0">
                          <a:solidFill>
                            <a:schemeClr val="tx1"/>
                          </a:solidFill>
                          <a:effectLst/>
                          <a:highlight>
                            <a:srgbClr val="00FFFF"/>
                          </a:highlight>
                          <a:latin typeface="Gotham Book" panose="02000603040000020004" pitchFamily="2" charset="0"/>
                          <a:ea typeface="+mn-ea"/>
                          <a:cs typeface="+mn-cs"/>
                        </a:rPr>
                        <a:t>VIGÉSIMA CUARTA</a:t>
                      </a:r>
                      <a:r>
                        <a:rPr lang="es-MX" sz="1500" b="1" kern="1200" dirty="0">
                          <a:solidFill>
                            <a:schemeClr val="tx1"/>
                          </a:solidFill>
                          <a:effectLst/>
                          <a:latin typeface="Gotham Book" panose="02000603040000020004" pitchFamily="2" charset="0"/>
                          <a:ea typeface="+mn-ea"/>
                          <a:cs typeface="+mn-cs"/>
                        </a:rPr>
                        <a:t>. </a:t>
                      </a:r>
                    </a:p>
                    <a:p>
                      <a:pPr algn="just" eaLnBrk="0" hangingPunct="0"/>
                      <a:endParaRPr lang="es-MX" sz="1500" b="1"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Para el caso de las evaluaciones realizadas a los fondos del Ramo General 33, sus resultados serán reportados a través del Portal Aplicativo de la Secretaría de Hacienda y Crédito Público (</a:t>
                      </a:r>
                      <a:r>
                        <a:rPr lang="es-MX" sz="1800" kern="1200" dirty="0" err="1">
                          <a:solidFill>
                            <a:schemeClr val="tx1"/>
                          </a:solidFill>
                          <a:effectLst/>
                          <a:latin typeface="Gotham Book" panose="02000603040000020004" pitchFamily="2" charset="0"/>
                          <a:ea typeface="+mn-ea"/>
                          <a:cs typeface="+mn-cs"/>
                        </a:rPr>
                        <a:t>PASH</a:t>
                      </a:r>
                      <a:r>
                        <a:rPr lang="es-MX" sz="1800" kern="1200" dirty="0">
                          <a:solidFill>
                            <a:schemeClr val="tx1"/>
                          </a:solidFill>
                          <a:effectLst/>
                          <a:latin typeface="Gotham Book" panose="02000603040000020004" pitchFamily="2" charset="0"/>
                          <a:ea typeface="+mn-ea"/>
                          <a:cs typeface="+mn-cs"/>
                        </a:rPr>
                        <a:t>), del Sistema Formato Único (SFU); </a:t>
                      </a:r>
                      <a:r>
                        <a:rPr lang="es-MX" sz="1800" kern="1200" dirty="0">
                          <a:solidFill>
                            <a:schemeClr val="bg1"/>
                          </a:solidFill>
                          <a:effectLst/>
                          <a:highlight>
                            <a:srgbClr val="000080"/>
                          </a:highlight>
                          <a:latin typeface="Gotham Book" panose="02000603040000020004" pitchFamily="2" charset="0"/>
                          <a:ea typeface="+mn-ea"/>
                          <a:cs typeface="+mn-cs"/>
                        </a:rPr>
                        <a:t>y deberán ser publicados en el sitio web del municipio, atendiendo la “Norma para establecer el formato para la difusión de los resultados de las evaluaciones de los recursos federales ministrados a las entidades federativas” emitida por el Consejo Nacional de Armonización Contable.</a:t>
                      </a:r>
                    </a:p>
                    <a:p>
                      <a:pPr algn="just" eaLnBrk="0" hangingPunct="0"/>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1364018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23</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540314786"/>
              </p:ext>
            </p:extLst>
          </p:nvPr>
        </p:nvGraphicFramePr>
        <p:xfrm>
          <a:off x="285894" y="2019361"/>
          <a:ext cx="8613648" cy="3733786"/>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4948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368026">
                <a:tc>
                  <a:txBody>
                    <a:bodyPr/>
                    <a:lstStyle/>
                    <a:p>
                      <a:r>
                        <a:rPr lang="es-MX" sz="1800" b="1" kern="1200" dirty="0">
                          <a:solidFill>
                            <a:schemeClr val="tx1"/>
                          </a:solidFill>
                          <a:effectLst/>
                          <a:highlight>
                            <a:srgbClr val="00FFFF"/>
                          </a:highlight>
                          <a:latin typeface="+mn-lt"/>
                          <a:ea typeface="+mn-ea"/>
                          <a:cs typeface="+mn-cs"/>
                        </a:rPr>
                        <a:t>VIGÉSIMA SÉPTIMA.</a:t>
                      </a:r>
                      <a:r>
                        <a:rPr lang="es-MX" sz="1800" kern="1200" dirty="0">
                          <a:solidFill>
                            <a:schemeClr val="tx1"/>
                          </a:solidFill>
                          <a:effectLst/>
                          <a:highlight>
                            <a:srgbClr val="00FFFF"/>
                          </a:highlight>
                          <a:latin typeface="+mn-lt"/>
                          <a:ea typeface="+mn-ea"/>
                          <a:cs typeface="+mn-cs"/>
                        </a:rPr>
                        <a:t> – </a:t>
                      </a:r>
                    </a:p>
                    <a:p>
                      <a:endParaRPr lang="es-MX" sz="1050" kern="1200" dirty="0">
                        <a:solidFill>
                          <a:schemeClr val="tx1"/>
                        </a:solidFill>
                        <a:effectLst/>
                        <a:highlight>
                          <a:srgbClr val="00FFFF"/>
                        </a:highlight>
                        <a:latin typeface="+mn-lt"/>
                        <a:ea typeface="+mn-ea"/>
                        <a:cs typeface="+mn-cs"/>
                      </a:endParaRPr>
                    </a:p>
                    <a:p>
                      <a:pPr algn="just"/>
                      <a:r>
                        <a:rPr lang="es-MX" sz="1600" kern="1200" dirty="0">
                          <a:solidFill>
                            <a:schemeClr val="tx1"/>
                          </a:solidFill>
                          <a:effectLst/>
                          <a:latin typeface="Gotham Book" panose="02000603040000020004" pitchFamily="2" charset="0"/>
                          <a:ea typeface="+mn-ea"/>
                          <a:cs typeface="+mn-cs"/>
                        </a:rPr>
                        <a:t>Los sujetos evaluados, a través de la UIPPE o </a:t>
                      </a:r>
                      <a:r>
                        <a:rPr lang="es-MX" sz="1600" kern="1200" dirty="0">
                          <a:solidFill>
                            <a:schemeClr val="bg1"/>
                          </a:solidFill>
                          <a:effectLst/>
                          <a:highlight>
                            <a:srgbClr val="FF0000"/>
                          </a:highlight>
                          <a:latin typeface="Gotham Book" panose="02000603040000020004" pitchFamily="2" charset="0"/>
                          <a:ea typeface="+mn-ea"/>
                          <a:cs typeface="+mn-cs"/>
                        </a:rPr>
                        <a:t>áreas responsables </a:t>
                      </a:r>
                      <a:r>
                        <a:rPr lang="es-MX" sz="1600" kern="1200" dirty="0">
                          <a:solidFill>
                            <a:schemeClr val="tx1"/>
                          </a:solidFill>
                          <a:effectLst/>
                          <a:latin typeface="Gotham Book" panose="02000603040000020004" pitchFamily="2" charset="0"/>
                          <a:ea typeface="+mn-ea"/>
                          <a:cs typeface="+mn-cs"/>
                        </a:rPr>
                        <a:t>de desempeñar dichas funciones conjuntamente con la Tesorería, </a:t>
                      </a:r>
                      <a:r>
                        <a:rPr lang="es-MX" sz="1600" kern="1200" dirty="0">
                          <a:solidFill>
                            <a:schemeClr val="bg1"/>
                          </a:solidFill>
                          <a:effectLst/>
                          <a:highlight>
                            <a:srgbClr val="FF0000"/>
                          </a:highlight>
                          <a:latin typeface="Gotham Book" panose="02000603040000020004" pitchFamily="2" charset="0"/>
                          <a:ea typeface="+mn-ea"/>
                          <a:cs typeface="+mn-cs"/>
                        </a:rPr>
                        <a:t>quienes</a:t>
                      </a:r>
                      <a:r>
                        <a:rPr lang="es-MX" sz="1600" kern="1200" dirty="0">
                          <a:solidFill>
                            <a:schemeClr val="tx1"/>
                          </a:solidFill>
                          <a:effectLst/>
                          <a:latin typeface="Gotham Book" panose="02000603040000020004" pitchFamily="2" charset="0"/>
                          <a:ea typeface="+mn-ea"/>
                          <a:cs typeface="+mn-cs"/>
                        </a:rPr>
                        <a:t> coordinarán la contratación, operación y supervisión de las evaluaciones, considerando el marco normativo vigente en la materia.</a:t>
                      </a:r>
                    </a:p>
                    <a:p>
                      <a:pPr algn="just"/>
                      <a:endParaRPr lang="es-MX" sz="1600" kern="1200" dirty="0">
                        <a:solidFill>
                          <a:schemeClr val="tx1"/>
                        </a:solidFill>
                        <a:effectLst/>
                        <a:latin typeface="Gotham Book" panose="02000603040000020004" pitchFamily="2" charset="0"/>
                        <a:ea typeface="+mn-ea"/>
                        <a:cs typeface="+mn-cs"/>
                      </a:endParaRPr>
                    </a:p>
                    <a:p>
                      <a:pPr algn="just"/>
                      <a:endParaRPr lang="es-MX" sz="1600" kern="1200" dirty="0">
                        <a:solidFill>
                          <a:schemeClr val="tx1"/>
                        </a:solidFill>
                        <a:effectLst/>
                        <a:latin typeface="Gotham Book" panose="02000603040000020004" pitchFamily="2" charset="0"/>
                        <a:ea typeface="+mn-ea"/>
                        <a:cs typeface="+mn-cs"/>
                      </a:endParaRPr>
                    </a:p>
                  </a:txBody>
                  <a:tcPr/>
                </a:tc>
                <a:tc>
                  <a:txBody>
                    <a:bodyPr/>
                    <a:lstStyle/>
                    <a:p>
                      <a:pPr eaLnBrk="0" hangingPunct="0"/>
                      <a:r>
                        <a:rPr lang="es-MX" sz="1800" b="1" kern="1200" dirty="0">
                          <a:solidFill>
                            <a:schemeClr val="tx1"/>
                          </a:solidFill>
                          <a:effectLst/>
                          <a:highlight>
                            <a:srgbClr val="00FFFF"/>
                          </a:highlight>
                          <a:latin typeface="+mn-lt"/>
                          <a:ea typeface="+mn-ea"/>
                          <a:cs typeface="+mn-cs"/>
                        </a:rPr>
                        <a:t>VIGÉSIMA SEXTA.- </a:t>
                      </a:r>
                    </a:p>
                    <a:p>
                      <a:pPr eaLnBrk="0" hangingPunct="0"/>
                      <a:endParaRPr lang="es-MX" sz="1050" b="1" kern="1200" dirty="0">
                        <a:solidFill>
                          <a:schemeClr val="tx1"/>
                        </a:solidFill>
                        <a:effectLst/>
                        <a:highlight>
                          <a:srgbClr val="00FFFF"/>
                        </a:highlight>
                        <a:latin typeface="+mn-lt"/>
                        <a:ea typeface="+mn-ea"/>
                        <a:cs typeface="+mn-cs"/>
                      </a:endParaRPr>
                    </a:p>
                    <a:p>
                      <a:pPr algn="just" eaLnBrk="0" hangingPunct="0"/>
                      <a:r>
                        <a:rPr lang="es-MX" sz="1600" kern="1200" dirty="0">
                          <a:solidFill>
                            <a:schemeClr val="tx1"/>
                          </a:solidFill>
                          <a:effectLst/>
                          <a:latin typeface="Gotham Book" panose="02000603040000020004" pitchFamily="2" charset="0"/>
                          <a:ea typeface="+mn-ea"/>
                          <a:cs typeface="+mn-cs"/>
                        </a:rPr>
                        <a:t>Los sujetos evaluados, a través de la UIPPE o </a:t>
                      </a:r>
                      <a:r>
                        <a:rPr lang="es-MX" sz="1600" kern="1200" dirty="0">
                          <a:solidFill>
                            <a:schemeClr val="bg1"/>
                          </a:solidFill>
                          <a:effectLst/>
                          <a:highlight>
                            <a:srgbClr val="000080"/>
                          </a:highlight>
                          <a:latin typeface="Gotham Book" panose="02000603040000020004" pitchFamily="2" charset="0"/>
                          <a:ea typeface="+mn-ea"/>
                          <a:cs typeface="+mn-cs"/>
                        </a:rPr>
                        <a:t>área responsable </a:t>
                      </a:r>
                      <a:r>
                        <a:rPr lang="es-MX" sz="1600" kern="1200" dirty="0">
                          <a:solidFill>
                            <a:schemeClr val="tx1"/>
                          </a:solidFill>
                          <a:effectLst/>
                          <a:latin typeface="Gotham Book" panose="02000603040000020004" pitchFamily="2" charset="0"/>
                          <a:ea typeface="+mn-ea"/>
                          <a:cs typeface="+mn-cs"/>
                        </a:rPr>
                        <a:t>de desempeñar dichas funciones conjuntamente con la Tesorería, </a:t>
                      </a:r>
                      <a:r>
                        <a:rPr lang="es-MX" sz="1600" kern="1200" dirty="0">
                          <a:solidFill>
                            <a:schemeClr val="bg1"/>
                          </a:solidFill>
                          <a:effectLst/>
                          <a:highlight>
                            <a:srgbClr val="000080"/>
                          </a:highlight>
                          <a:latin typeface="Gotham Book" panose="02000603040000020004" pitchFamily="2" charset="0"/>
                          <a:ea typeface="+mn-ea"/>
                          <a:cs typeface="+mn-cs"/>
                        </a:rPr>
                        <a:t>serán quienes </a:t>
                      </a:r>
                      <a:r>
                        <a:rPr lang="es-MX" sz="1600" kern="1200" dirty="0">
                          <a:solidFill>
                            <a:schemeClr val="tx1"/>
                          </a:solidFill>
                          <a:effectLst/>
                          <a:latin typeface="Gotham Book" panose="02000603040000020004" pitchFamily="2" charset="0"/>
                          <a:ea typeface="+mn-ea"/>
                          <a:cs typeface="+mn-cs"/>
                        </a:rPr>
                        <a:t>coordinarán la contratación, operación y supervisión de las evaluaciones, considerando el marco normativo vigente en la materia.</a:t>
                      </a:r>
                    </a:p>
                    <a:p>
                      <a:pPr algn="just" eaLnBrk="0" hangingPunct="0"/>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2000784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24</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1545338784"/>
              </p:ext>
            </p:extLst>
          </p:nvPr>
        </p:nvGraphicFramePr>
        <p:xfrm>
          <a:off x="216446" y="1035513"/>
          <a:ext cx="8613648" cy="581406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4948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368026">
                <a:tc>
                  <a:txBody>
                    <a:bodyPr/>
                    <a:lstStyle/>
                    <a:p>
                      <a:r>
                        <a:rPr lang="es-MX" sz="1800" b="1" kern="1200" dirty="0">
                          <a:solidFill>
                            <a:schemeClr val="tx1"/>
                          </a:solidFill>
                          <a:effectLst/>
                          <a:highlight>
                            <a:srgbClr val="00FFFF"/>
                          </a:highlight>
                          <a:latin typeface="+mn-lt"/>
                          <a:ea typeface="+mn-ea"/>
                          <a:cs typeface="+mn-cs"/>
                        </a:rPr>
                        <a:t>VIGÉSIMA OCTAVA</a:t>
                      </a:r>
                      <a:r>
                        <a:rPr lang="es-MX" sz="1800" kern="1200" dirty="0">
                          <a:solidFill>
                            <a:schemeClr val="tx1"/>
                          </a:solidFill>
                          <a:effectLst/>
                          <a:highlight>
                            <a:srgbClr val="00FFFF"/>
                          </a:highlight>
                          <a:latin typeface="+mn-lt"/>
                          <a:ea typeface="+mn-ea"/>
                          <a:cs typeface="+mn-cs"/>
                        </a:rPr>
                        <a:t>. –</a:t>
                      </a:r>
                    </a:p>
                    <a:p>
                      <a:endParaRPr lang="es-MX" sz="1050" kern="1200" dirty="0">
                        <a:solidFill>
                          <a:schemeClr val="tx1"/>
                        </a:solidFill>
                        <a:effectLst/>
                        <a:highlight>
                          <a:srgbClr val="00FFFF"/>
                        </a:highlight>
                        <a:latin typeface="+mn-lt"/>
                        <a:ea typeface="+mn-ea"/>
                        <a:cs typeface="+mn-cs"/>
                      </a:endParaRPr>
                    </a:p>
                    <a:p>
                      <a:pPr algn="just"/>
                      <a:r>
                        <a:rPr lang="es-MX" sz="1600" kern="1200" dirty="0">
                          <a:solidFill>
                            <a:schemeClr val="tx1"/>
                          </a:solidFill>
                          <a:effectLst/>
                          <a:latin typeface="Gotham Book" panose="02000603040000020004" pitchFamily="2" charset="0"/>
                          <a:ea typeface="+mn-ea"/>
                          <a:cs typeface="+mn-cs"/>
                        </a:rPr>
                        <a:t>Para las evaluaciones de Programas presupuestarios, los sujetos evaluados deberán elaborar, en coordinación con la UIPPE, los términos de referencia respectivos, conforme a las características particulares de cada evaluación e incluirán el objetivo de la evaluación, los alcances, metodología; perfil del equipo evaluador y productos esperados.</a:t>
                      </a:r>
                    </a:p>
                    <a:p>
                      <a:pPr algn="just"/>
                      <a:endParaRPr lang="es-MX" sz="1600" kern="1200" dirty="0">
                        <a:solidFill>
                          <a:schemeClr val="tx1"/>
                        </a:solidFill>
                        <a:effectLst/>
                        <a:latin typeface="Gotham Book" panose="02000603040000020004" pitchFamily="2" charset="0"/>
                        <a:ea typeface="+mn-ea"/>
                        <a:cs typeface="+mn-cs"/>
                      </a:endParaRPr>
                    </a:p>
                    <a:p>
                      <a:pPr algn="just"/>
                      <a:endParaRPr lang="es-MX" sz="1600" kern="1200" dirty="0">
                        <a:solidFill>
                          <a:schemeClr val="tx1"/>
                        </a:solidFill>
                        <a:effectLst/>
                        <a:latin typeface="Gotham Book" panose="02000603040000020004" pitchFamily="2" charset="0"/>
                        <a:ea typeface="+mn-ea"/>
                        <a:cs typeface="+mn-cs"/>
                      </a:endParaRPr>
                    </a:p>
                  </a:txBody>
                  <a:tcPr/>
                </a:tc>
                <a:tc>
                  <a:txBody>
                    <a:bodyPr/>
                    <a:lstStyle/>
                    <a:p>
                      <a:pPr eaLnBrk="0" hangingPunct="0"/>
                      <a:r>
                        <a:rPr lang="es-MX" sz="1800" b="1" kern="1200" dirty="0">
                          <a:solidFill>
                            <a:schemeClr val="tx1"/>
                          </a:solidFill>
                          <a:effectLst/>
                          <a:highlight>
                            <a:srgbClr val="00FFFF"/>
                          </a:highlight>
                          <a:latin typeface="+mn-lt"/>
                          <a:ea typeface="+mn-ea"/>
                          <a:cs typeface="+mn-cs"/>
                        </a:rPr>
                        <a:t>VIGÉSIMA SÉPTIMA.-</a:t>
                      </a:r>
                      <a:r>
                        <a:rPr lang="es-MX" sz="1800" kern="1200" dirty="0">
                          <a:solidFill>
                            <a:schemeClr val="tx1"/>
                          </a:solidFill>
                          <a:effectLst/>
                          <a:highlight>
                            <a:srgbClr val="00FFFF"/>
                          </a:highlight>
                          <a:latin typeface="+mn-lt"/>
                          <a:ea typeface="+mn-ea"/>
                          <a:cs typeface="+mn-cs"/>
                        </a:rPr>
                        <a:t> </a:t>
                      </a:r>
                    </a:p>
                    <a:p>
                      <a:pPr eaLnBrk="0" hangingPunct="0"/>
                      <a:endParaRPr lang="es-MX" sz="1050" kern="1200" dirty="0">
                        <a:solidFill>
                          <a:schemeClr val="tx1"/>
                        </a:solidFill>
                        <a:effectLst/>
                        <a:highlight>
                          <a:srgbClr val="00FFFF"/>
                        </a:highlight>
                        <a:latin typeface="+mn-lt"/>
                        <a:ea typeface="+mn-ea"/>
                        <a:cs typeface="+mn-cs"/>
                      </a:endParaRPr>
                    </a:p>
                    <a:p>
                      <a:pPr algn="just" eaLnBrk="0" hangingPunct="0"/>
                      <a:r>
                        <a:rPr lang="es-MX" sz="1600" kern="1200" dirty="0">
                          <a:solidFill>
                            <a:schemeClr val="tx1"/>
                          </a:solidFill>
                          <a:effectLst/>
                          <a:latin typeface="Gotham Book" panose="02000603040000020004" pitchFamily="2" charset="0"/>
                          <a:ea typeface="+mn-ea"/>
                          <a:cs typeface="+mn-cs"/>
                        </a:rPr>
                        <a:t>Para las evaluaciones de Programas presupuestarios, los sujetos evaluados deberán elaborar, en coordinación con la UIPPE, los términos de referencia respectivos, conforme a las características particulares de cada evaluación </a:t>
                      </a:r>
                      <a:r>
                        <a:rPr lang="es-MX" sz="1600" kern="1200" dirty="0">
                          <a:solidFill>
                            <a:schemeClr val="bg1"/>
                          </a:solidFill>
                          <a:effectLst/>
                          <a:highlight>
                            <a:srgbClr val="000080"/>
                          </a:highlight>
                          <a:latin typeface="Gotham Book" panose="02000603040000020004" pitchFamily="2" charset="0"/>
                          <a:ea typeface="+mn-ea"/>
                          <a:cs typeface="+mn-cs"/>
                        </a:rPr>
                        <a:t>de acuerdo a lo que establece la disposición Decima Sexta de los presentes Lineamientos </a:t>
                      </a:r>
                      <a:r>
                        <a:rPr lang="es-MX" sz="1600" kern="1200" dirty="0">
                          <a:solidFill>
                            <a:schemeClr val="tx1"/>
                          </a:solidFill>
                          <a:effectLst/>
                          <a:latin typeface="Gotham Book" panose="02000603040000020004" pitchFamily="2" charset="0"/>
                          <a:ea typeface="+mn-ea"/>
                          <a:cs typeface="+mn-cs"/>
                        </a:rPr>
                        <a:t>e incluirán el objetivo de la evaluación, los alcances, metodología; perfil del equipo evaluador y productos esperados.</a:t>
                      </a:r>
                    </a:p>
                    <a:p>
                      <a:pPr algn="just" eaLnBrk="0" hangingPunct="0"/>
                      <a:endParaRPr lang="es-MX" sz="900" kern="1200" dirty="0">
                        <a:solidFill>
                          <a:schemeClr val="tx1"/>
                        </a:solidFill>
                        <a:effectLst/>
                        <a:latin typeface="Gotham Book" panose="02000603040000020004" pitchFamily="2" charset="0"/>
                        <a:ea typeface="+mn-ea"/>
                        <a:cs typeface="+mn-cs"/>
                      </a:endParaRPr>
                    </a:p>
                    <a:p>
                      <a:pPr algn="just" eaLnBrk="0" hangingPunct="0"/>
                      <a:r>
                        <a:rPr lang="es-MX" sz="1600" kern="1200" dirty="0">
                          <a:solidFill>
                            <a:schemeClr val="tx1"/>
                          </a:solidFill>
                          <a:effectLst/>
                          <a:latin typeface="Gotham Book" panose="02000603040000020004" pitchFamily="2" charset="0"/>
                          <a:ea typeface="+mn-ea"/>
                          <a:cs typeface="+mn-cs"/>
                        </a:rPr>
                        <a:t>(…)</a:t>
                      </a:r>
                    </a:p>
                    <a:p>
                      <a:pPr algn="just" eaLnBrk="0" hangingPunct="0"/>
                      <a:endParaRPr lang="es-MX" sz="8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a:solidFill>
                            <a:schemeClr val="bg1"/>
                          </a:solidFill>
                          <a:effectLst/>
                          <a:highlight>
                            <a:srgbClr val="000080"/>
                          </a:highlight>
                          <a:latin typeface="Gotham Book" panose="02000603040000020004" pitchFamily="2" charset="0"/>
                          <a:ea typeface="+mn-ea"/>
                          <a:cs typeface="+mn-cs"/>
                        </a:rPr>
                        <a:t>En caso de inexistencia de los términos de referencia elaborados por los sujetos evaluados, se podrán utilizar como modelo los emitidos por el CONEVAL.</a:t>
                      </a:r>
                    </a:p>
                    <a:p>
                      <a:pPr algn="just" eaLnBrk="0" hangingPunct="0"/>
                      <a:endParaRPr lang="es-MX" sz="1600" kern="1200" dirty="0">
                        <a:solidFill>
                          <a:schemeClr val="tx1"/>
                        </a:solidFill>
                        <a:effectLst/>
                        <a:latin typeface="Gotham Book" panose="02000603040000020004" pitchFamily="2" charset="0"/>
                        <a:ea typeface="+mn-ea"/>
                        <a:cs typeface="+mn-cs"/>
                      </a:endParaRPr>
                    </a:p>
                    <a:p>
                      <a:pPr algn="just" eaLnBrk="0" hangingPunct="0"/>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017566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25</a:t>
            </a:fld>
            <a:endParaRPr lang="es-MX" dirty="0"/>
          </a:p>
        </p:txBody>
      </p:sp>
      <p:sp>
        <p:nvSpPr>
          <p:cNvPr id="3" name="CuadroTexto 2"/>
          <p:cNvSpPr txBox="1"/>
          <p:nvPr/>
        </p:nvSpPr>
        <p:spPr>
          <a:xfrm>
            <a:off x="3346704" y="290822"/>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1890468606"/>
              </p:ext>
            </p:extLst>
          </p:nvPr>
        </p:nvGraphicFramePr>
        <p:xfrm>
          <a:off x="216446" y="1035513"/>
          <a:ext cx="8613648" cy="537972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4948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368026">
                <a:tc>
                  <a:txBody>
                    <a:bodyPr/>
                    <a:lstStyle/>
                    <a:p>
                      <a:r>
                        <a:rPr lang="es-MX" sz="1800" b="1" kern="1200" dirty="0">
                          <a:solidFill>
                            <a:schemeClr val="tx1"/>
                          </a:solidFill>
                          <a:effectLst/>
                          <a:highlight>
                            <a:srgbClr val="00FFFF"/>
                          </a:highlight>
                          <a:latin typeface="+mn-lt"/>
                          <a:ea typeface="+mn-ea"/>
                          <a:cs typeface="+mn-cs"/>
                        </a:rPr>
                        <a:t>TRIGÉSIMA. –</a:t>
                      </a:r>
                    </a:p>
                    <a:p>
                      <a:endParaRPr lang="es-MX" sz="1100" b="1" kern="1200" dirty="0">
                        <a:solidFill>
                          <a:schemeClr val="tx1"/>
                        </a:solidFill>
                        <a:effectLst/>
                        <a:highlight>
                          <a:srgbClr val="00FFFF"/>
                        </a:highlight>
                        <a:latin typeface="+mn-lt"/>
                        <a:ea typeface="+mn-ea"/>
                        <a:cs typeface="+mn-cs"/>
                      </a:endParaRPr>
                    </a:p>
                    <a:p>
                      <a:pPr algn="just"/>
                      <a:r>
                        <a:rPr lang="es-MX" sz="1600" kern="1200" dirty="0">
                          <a:solidFill>
                            <a:schemeClr val="tx1"/>
                          </a:solidFill>
                          <a:effectLst/>
                          <a:latin typeface="Gotham Book" panose="02000603040000020004" pitchFamily="2" charset="0"/>
                          <a:ea typeface="+mn-ea"/>
                          <a:cs typeface="+mn-cs"/>
                        </a:rPr>
                        <a:t>Cuando sea necesaria la contratación de evaluadores externos, estos deberán cumplir además de lo establecido en el </a:t>
                      </a:r>
                      <a:r>
                        <a:rPr lang="es-MX" sz="1600" kern="1200" dirty="0">
                          <a:solidFill>
                            <a:schemeClr val="bg1"/>
                          </a:solidFill>
                          <a:effectLst/>
                          <a:highlight>
                            <a:srgbClr val="FF0000"/>
                          </a:highlight>
                          <a:latin typeface="Gotham Book" panose="02000603040000020004" pitchFamily="2" charset="0"/>
                          <a:ea typeface="+mn-ea"/>
                          <a:cs typeface="+mn-cs"/>
                        </a:rPr>
                        <a:t>Código Administrativo del Estado de México</a:t>
                      </a:r>
                      <a:r>
                        <a:rPr lang="es-MX" sz="1600" kern="1200" dirty="0">
                          <a:solidFill>
                            <a:schemeClr val="tx1"/>
                          </a:solidFill>
                          <a:effectLst/>
                          <a:latin typeface="Gotham Book" panose="02000603040000020004" pitchFamily="2" charset="0"/>
                          <a:ea typeface="+mn-ea"/>
                          <a:cs typeface="+mn-cs"/>
                        </a:rPr>
                        <a:t>, con los requisitos mínimos siguientes:</a:t>
                      </a:r>
                    </a:p>
                    <a:p>
                      <a:pPr algn="just"/>
                      <a:endParaRPr lang="es-MX" sz="1600" kern="1200" dirty="0">
                        <a:solidFill>
                          <a:schemeClr val="tx1"/>
                        </a:solidFill>
                        <a:effectLst/>
                        <a:latin typeface="Gotham Book" panose="02000603040000020004" pitchFamily="2" charset="0"/>
                        <a:ea typeface="+mn-ea"/>
                        <a:cs typeface="+mn-cs"/>
                      </a:endParaRPr>
                    </a:p>
                    <a:p>
                      <a:pPr algn="just"/>
                      <a:endParaRPr lang="es-MX" sz="1600" kern="1200" dirty="0">
                        <a:solidFill>
                          <a:schemeClr val="tx1"/>
                        </a:solidFill>
                        <a:effectLst/>
                        <a:latin typeface="Gotham Book" panose="02000603040000020004" pitchFamily="2" charset="0"/>
                        <a:ea typeface="+mn-ea"/>
                        <a:cs typeface="+mn-cs"/>
                      </a:endParaRPr>
                    </a:p>
                    <a:p>
                      <a:pPr algn="just"/>
                      <a:r>
                        <a:rPr lang="es-MX" sz="1800" b="1" kern="1200" dirty="0">
                          <a:solidFill>
                            <a:schemeClr val="tx1"/>
                          </a:solidFill>
                          <a:effectLst/>
                          <a:highlight>
                            <a:srgbClr val="00FFFF"/>
                          </a:highlight>
                          <a:latin typeface="+mn-lt"/>
                          <a:ea typeface="+mn-ea"/>
                          <a:cs typeface="+mn-cs"/>
                        </a:rPr>
                        <a:t>TRIGÉSIMA PRIMERA. </a:t>
                      </a:r>
                      <a:r>
                        <a:rPr lang="es-MX" sz="1600" kern="1200" dirty="0">
                          <a:solidFill>
                            <a:schemeClr val="tx1"/>
                          </a:solidFill>
                          <a:effectLst/>
                          <a:latin typeface="Gotham Book" panose="02000603040000020004" pitchFamily="2" charset="0"/>
                          <a:ea typeface="+mn-ea"/>
                          <a:cs typeface="+mn-cs"/>
                        </a:rPr>
                        <a:t>–</a:t>
                      </a:r>
                    </a:p>
                    <a:p>
                      <a:pPr algn="just"/>
                      <a:endParaRPr lang="es-MX" sz="1600" kern="1200" dirty="0">
                        <a:solidFill>
                          <a:schemeClr val="tx1"/>
                        </a:solidFill>
                        <a:effectLst/>
                        <a:latin typeface="Gotham Book" panose="02000603040000020004" pitchFamily="2" charset="0"/>
                        <a:ea typeface="+mn-ea"/>
                        <a:cs typeface="+mn-cs"/>
                      </a:endParaRPr>
                    </a:p>
                    <a:p>
                      <a:pPr algn="just"/>
                      <a:r>
                        <a:rPr lang="es-MX" sz="1600" kern="1200" dirty="0">
                          <a:solidFill>
                            <a:schemeClr val="tx1"/>
                          </a:solidFill>
                          <a:effectLst/>
                          <a:latin typeface="Gotham Book" panose="02000603040000020004" pitchFamily="2" charset="0"/>
                          <a:ea typeface="+mn-ea"/>
                          <a:cs typeface="+mn-cs"/>
                        </a:rPr>
                        <a:t>Los procedimientos de contratación para las evaluaciones a que se refieren los presentes lineamientos, se sujetarán a las disposiciones definidas en el </a:t>
                      </a:r>
                      <a:r>
                        <a:rPr lang="es-MX" sz="1600" kern="1200" dirty="0">
                          <a:solidFill>
                            <a:schemeClr val="bg1"/>
                          </a:solidFill>
                          <a:effectLst/>
                          <a:highlight>
                            <a:srgbClr val="FF0000"/>
                          </a:highlight>
                          <a:latin typeface="Gotham Book" panose="02000603040000020004" pitchFamily="2" charset="0"/>
                          <a:ea typeface="+mn-ea"/>
                          <a:cs typeface="+mn-cs"/>
                        </a:rPr>
                        <a:t>Código Administrativo del Estado de México </a:t>
                      </a:r>
                      <a:r>
                        <a:rPr lang="es-MX" sz="1600" kern="1200" dirty="0">
                          <a:solidFill>
                            <a:schemeClr val="tx1"/>
                          </a:solidFill>
                          <a:effectLst/>
                          <a:latin typeface="Gotham Book" panose="02000603040000020004" pitchFamily="2" charset="0"/>
                          <a:ea typeface="+mn-ea"/>
                          <a:cs typeface="+mn-cs"/>
                        </a:rPr>
                        <a:t>y demás disposiciones aplicables.</a:t>
                      </a:r>
                    </a:p>
                    <a:p>
                      <a:pPr algn="just"/>
                      <a:r>
                        <a:rPr lang="es-MX" sz="1600" kern="1200" dirty="0">
                          <a:solidFill>
                            <a:schemeClr val="tx1"/>
                          </a:solidFill>
                          <a:effectLst/>
                          <a:latin typeface="Gotham Book" panose="02000603040000020004" pitchFamily="2" charset="0"/>
                          <a:ea typeface="+mn-ea"/>
                          <a:cs typeface="+mn-cs"/>
                        </a:rPr>
                        <a:t> </a:t>
                      </a:r>
                    </a:p>
                  </a:txBody>
                  <a:tcPr/>
                </a:tc>
                <a:tc>
                  <a:txBody>
                    <a:bodyPr/>
                    <a:lstStyle/>
                    <a:p>
                      <a:pPr eaLnBrk="0" hangingPunct="0"/>
                      <a:r>
                        <a:rPr lang="es-MX" sz="1800" b="1" kern="1200" dirty="0">
                          <a:solidFill>
                            <a:schemeClr val="tx1"/>
                          </a:solidFill>
                          <a:effectLst/>
                          <a:highlight>
                            <a:srgbClr val="00FFFF"/>
                          </a:highlight>
                          <a:latin typeface="+mn-lt"/>
                          <a:ea typeface="+mn-ea"/>
                          <a:cs typeface="+mn-cs"/>
                        </a:rPr>
                        <a:t>VIGÉSIMA NOVENA.-</a:t>
                      </a:r>
                      <a:r>
                        <a:rPr lang="es-MX" sz="1800" i="1" kern="1200" dirty="0">
                          <a:solidFill>
                            <a:schemeClr val="tx1"/>
                          </a:solidFill>
                          <a:effectLst/>
                          <a:highlight>
                            <a:srgbClr val="00FFFF"/>
                          </a:highlight>
                          <a:latin typeface="+mn-lt"/>
                          <a:ea typeface="+mn-ea"/>
                          <a:cs typeface="+mn-cs"/>
                        </a:rPr>
                        <a:t> </a:t>
                      </a:r>
                    </a:p>
                    <a:p>
                      <a:pPr eaLnBrk="0" hangingPunct="0"/>
                      <a:endParaRPr lang="es-MX" sz="1100" i="1" kern="1200" dirty="0">
                        <a:solidFill>
                          <a:schemeClr val="tx1"/>
                        </a:solidFill>
                        <a:effectLst/>
                        <a:highlight>
                          <a:srgbClr val="00FFFF"/>
                        </a:highlight>
                        <a:latin typeface="+mn-lt"/>
                        <a:ea typeface="+mn-ea"/>
                        <a:cs typeface="+mn-cs"/>
                      </a:endParaRPr>
                    </a:p>
                    <a:p>
                      <a:pPr algn="just" eaLnBrk="0" hangingPunct="0"/>
                      <a:r>
                        <a:rPr lang="es-MX" sz="1600" kern="1200" dirty="0">
                          <a:solidFill>
                            <a:schemeClr val="tx1"/>
                          </a:solidFill>
                          <a:effectLst/>
                          <a:latin typeface="Gotham Book" panose="02000603040000020004" pitchFamily="2" charset="0"/>
                          <a:ea typeface="+mn-ea"/>
                          <a:cs typeface="+mn-cs"/>
                        </a:rPr>
                        <a:t>Cuando sea necesaria la contratación de evaluadores externos, estos deberán cumplir además de lo establecido en la </a:t>
                      </a:r>
                      <a:r>
                        <a:rPr lang="es-MX" sz="1600" kern="1200" dirty="0">
                          <a:solidFill>
                            <a:schemeClr val="bg1"/>
                          </a:solidFill>
                          <a:effectLst/>
                          <a:highlight>
                            <a:srgbClr val="000080"/>
                          </a:highlight>
                          <a:latin typeface="Gotham Book" panose="02000603040000020004" pitchFamily="2" charset="0"/>
                          <a:ea typeface="+mn-ea"/>
                          <a:cs typeface="+mn-cs"/>
                        </a:rPr>
                        <a:t>Ley de Contratación Pública del Estado de México y Municipios</a:t>
                      </a:r>
                      <a:r>
                        <a:rPr lang="es-MX" sz="1600" kern="1200" dirty="0">
                          <a:solidFill>
                            <a:schemeClr val="tx1"/>
                          </a:solidFill>
                          <a:effectLst/>
                          <a:latin typeface="Gotham Book" panose="02000603040000020004" pitchFamily="2" charset="0"/>
                          <a:ea typeface="+mn-ea"/>
                          <a:cs typeface="+mn-cs"/>
                        </a:rPr>
                        <a:t>, con los requisitos mínimos siguientes:</a:t>
                      </a:r>
                    </a:p>
                    <a:p>
                      <a:pPr algn="just" eaLnBrk="0" hangingPunct="0"/>
                      <a:endParaRPr lang="es-MX" sz="1600" kern="1200" dirty="0">
                        <a:solidFill>
                          <a:schemeClr val="tx1"/>
                        </a:solidFill>
                        <a:effectLst/>
                        <a:latin typeface="Gotham Book" panose="02000603040000020004" pitchFamily="2" charset="0"/>
                        <a:ea typeface="+mn-ea"/>
                        <a:cs typeface="+mn-cs"/>
                      </a:endParaRPr>
                    </a:p>
                    <a:p>
                      <a:pPr algn="just" eaLnBrk="0" hangingPunct="0"/>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highlight>
                            <a:srgbClr val="00FFFF"/>
                          </a:highlight>
                          <a:latin typeface="+mn-lt"/>
                          <a:ea typeface="+mn-ea"/>
                          <a:cs typeface="+mn-cs"/>
                        </a:rPr>
                        <a:t>TRIGÉSIMA.- </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b="1" kern="1200" dirty="0">
                        <a:solidFill>
                          <a:schemeClr val="tx1"/>
                        </a:solidFill>
                        <a:effectLst/>
                        <a:latin typeface="+mn-lt"/>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a:solidFill>
                            <a:schemeClr val="tx1"/>
                          </a:solidFill>
                          <a:effectLst/>
                          <a:latin typeface="Gotham Book" panose="02000603040000020004" pitchFamily="2" charset="0"/>
                          <a:ea typeface="+mn-ea"/>
                          <a:cs typeface="+mn-cs"/>
                        </a:rPr>
                        <a:t>Los procedimientos de contratación para las evaluaciones a que se refieren los presentes lineamientos, se sujetarán a las disposiciones definidas en la </a:t>
                      </a:r>
                      <a:r>
                        <a:rPr lang="es-MX" sz="1600" kern="1200" dirty="0">
                          <a:solidFill>
                            <a:schemeClr val="bg1"/>
                          </a:solidFill>
                          <a:effectLst/>
                          <a:highlight>
                            <a:srgbClr val="000080"/>
                          </a:highlight>
                          <a:latin typeface="Gotham Book" panose="02000603040000020004" pitchFamily="2" charset="0"/>
                          <a:ea typeface="+mn-ea"/>
                          <a:cs typeface="+mn-cs"/>
                        </a:rPr>
                        <a:t>Ley de Contratación Pública del Estado de México y Municipios</a:t>
                      </a:r>
                      <a:r>
                        <a:rPr lang="es-MX" sz="1600" kern="1200" dirty="0">
                          <a:solidFill>
                            <a:schemeClr val="tx1"/>
                          </a:solidFill>
                          <a:effectLst/>
                          <a:latin typeface="Gotham Book" panose="02000603040000020004" pitchFamily="2" charset="0"/>
                          <a:ea typeface="+mn-ea"/>
                          <a:cs typeface="+mn-cs"/>
                        </a:rPr>
                        <a:t> y demás disposiciones aplicables.</a:t>
                      </a:r>
                    </a:p>
                    <a:p>
                      <a:pPr algn="just" eaLnBrk="0" hangingPunct="0"/>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499104" y="371856"/>
            <a:ext cx="2423160" cy="512064"/>
          </a:xfrm>
          <a:prstGeom prst="rect">
            <a:avLst/>
          </a:prstGeom>
          <a:solidFill>
            <a:schemeClr val="bg1">
              <a:lumMod val="85000"/>
            </a:schemeClr>
          </a:solidFill>
        </p:spPr>
        <p:txBody>
          <a:bodyPr wrap="square" rtlCol="0">
            <a:spAutoFit/>
          </a:bodyPr>
          <a:lstStyle/>
          <a:p>
            <a:endParaRPr lang="es-MX" dirty="0"/>
          </a:p>
        </p:txBody>
      </p:sp>
      <p:sp>
        <p:nvSpPr>
          <p:cNvPr id="6" name="CuadroTexto 5"/>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41268108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26</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1111982938"/>
              </p:ext>
            </p:extLst>
          </p:nvPr>
        </p:nvGraphicFramePr>
        <p:xfrm>
          <a:off x="216446" y="1035513"/>
          <a:ext cx="8613648" cy="390906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249484">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3368026">
                <a:tc>
                  <a:txBody>
                    <a:bodyPr/>
                    <a:lstStyle/>
                    <a:p>
                      <a:pPr algn="just"/>
                      <a:r>
                        <a:rPr lang="es-MX" sz="1800" b="1" kern="1200" dirty="0">
                          <a:solidFill>
                            <a:schemeClr val="tx1"/>
                          </a:solidFill>
                          <a:effectLst/>
                          <a:highlight>
                            <a:srgbClr val="00FFFF"/>
                          </a:highlight>
                          <a:latin typeface="+mn-lt"/>
                          <a:ea typeface="+mn-ea"/>
                          <a:cs typeface="+mn-cs"/>
                        </a:rPr>
                        <a:t>TRIGÉSIMA PRIMERA. </a:t>
                      </a:r>
                      <a:r>
                        <a:rPr lang="es-MX" sz="1600" kern="1200" dirty="0">
                          <a:solidFill>
                            <a:schemeClr val="tx1"/>
                          </a:solidFill>
                          <a:effectLst/>
                          <a:latin typeface="Gotham Book" panose="02000603040000020004" pitchFamily="2" charset="0"/>
                          <a:ea typeface="+mn-ea"/>
                          <a:cs typeface="+mn-cs"/>
                        </a:rPr>
                        <a:t>–</a:t>
                      </a:r>
                    </a:p>
                    <a:p>
                      <a:pPr algn="just"/>
                      <a:endParaRPr lang="es-MX" sz="1600" kern="1200" dirty="0">
                        <a:solidFill>
                          <a:schemeClr val="tx1"/>
                        </a:solidFill>
                        <a:effectLst/>
                        <a:latin typeface="Gotham Book" panose="02000603040000020004" pitchFamily="2" charset="0"/>
                        <a:ea typeface="+mn-ea"/>
                        <a:cs typeface="+mn-cs"/>
                      </a:endParaRPr>
                    </a:p>
                    <a:p>
                      <a:pPr algn="just"/>
                      <a:r>
                        <a:rPr lang="es-MX" sz="1600" kern="1200" dirty="0">
                          <a:solidFill>
                            <a:schemeClr val="tx1"/>
                          </a:solidFill>
                          <a:effectLst/>
                          <a:latin typeface="Gotham Book" panose="02000603040000020004" pitchFamily="2" charset="0"/>
                          <a:ea typeface="+mn-ea"/>
                          <a:cs typeface="+mn-cs"/>
                        </a:rPr>
                        <a:t>(…)</a:t>
                      </a:r>
                    </a:p>
                    <a:p>
                      <a:pPr algn="just"/>
                      <a:endParaRPr lang="es-MX" sz="1600" kern="1200" dirty="0">
                        <a:solidFill>
                          <a:schemeClr val="tx1"/>
                        </a:solidFill>
                        <a:effectLst/>
                        <a:latin typeface="Gotham Book" panose="02000603040000020004" pitchFamily="2"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El mecanismo de pago de las evaluaciones de los programas presupuestarios </a:t>
                      </a:r>
                      <a:r>
                        <a:rPr lang="es-MX" sz="1800" kern="1200" dirty="0">
                          <a:solidFill>
                            <a:schemeClr val="bg1"/>
                          </a:solidFill>
                          <a:effectLst/>
                          <a:highlight>
                            <a:srgbClr val="FF0000"/>
                          </a:highlight>
                          <a:latin typeface="Gotham Book" panose="02000603040000020004" pitchFamily="2" charset="0"/>
                          <a:ea typeface="+mn-ea"/>
                          <a:cs typeface="+mn-cs"/>
                        </a:rPr>
                        <a:t>estatales, </a:t>
                      </a:r>
                      <a:r>
                        <a:rPr lang="es-MX" sz="1800" kern="1200" dirty="0">
                          <a:solidFill>
                            <a:schemeClr val="tx1"/>
                          </a:solidFill>
                          <a:effectLst/>
                          <a:latin typeface="Gotham Book" panose="02000603040000020004" pitchFamily="2" charset="0"/>
                          <a:ea typeface="+mn-ea"/>
                          <a:cs typeface="+mn-cs"/>
                        </a:rPr>
                        <a:t>deberá realizarse conforme a las disposiciones jurídicas aplicables y al esquema presupuestal que determine la UIPPE en coordinación con la Tesorería.</a:t>
                      </a:r>
                    </a:p>
                    <a:p>
                      <a:pPr algn="just"/>
                      <a:r>
                        <a:rPr lang="es-MX" sz="1600" kern="1200" dirty="0">
                          <a:solidFill>
                            <a:schemeClr val="tx1"/>
                          </a:solidFill>
                          <a:effectLst/>
                          <a:latin typeface="Gotham Book" panose="02000603040000020004" pitchFamily="2" charset="0"/>
                          <a:ea typeface="+mn-ea"/>
                          <a:cs typeface="+mn-cs"/>
                        </a:rPr>
                        <a:t> </a:t>
                      </a: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highlight>
                            <a:srgbClr val="00FFFF"/>
                          </a:highlight>
                          <a:latin typeface="+mn-lt"/>
                          <a:ea typeface="+mn-ea"/>
                          <a:cs typeface="+mn-cs"/>
                        </a:rPr>
                        <a:t>TRIGÉSIMA.- </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800" b="1" kern="1200" dirty="0">
                        <a:solidFill>
                          <a:schemeClr val="tx1"/>
                        </a:solidFill>
                        <a:effectLst/>
                        <a:latin typeface="+mn-lt"/>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a:t>
                      </a:r>
                    </a:p>
                    <a:p>
                      <a:pPr marL="0" marR="0" lvl="0" indent="0" algn="just" defTabSz="914400" rtl="0" eaLnBrk="0" fontAlgn="auto" latinLnBrk="0" hangingPunct="0">
                        <a:lnSpc>
                          <a:spcPct val="100000"/>
                        </a:lnSpc>
                        <a:spcBef>
                          <a:spcPts val="0"/>
                        </a:spcBef>
                        <a:spcAft>
                          <a:spcPts val="0"/>
                        </a:spcAft>
                        <a:buClrTx/>
                        <a:buSzTx/>
                        <a:buFontTx/>
                        <a:buNone/>
                        <a:tabLst/>
                        <a:defRPr/>
                      </a:pPr>
                      <a:endParaRPr lang="es-MX" sz="1050" b="1" kern="1200" dirty="0">
                        <a:solidFill>
                          <a:schemeClr val="tx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kern="1200" dirty="0">
                          <a:solidFill>
                            <a:schemeClr val="tx1"/>
                          </a:solidFill>
                          <a:effectLst/>
                          <a:latin typeface="Gotham Book" panose="02000603040000020004" pitchFamily="2" charset="0"/>
                          <a:ea typeface="+mn-ea"/>
                          <a:cs typeface="+mn-cs"/>
                        </a:rPr>
                        <a:t>El mecanismo de pago de las evaluaciones de los programas presupuestarios </a:t>
                      </a:r>
                      <a:r>
                        <a:rPr lang="es-MX" sz="1800" kern="1200" dirty="0">
                          <a:solidFill>
                            <a:schemeClr val="bg1"/>
                          </a:solidFill>
                          <a:effectLst/>
                          <a:highlight>
                            <a:srgbClr val="000080"/>
                          </a:highlight>
                          <a:latin typeface="Gotham Book" panose="02000603040000020004" pitchFamily="2" charset="0"/>
                          <a:ea typeface="+mn-ea"/>
                          <a:cs typeface="+mn-cs"/>
                        </a:rPr>
                        <a:t>municipales</a:t>
                      </a:r>
                      <a:r>
                        <a:rPr lang="es-MX" sz="1800" kern="1200" dirty="0">
                          <a:solidFill>
                            <a:schemeClr val="tx1"/>
                          </a:solidFill>
                          <a:effectLst/>
                          <a:latin typeface="Gotham Book" panose="02000603040000020004" pitchFamily="2" charset="0"/>
                          <a:ea typeface="+mn-ea"/>
                          <a:cs typeface="+mn-cs"/>
                        </a:rPr>
                        <a:t>, deberá realizarse conforme a las disposiciones jurídicas aplicables y al esquema presupuestal que determine la UIPPE en coordinación con la Tesorería.</a:t>
                      </a:r>
                    </a:p>
                    <a:p>
                      <a:pPr algn="just" eaLnBrk="0" hangingPunct="0"/>
                      <a:endParaRPr lang="es-MX" sz="1800" kern="1200" dirty="0">
                        <a:solidFill>
                          <a:schemeClr val="bg1"/>
                        </a:solidFill>
                        <a:effectLst/>
                        <a:highlight>
                          <a:srgbClr val="000080"/>
                        </a:highligh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90822"/>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744612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3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27</a:t>
            </a:fld>
            <a:endParaRPr lang="es-MX" dirty="0"/>
          </a:p>
        </p:txBody>
      </p:sp>
      <p:sp>
        <p:nvSpPr>
          <p:cNvPr id="3" name="Rectángulo 2"/>
          <p:cNvSpPr/>
          <p:nvPr/>
        </p:nvSpPr>
        <p:spPr>
          <a:xfrm>
            <a:off x="2893314" y="2638411"/>
            <a:ext cx="3640836" cy="784830"/>
          </a:xfrm>
          <a:prstGeom prst="rect">
            <a:avLst/>
          </a:prstGeom>
        </p:spPr>
        <p:txBody>
          <a:bodyPr wrap="square">
            <a:spAutoFit/>
          </a:bodyPr>
          <a:lstStyle/>
          <a:p>
            <a:pPr algn="ctr"/>
            <a:r>
              <a:rPr lang="es-MX" sz="4500" dirty="0">
                <a:solidFill>
                  <a:srgbClr val="FF0000"/>
                </a:solidFill>
                <a:latin typeface="Gotham Black" panose="02000603040000020004" pitchFamily="2" charset="0"/>
                <a:cs typeface="Adobe Devanagari" pitchFamily="18" charset="0"/>
              </a:rPr>
              <a:t>GRACIAS!!</a:t>
            </a:r>
            <a:endParaRPr lang="es-MX" sz="4500" dirty="0">
              <a:solidFill>
                <a:srgbClr val="FF0000"/>
              </a:solidFill>
              <a:latin typeface="Gotham Black" panose="02000603040000020004" pitchFamily="2" charset="0"/>
            </a:endParaRPr>
          </a:p>
        </p:txBody>
      </p:sp>
      <p:sp>
        <p:nvSpPr>
          <p:cNvPr id="4" name="6 CuadroTexto"/>
          <p:cNvSpPr txBox="1"/>
          <p:nvPr/>
        </p:nvSpPr>
        <p:spPr>
          <a:xfrm>
            <a:off x="2308743" y="3503814"/>
            <a:ext cx="5018765" cy="212365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s-MX" sz="2400" b="1" dirty="0">
                <a:latin typeface="Arial" panose="020B0604020202020204" pitchFamily="34" charset="0"/>
                <a:cs typeface="Arial" panose="020B0604020202020204" pitchFamily="34" charset="0"/>
              </a:rPr>
              <a:t>L.A. Aarón Reynaldo Corral Nieto</a:t>
            </a:r>
          </a:p>
          <a:p>
            <a:pPr algn="ctr"/>
            <a:r>
              <a:rPr lang="es-MX" dirty="0">
                <a:latin typeface="Arial" panose="020B0604020202020204" pitchFamily="34" charset="0"/>
                <a:cs typeface="Arial" panose="020B0604020202020204" pitchFamily="34" charset="0"/>
              </a:rPr>
              <a:t>Subdirector de Monitoreo y Evaluación</a:t>
            </a:r>
          </a:p>
          <a:p>
            <a:pPr algn="ctr"/>
            <a:r>
              <a:rPr lang="es-MX" dirty="0">
                <a:latin typeface="Arial" panose="020B0604020202020204" pitchFamily="34" charset="0"/>
                <a:cs typeface="Arial" panose="020B0604020202020204" pitchFamily="34" charset="0"/>
              </a:rPr>
              <a:t>Dirección de Evaluación del Desempeño</a:t>
            </a:r>
          </a:p>
          <a:p>
            <a:pPr algn="ctr"/>
            <a:r>
              <a:rPr lang="es-MX" dirty="0">
                <a:latin typeface="Arial" panose="020B0604020202020204" pitchFamily="34" charset="0"/>
                <a:cs typeface="Arial" panose="020B0604020202020204" pitchFamily="34" charset="0"/>
              </a:rPr>
              <a:t>Subsecretaria de Planeación y Presupuesto</a:t>
            </a:r>
          </a:p>
          <a:p>
            <a:pPr algn="ctr"/>
            <a:r>
              <a:rPr lang="es-MX" dirty="0">
                <a:latin typeface="Arial" panose="020B0604020202020204" pitchFamily="34" charset="0"/>
                <a:cs typeface="Arial" panose="020B0604020202020204" pitchFamily="34" charset="0"/>
              </a:rPr>
              <a:t>Secretaría de Finanzas</a:t>
            </a:r>
          </a:p>
          <a:p>
            <a:pPr algn="ctr"/>
            <a:r>
              <a:rPr lang="es-MX" dirty="0">
                <a:latin typeface="Arial" panose="020B0604020202020204" pitchFamily="34" charset="0"/>
                <a:cs typeface="Arial" panose="020B0604020202020204" pitchFamily="34" charset="0"/>
                <a:hlinkClick r:id="rId2"/>
              </a:rPr>
              <a:t>aaron.corral@edomex.gob.mx</a:t>
            </a:r>
            <a:endParaRPr lang="es-MX" dirty="0">
              <a:latin typeface="Arial" panose="020B0604020202020204" pitchFamily="34" charset="0"/>
              <a:cs typeface="Arial" panose="020B0604020202020204" pitchFamily="34" charset="0"/>
            </a:endParaRPr>
          </a:p>
          <a:p>
            <a:pPr algn="ctr"/>
            <a:endParaRPr lang="es-MX" dirty="0">
              <a:latin typeface="Arial" panose="020B0604020202020204" pitchFamily="34" charset="0"/>
              <a:cs typeface="Arial" panose="020B0604020202020204" pitchFamily="34" charset="0"/>
            </a:endParaRPr>
          </a:p>
        </p:txBody>
      </p:sp>
      <p:sp>
        <p:nvSpPr>
          <p:cNvPr id="5" name="CuadroTexto 4"/>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Tree>
    <p:extLst>
      <p:ext uri="{BB962C8B-B14F-4D97-AF65-F5344CB8AC3E}">
        <p14:creationId xmlns:p14="http://schemas.microsoft.com/office/powerpoint/2010/main" val="275134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3</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4" name="CuadroTexto 3"/>
          <p:cNvSpPr txBox="1"/>
          <p:nvPr/>
        </p:nvSpPr>
        <p:spPr>
          <a:xfrm>
            <a:off x="429768" y="1463040"/>
            <a:ext cx="8010144" cy="4031873"/>
          </a:xfrm>
          <a:prstGeom prst="rect">
            <a:avLst/>
          </a:prstGeom>
          <a:noFill/>
        </p:spPr>
        <p:txBody>
          <a:bodyPr wrap="square" rtlCol="0">
            <a:spAutoFit/>
          </a:bodyPr>
          <a:lstStyle/>
          <a:p>
            <a:pPr marL="457200" indent="-457200" algn="just">
              <a:buFont typeface="Arial" panose="020B0604020202020204" pitchFamily="34" charset="0"/>
              <a:buChar char="•"/>
            </a:pPr>
            <a:r>
              <a:rPr lang="es-MX" sz="3200" dirty="0">
                <a:latin typeface="Gotham Book" panose="02000603040000020004" pitchFamily="2" charset="0"/>
              </a:rPr>
              <a:t>Se </a:t>
            </a:r>
            <a:r>
              <a:rPr lang="es-MX" sz="3200" b="1" dirty="0">
                <a:latin typeface="Gotham Bold" panose="02000803030000020004" pitchFamily="2" charset="0"/>
              </a:rPr>
              <a:t>incorporan elementos </a:t>
            </a:r>
            <a:r>
              <a:rPr lang="es-MX" sz="3200" dirty="0">
                <a:latin typeface="Gotham Book" panose="02000603040000020004" pitchFamily="2" charset="0"/>
              </a:rPr>
              <a:t>que de acuerdo al </a:t>
            </a:r>
            <a:r>
              <a:rPr lang="es-MX" sz="3200" b="1" dirty="0">
                <a:latin typeface="Gotham Bold" panose="02000803030000020004" pitchFamily="2" charset="0"/>
              </a:rPr>
              <a:t>marco normativo </a:t>
            </a:r>
            <a:r>
              <a:rPr lang="es-MX" sz="3200" dirty="0">
                <a:latin typeface="Gotham Book" panose="02000603040000020004" pitchFamily="2" charset="0"/>
              </a:rPr>
              <a:t>deben ser atendidos.</a:t>
            </a:r>
          </a:p>
          <a:p>
            <a:pPr marL="457200" indent="-457200" algn="just">
              <a:buFont typeface="Arial" panose="020B0604020202020204" pitchFamily="34" charset="0"/>
              <a:buChar char="•"/>
            </a:pPr>
            <a:endParaRPr lang="es-MX" sz="3200" dirty="0">
              <a:latin typeface="Gotham Book" panose="02000603040000020004" pitchFamily="2" charset="0"/>
            </a:endParaRPr>
          </a:p>
          <a:p>
            <a:pPr marL="457200" indent="-457200" algn="just">
              <a:buFont typeface="Arial" panose="020B0604020202020204" pitchFamily="34" charset="0"/>
              <a:buChar char="•"/>
            </a:pPr>
            <a:r>
              <a:rPr lang="es-MX" sz="3200" dirty="0">
                <a:latin typeface="Gotham Book" panose="02000603040000020004" pitchFamily="2" charset="0"/>
              </a:rPr>
              <a:t>Se </a:t>
            </a:r>
            <a:r>
              <a:rPr lang="es-MX" sz="3200" dirty="0">
                <a:latin typeface="Gotham Bold" panose="02000803030000020004" pitchFamily="2" charset="0"/>
              </a:rPr>
              <a:t>adicionan términos </a:t>
            </a:r>
            <a:r>
              <a:rPr lang="es-MX" sz="3200" dirty="0">
                <a:latin typeface="Gotham Book" panose="02000603040000020004" pitchFamily="2" charset="0"/>
              </a:rPr>
              <a:t>que son necesarios </a:t>
            </a:r>
            <a:r>
              <a:rPr lang="es-MX" sz="3200" dirty="0">
                <a:latin typeface="Gotham Bold" panose="02000803030000020004" pitchFamily="2" charset="0"/>
              </a:rPr>
              <a:t>para la homologación de conceptos </a:t>
            </a:r>
            <a:r>
              <a:rPr lang="es-MX" sz="3200" dirty="0">
                <a:latin typeface="Gotham Book" panose="02000603040000020004" pitchFamily="2" charset="0"/>
              </a:rPr>
              <a:t>entre los tres ordenes de gobierno.</a:t>
            </a:r>
          </a:p>
        </p:txBody>
      </p:sp>
    </p:spTree>
    <p:extLst>
      <p:ext uri="{BB962C8B-B14F-4D97-AF65-F5344CB8AC3E}">
        <p14:creationId xmlns:p14="http://schemas.microsoft.com/office/powerpoint/2010/main" val="231109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4</a:t>
            </a:fld>
            <a:endParaRPr lang="es-MX" dirty="0"/>
          </a:p>
        </p:txBody>
      </p:sp>
      <p:sp>
        <p:nvSpPr>
          <p:cNvPr id="3" name="CuadroTexto 2"/>
          <p:cNvSpPr txBox="1"/>
          <p:nvPr/>
        </p:nvSpPr>
        <p:spPr>
          <a:xfrm>
            <a:off x="493776" y="1682496"/>
            <a:ext cx="8010144" cy="3539430"/>
          </a:xfrm>
          <a:prstGeom prst="rect">
            <a:avLst/>
          </a:prstGeom>
          <a:noFill/>
        </p:spPr>
        <p:txBody>
          <a:bodyPr wrap="square" rtlCol="0">
            <a:spAutoFit/>
          </a:bodyPr>
          <a:lstStyle/>
          <a:p>
            <a:pPr marL="457200" indent="-457200" algn="just">
              <a:buFont typeface="Arial" panose="020B0604020202020204" pitchFamily="34" charset="0"/>
              <a:buChar char="•"/>
            </a:pPr>
            <a:r>
              <a:rPr lang="es-MX" sz="3200" dirty="0">
                <a:latin typeface="Gotham Book" panose="02000603040000020004" pitchFamily="2" charset="0"/>
              </a:rPr>
              <a:t>Se </a:t>
            </a:r>
            <a:r>
              <a:rPr lang="es-MX" sz="3200" dirty="0">
                <a:latin typeface="Gotham Bold" panose="02000803030000020004" pitchFamily="2" charset="0"/>
              </a:rPr>
              <a:t>incorporan dos tipos </a:t>
            </a:r>
            <a:r>
              <a:rPr lang="es-MX" sz="3200" dirty="0">
                <a:latin typeface="Gotham Book" panose="02000603040000020004" pitchFamily="2" charset="0"/>
              </a:rPr>
              <a:t>de evaluaciones, para adecuarse al marco normativo federal vigente:</a:t>
            </a:r>
            <a:r>
              <a:rPr lang="es-MX" sz="3200" dirty="0">
                <a:latin typeface="Gotham Bold" panose="02000803030000020004" pitchFamily="2" charset="0"/>
              </a:rPr>
              <a:t> </a:t>
            </a:r>
          </a:p>
          <a:p>
            <a:pPr marL="457200" indent="-457200" algn="just">
              <a:buFont typeface="Arial" panose="020B0604020202020204" pitchFamily="34" charset="0"/>
              <a:buChar char="•"/>
            </a:pPr>
            <a:endParaRPr lang="es-MX" sz="3200" dirty="0">
              <a:latin typeface="Gotham Bold" panose="02000803030000020004" pitchFamily="2" charset="0"/>
            </a:endParaRPr>
          </a:p>
          <a:p>
            <a:pPr marL="914400" lvl="1" indent="-457200" algn="just">
              <a:buFont typeface="Arial" panose="020B0604020202020204" pitchFamily="34" charset="0"/>
              <a:buChar char="•"/>
            </a:pPr>
            <a:r>
              <a:rPr lang="es-MX" sz="3200" dirty="0">
                <a:latin typeface="Gotham Bold" panose="02000803030000020004" pitchFamily="2" charset="0"/>
              </a:rPr>
              <a:t>Consistencia y Resultados</a:t>
            </a:r>
          </a:p>
          <a:p>
            <a:pPr marL="914400" lvl="1" indent="-457200" algn="just">
              <a:buFont typeface="Arial" panose="020B0604020202020204" pitchFamily="34" charset="0"/>
              <a:buChar char="•"/>
            </a:pPr>
            <a:endParaRPr lang="es-MX" sz="3200" dirty="0">
              <a:latin typeface="Gotham Bold" panose="02000803030000020004" pitchFamily="2" charset="0"/>
            </a:endParaRPr>
          </a:p>
          <a:p>
            <a:pPr marL="914400" lvl="1" indent="-457200" algn="just">
              <a:buFont typeface="Arial" panose="020B0604020202020204" pitchFamily="34" charset="0"/>
              <a:buChar char="•"/>
            </a:pPr>
            <a:r>
              <a:rPr lang="es-MX" sz="3200" dirty="0">
                <a:latin typeface="Gotham Bold" panose="02000803030000020004" pitchFamily="2" charset="0"/>
              </a:rPr>
              <a:t>Especifica de Desempeño.</a:t>
            </a:r>
            <a:endParaRPr lang="es-MX" sz="3200" dirty="0">
              <a:latin typeface="Gotham Book" panose="02000603040000020004" pitchFamily="2" charset="0"/>
            </a:endParaRPr>
          </a:p>
        </p:txBody>
      </p:sp>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Tree>
    <p:extLst>
      <p:ext uri="{BB962C8B-B14F-4D97-AF65-F5344CB8AC3E}">
        <p14:creationId xmlns:p14="http://schemas.microsoft.com/office/powerpoint/2010/main" val="52627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5</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4" name="Rectángulo 3"/>
          <p:cNvSpPr/>
          <p:nvPr/>
        </p:nvSpPr>
        <p:spPr>
          <a:xfrm>
            <a:off x="82555" y="2595647"/>
            <a:ext cx="8951458" cy="2185214"/>
          </a:xfrm>
          <a:prstGeom prst="rect">
            <a:avLst/>
          </a:prstGeom>
          <a:noFill/>
          <a:ln>
            <a:noFill/>
          </a:ln>
          <a:effectLst/>
        </p:spPr>
        <p:txBody>
          <a:bodyPr wrap="square" lIns="91440" tIns="45720" rIns="91440" bIns="45720">
            <a:spAutoFit/>
          </a:bodyPr>
          <a:lstStyle/>
          <a:p>
            <a:pPr algn="ctr"/>
            <a:r>
              <a:rPr lang="es-MX" sz="4000" spc="50" dirty="0">
                <a:ln w="6350">
                  <a:solidFill>
                    <a:schemeClr val="bg1"/>
                  </a:solidFill>
                </a:ln>
                <a:solidFill>
                  <a:srgbClr val="C00000"/>
                </a:solidFill>
                <a:latin typeface="Gotham Black" panose="02000603040000020004" pitchFamily="2" charset="0"/>
                <a:cs typeface="Arial" charset="0"/>
              </a:rPr>
              <a:t>PROPUESTA DE MEJORA</a:t>
            </a:r>
          </a:p>
          <a:p>
            <a:pPr algn="ctr"/>
            <a:endParaRPr lang="es-MX" sz="4000" spc="50" dirty="0">
              <a:ln w="6350">
                <a:solidFill>
                  <a:schemeClr val="bg1"/>
                </a:solidFill>
              </a:ln>
              <a:solidFill>
                <a:srgbClr val="C00000"/>
              </a:solidFill>
              <a:latin typeface="Gotham Black" panose="02000603040000020004" pitchFamily="2" charset="0"/>
              <a:cs typeface="Arial" charset="0"/>
            </a:endParaRPr>
          </a:p>
          <a:p>
            <a:pPr algn="ctr"/>
            <a:r>
              <a:rPr lang="es-MX" sz="2800" spc="50" dirty="0">
                <a:ln w="6350">
                  <a:solidFill>
                    <a:schemeClr val="bg1"/>
                  </a:solidFill>
                </a:ln>
                <a:solidFill>
                  <a:srgbClr val="C00000"/>
                </a:solidFill>
                <a:latin typeface="Gotham Book" panose="02000603040000020004" pitchFamily="2" charset="0"/>
                <a:cs typeface="Arial" charset="0"/>
              </a:rPr>
              <a:t>Lineamientos publicados en Gaceta del 28/10/2016 </a:t>
            </a:r>
          </a:p>
        </p:txBody>
      </p:sp>
    </p:spTree>
    <p:extLst>
      <p:ext uri="{BB962C8B-B14F-4D97-AF65-F5344CB8AC3E}">
        <p14:creationId xmlns:p14="http://schemas.microsoft.com/office/powerpoint/2010/main" val="375912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6</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731925908"/>
              </p:ext>
            </p:extLst>
          </p:nvPr>
        </p:nvGraphicFramePr>
        <p:xfrm>
          <a:off x="283464" y="1058672"/>
          <a:ext cx="8604504" cy="5364480"/>
        </p:xfrm>
        <a:graphic>
          <a:graphicData uri="http://schemas.openxmlformats.org/drawingml/2006/table">
            <a:tbl>
              <a:tblPr firstRow="1" bandRow="1">
                <a:tableStyleId>{2D5ABB26-0587-4C30-8999-92F81FD0307C}</a:tableStyleId>
              </a:tblPr>
              <a:tblGrid>
                <a:gridCol w="4315081">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400" kern="1200" dirty="0">
                          <a:effectLst/>
                        </a:rPr>
                        <a:t>Los 125 Ayuntamientos del Estado de México en el seno del Sistema de Coordinación Hacendaría del Estado de México con sus Municipios, constituidos en la Comisión Temática en Materia de Planeación, Programación, Presupuesto, Contabilidad Gubernamental, Transparencia y Evaluación Municipal; con fundamento en lo dispuesto por los artículos 26 y 134 de la Constitución Política de los Estados Unidos Mexicanos; 61 numeral II inciso c), 71 y 79 de la Ley General de Contabilidad Gubernamental; 85 y 110 de la Ley Federal de Presupuesto y </a:t>
                      </a:r>
                      <a:r>
                        <a:rPr lang="es-MX" sz="1400" kern="1200" dirty="0">
                          <a:solidFill>
                            <a:schemeClr val="tx1"/>
                          </a:solidFill>
                          <a:effectLst/>
                          <a:latin typeface="+mn-lt"/>
                          <a:ea typeface="+mn-ea"/>
                          <a:cs typeface="+mn-cs"/>
                        </a:rPr>
                        <a:t>Responsabilidad Hacendaria; 129 y 139 fracción 1, de la Constitución Política del Estado Libre y Soberano de México; 2, 3, 15, 31 fracciones XXI y XXXVI, 48 fracciones III, VII, XII Bis, XIII, XVI, y XVII, 49, de la Ley Orgánica Municipal del Estado de México; artículos 1, fracciones I, II y IV; 7, 19, 22, </a:t>
                      </a:r>
                      <a:r>
                        <a:rPr lang="es-MX" sz="1400" kern="1200" dirty="0">
                          <a:effectLst/>
                        </a:rPr>
                        <a:t>fracción IV, 36, 37 y 38 de la Ley de Planeación del Estado de México y Municipios; artículos 1, del Reglamento de la Ley de Planeación del Estado de México y Municipios; 285, 293, 294, 295, 327, 327-A y 327-D, del Código Financiero del Estado de México y Municipios; y</a:t>
                      </a:r>
                    </a:p>
                    <a:p>
                      <a:endParaRPr lang="es-MX"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400" kern="1200" dirty="0">
                          <a:effectLst/>
                        </a:rPr>
                        <a:t>Los 125 Ayuntamientos del Estado de México en el seno del Sistema de Coordinación Hacendaría del Estado de México con sus Municipios, constituidos en la Comisión Temática en Materia de Planeación, Programación, Presupuesto, Contabilidad Gubernamental, Transparencia y Evaluación Municipal; con fundamento en lo dispuesto por los artículos 26 y 134 de la Constitución Política de los Estados Unidos Mexicanos; </a:t>
                      </a:r>
                      <a:r>
                        <a:rPr lang="es-MX" sz="1400" kern="1200" dirty="0">
                          <a:solidFill>
                            <a:schemeClr val="bg1"/>
                          </a:solidFill>
                          <a:effectLst/>
                          <a:highlight>
                            <a:srgbClr val="000080"/>
                          </a:highlight>
                        </a:rPr>
                        <a:t>48, 54</a:t>
                      </a:r>
                      <a:r>
                        <a:rPr lang="es-MX" sz="1400" kern="1200" dirty="0">
                          <a:effectLst/>
                        </a:rPr>
                        <a:t>, 61 numeral II inciso c), </a:t>
                      </a:r>
                      <a:r>
                        <a:rPr lang="es-MX" sz="1400" kern="1200" dirty="0">
                          <a:solidFill>
                            <a:schemeClr val="bg1"/>
                          </a:solidFill>
                          <a:effectLst/>
                          <a:highlight>
                            <a:srgbClr val="000080"/>
                          </a:highlight>
                        </a:rPr>
                        <a:t>62</a:t>
                      </a:r>
                      <a:r>
                        <a:rPr lang="es-MX" sz="1400" kern="1200" dirty="0">
                          <a:effectLst/>
                        </a:rPr>
                        <a:t>, 71, 79, </a:t>
                      </a:r>
                      <a:r>
                        <a:rPr lang="es-MX" sz="1400" kern="1200" dirty="0">
                          <a:solidFill>
                            <a:schemeClr val="bg1"/>
                          </a:solidFill>
                          <a:effectLst/>
                          <a:highlight>
                            <a:srgbClr val="000080"/>
                          </a:highlight>
                        </a:rPr>
                        <a:t>80, 81 y 82 </a:t>
                      </a:r>
                      <a:r>
                        <a:rPr lang="es-MX" sz="1400" kern="1200" dirty="0">
                          <a:effectLst/>
                        </a:rPr>
                        <a:t>de la Ley General de Contabilidad Gubernamental; 85, y 110 de la Ley Federal de Presupuesto y Responsabilidad Hacendaria; 129 y 139 fracción 1, de la Constitución Política del Estado Libre y Soberano de México; 2, 3, 15, 31 fracciones XXI, </a:t>
                      </a:r>
                      <a:r>
                        <a:rPr lang="es-MX" sz="1400" kern="1200" dirty="0">
                          <a:solidFill>
                            <a:schemeClr val="bg1"/>
                          </a:solidFill>
                          <a:effectLst/>
                          <a:highlight>
                            <a:srgbClr val="000080"/>
                          </a:highlight>
                        </a:rPr>
                        <a:t>XXXV, XXXIX y XLVI</a:t>
                      </a:r>
                      <a:r>
                        <a:rPr lang="es-MX" sz="1400" kern="1200" dirty="0">
                          <a:effectLst/>
                        </a:rPr>
                        <a:t>, 48 fracciones XVI, y XVII, </a:t>
                      </a:r>
                      <a:r>
                        <a:rPr lang="es-MX" sz="1400" kern="1200" dirty="0">
                          <a:solidFill>
                            <a:schemeClr val="bg1"/>
                          </a:solidFill>
                          <a:effectLst/>
                          <a:highlight>
                            <a:srgbClr val="000080"/>
                          </a:highlight>
                        </a:rPr>
                        <a:t>69 fracción I, inciso b), 72, 74 fracción II, 79, 83, 84, 85, 95 fracción XV y XVII, 101 fracción I, 103, 114 y 122 </a:t>
                      </a:r>
                      <a:r>
                        <a:rPr lang="es-MX" sz="1400" kern="1200" dirty="0">
                          <a:effectLst/>
                        </a:rPr>
                        <a:t>de la Ley Orgánica Municipal del Estado de México; 1, fracciones I, II y IV; 7, 19, fracción </a:t>
                      </a:r>
                      <a:r>
                        <a:rPr lang="es-MX" sz="1400" kern="1200" dirty="0">
                          <a:solidFill>
                            <a:schemeClr val="bg1"/>
                          </a:solidFill>
                          <a:effectLst/>
                          <a:highlight>
                            <a:srgbClr val="000080"/>
                          </a:highlight>
                        </a:rPr>
                        <a:t>I, II, III, IV, V, VI, VII, VIII, y IX, 22, </a:t>
                      </a:r>
                      <a:r>
                        <a:rPr lang="es-MX" sz="1400" kern="1200" dirty="0">
                          <a:effectLst/>
                        </a:rPr>
                        <a:t>36, 37 y 38 de la Ley de Planeación del Estado de México y Municipios; 1, del Reglamento de la Ley de Planeación del Estado de México y Municipios; 285, 293, 294, 295, 327, 327-A y 327-D, del Código Financiero del Estado de México y Municipios; y</a:t>
                      </a:r>
                      <a:endParaRPr lang="es-MX" sz="1400" kern="1200" dirty="0">
                        <a:solidFill>
                          <a:schemeClr val="dk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Tree>
    <p:extLst>
      <p:ext uri="{BB962C8B-B14F-4D97-AF65-F5344CB8AC3E}">
        <p14:creationId xmlns:p14="http://schemas.microsoft.com/office/powerpoint/2010/main" val="99488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7</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4" name="CuadroTexto 3"/>
          <p:cNvSpPr txBox="1"/>
          <p:nvPr/>
        </p:nvSpPr>
        <p:spPr>
          <a:xfrm>
            <a:off x="3406140" y="290822"/>
            <a:ext cx="28209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“CONSIDERACIONES”</a:t>
            </a:r>
          </a:p>
        </p:txBody>
      </p:sp>
      <p:graphicFrame>
        <p:nvGraphicFramePr>
          <p:cNvPr id="5" name="Tabla 4"/>
          <p:cNvGraphicFramePr>
            <a:graphicFrameLocks noGrp="1"/>
          </p:cNvGraphicFramePr>
          <p:nvPr>
            <p:extLst>
              <p:ext uri="{D42A27DB-BD31-4B8C-83A1-F6EECF244321}">
                <p14:modId xmlns:p14="http://schemas.microsoft.com/office/powerpoint/2010/main" val="2198198820"/>
              </p:ext>
            </p:extLst>
          </p:nvPr>
        </p:nvGraphicFramePr>
        <p:xfrm>
          <a:off x="283464" y="1058672"/>
          <a:ext cx="8604504" cy="5379720"/>
        </p:xfrm>
        <a:graphic>
          <a:graphicData uri="http://schemas.openxmlformats.org/drawingml/2006/table">
            <a:tbl>
              <a:tblPr firstRow="1" bandRow="1">
                <a:tableStyleId>{2D5ABB26-0587-4C30-8999-92F81FD0307C}</a:tableStyleId>
              </a:tblPr>
              <a:tblGrid>
                <a:gridCol w="4315081">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algn="just" eaLnBrk="0" hangingPunct="0"/>
                      <a:r>
                        <a:rPr lang="es-MX" sz="1400" kern="1200" dirty="0">
                          <a:solidFill>
                            <a:schemeClr val="tx1"/>
                          </a:solidFill>
                          <a:effectLst/>
                          <a:latin typeface="+mn-lt"/>
                          <a:ea typeface="+mn-ea"/>
                          <a:cs typeface="+mn-cs"/>
                        </a:rPr>
                        <a:t>Que la Contraloría Municipal, es la responsable de verificar el cumplimiento de las obligaciones derivadas de las disposiciones en materia de planeación, programación, </a:t>
                      </a:r>
                      <a:r>
                        <a:rPr lang="es-MX" sz="1400" kern="1200" dirty="0">
                          <a:solidFill>
                            <a:schemeClr val="bg1"/>
                          </a:solidFill>
                          <a:effectLst/>
                          <a:highlight>
                            <a:srgbClr val="FF0000"/>
                          </a:highlight>
                          <a:latin typeface="+mn-lt"/>
                          <a:ea typeface="+mn-ea"/>
                          <a:cs typeface="+mn-cs"/>
                        </a:rPr>
                        <a:t>presupuesto</a:t>
                      </a:r>
                      <a:r>
                        <a:rPr lang="es-MX" sz="1400" kern="1200" dirty="0">
                          <a:solidFill>
                            <a:schemeClr val="tx1"/>
                          </a:solidFill>
                          <a:effectLst/>
                          <a:latin typeface="+mn-lt"/>
                          <a:ea typeface="+mn-ea"/>
                          <a:cs typeface="+mn-cs"/>
                        </a:rPr>
                        <a:t> y evaluación, por parte de las dependencias y organismos auxiliares, de la Administración Pública Municipal.</a:t>
                      </a:r>
                    </a:p>
                    <a:p>
                      <a:pPr algn="just" eaLnBrk="0" hangingPunct="0"/>
                      <a:r>
                        <a:rPr lang="es-MX" sz="1600" kern="1200" dirty="0">
                          <a:solidFill>
                            <a:schemeClr val="tx1"/>
                          </a:solidFill>
                          <a:effectLst/>
                          <a:latin typeface="+mn-lt"/>
                          <a:ea typeface="+mn-ea"/>
                          <a:cs typeface="+mn-cs"/>
                        </a:rPr>
                        <a:t> </a:t>
                      </a:r>
                    </a:p>
                    <a:p>
                      <a:pPr algn="just" eaLnBrk="0" hangingPunct="0"/>
                      <a:r>
                        <a:rPr lang="es-MX" sz="1600" kern="1200" dirty="0">
                          <a:solidFill>
                            <a:schemeClr val="tx1"/>
                          </a:solidFill>
                          <a:effectLst/>
                          <a:latin typeface="+mn-lt"/>
                          <a:ea typeface="+mn-ea"/>
                          <a:cs typeface="+mn-cs"/>
                        </a:rPr>
                        <a:t>Que el propósito fundamental es lograr que el análisis, monitoreo y evaluación de los Programas presupuestarios que conforman el Presupuesto de Egresos Municipal, logren afianzar la elaboración del Presupuesto con base en Resultados y consoliden el Sistema de Evaluación del Desempeño </a:t>
                      </a:r>
                      <a:r>
                        <a:rPr lang="es-MX" sz="1600" kern="1200" dirty="0">
                          <a:solidFill>
                            <a:schemeClr val="bg1"/>
                          </a:solidFill>
                          <a:effectLst/>
                          <a:highlight>
                            <a:srgbClr val="FF0000"/>
                          </a:highlight>
                          <a:latin typeface="+mn-lt"/>
                          <a:ea typeface="+mn-ea"/>
                          <a:cs typeface="+mn-cs"/>
                        </a:rPr>
                        <a:t>como un elemento fundamental para la generación de valor público; en este contexto, los 125 Ayuntamientos de la entidad, en el seno del Sistema de Coordinación Hacendaría del Estado de México con sus Municipios, emiten los presentes</a:t>
                      </a:r>
                      <a:r>
                        <a:rPr lang="es-MX" sz="1600" kern="1200" dirty="0">
                          <a:solidFill>
                            <a:schemeClr val="tx1"/>
                          </a:solidFill>
                          <a:effectLst/>
                          <a:latin typeface="+mn-lt"/>
                          <a:ea typeface="+mn-ea"/>
                          <a:cs typeface="+mn-cs"/>
                        </a:rPr>
                        <a:t>:</a:t>
                      </a:r>
                    </a:p>
                  </a:txBody>
                  <a:tcPr/>
                </a:tc>
                <a:tc>
                  <a:txBody>
                    <a:bodyPr/>
                    <a:lstStyle/>
                    <a:p>
                      <a:pPr algn="just" eaLnBrk="0" hangingPunct="0"/>
                      <a:r>
                        <a:rPr lang="es-MX" sz="1400" kern="1200" dirty="0">
                          <a:solidFill>
                            <a:schemeClr val="tx1"/>
                          </a:solidFill>
                          <a:effectLst/>
                          <a:latin typeface="+mn-lt"/>
                          <a:ea typeface="+mn-ea"/>
                          <a:cs typeface="+mn-cs"/>
                        </a:rPr>
                        <a:t>Que la Contraloría Municipal, es la responsable de verificar el cumplimiento de las obligaciones derivadas de las disposiciones en materia de planeación, programación, </a:t>
                      </a:r>
                      <a:r>
                        <a:rPr lang="es-MX" sz="1400" kern="1200" dirty="0">
                          <a:solidFill>
                            <a:schemeClr val="bg1"/>
                          </a:solidFill>
                          <a:effectLst/>
                          <a:highlight>
                            <a:srgbClr val="000080"/>
                          </a:highlight>
                          <a:latin typeface="+mn-lt"/>
                          <a:ea typeface="+mn-ea"/>
                          <a:cs typeface="+mn-cs"/>
                        </a:rPr>
                        <a:t>presupuestación</a:t>
                      </a:r>
                      <a:r>
                        <a:rPr lang="es-MX" sz="1400" kern="1200" dirty="0">
                          <a:solidFill>
                            <a:schemeClr val="tx1"/>
                          </a:solidFill>
                          <a:effectLst/>
                          <a:latin typeface="+mn-lt"/>
                          <a:ea typeface="+mn-ea"/>
                          <a:cs typeface="+mn-cs"/>
                        </a:rPr>
                        <a:t> y evaluación, por parte de las dependencias y organismos auxiliares, de la Administración Pública Municipal.</a:t>
                      </a:r>
                    </a:p>
                    <a:p>
                      <a:pPr algn="just" eaLnBrk="0" hangingPunct="0"/>
                      <a:r>
                        <a:rPr lang="es-MX" sz="1400" kern="1200" dirty="0">
                          <a:solidFill>
                            <a:schemeClr val="tx1"/>
                          </a:solidFill>
                          <a:effectLst/>
                          <a:latin typeface="+mn-lt"/>
                          <a:ea typeface="+mn-ea"/>
                          <a:cs typeface="+mn-cs"/>
                        </a:rPr>
                        <a:t> </a:t>
                      </a:r>
                    </a:p>
                    <a:p>
                      <a:pPr algn="just" eaLnBrk="0" hangingPunct="0"/>
                      <a:r>
                        <a:rPr lang="es-MX" sz="1500" kern="1200" dirty="0">
                          <a:solidFill>
                            <a:schemeClr val="tx1"/>
                          </a:solidFill>
                          <a:effectLst/>
                          <a:latin typeface="+mn-lt"/>
                          <a:ea typeface="+mn-ea"/>
                          <a:cs typeface="+mn-cs"/>
                        </a:rPr>
                        <a:t>Que el propósito fundamental es lograr que el monitoreo y evaluación de los Programas presupuestarios que conforman el Presupuesto de Egresos Municipal, logren afianzar la Presupuestación basada en Resultados y consoliden el Sistema de Evaluación del Desempeño; </a:t>
                      </a:r>
                      <a:r>
                        <a:rPr lang="es-MX" sz="1500" kern="1200" dirty="0">
                          <a:solidFill>
                            <a:schemeClr val="bg1"/>
                          </a:solidFill>
                          <a:effectLst/>
                          <a:highlight>
                            <a:srgbClr val="000080"/>
                          </a:highlight>
                          <a:latin typeface="+mn-lt"/>
                          <a:ea typeface="+mn-ea"/>
                          <a:cs typeface="+mn-cs"/>
                        </a:rPr>
                        <a:t>por lo cual, en el marco del Sistema de Coordinación Hacendaría del Estado de México, con base en el artículo 342 del Código Financiero del Estado de México y Municipios, las autoridades hacendarias municipales, integrantes de la Comisión Temática en Materia de Planeación, Programación, Presupuestación, Contabilidad Gubernamental, Transparencia y Evaluación Municipal, aprobaron los presentes:</a:t>
                      </a:r>
                    </a:p>
                  </a:txBody>
                  <a:tcPr/>
                </a:tc>
                <a:extLst>
                  <a:ext uri="{0D108BD9-81ED-4DB2-BD59-A6C34878D82A}">
                    <a16:rowId xmlns:a16="http://schemas.microsoft.com/office/drawing/2014/main" val="1777344338"/>
                  </a:ext>
                </a:extLst>
              </a:tr>
            </a:tbl>
          </a:graphicData>
        </a:graphic>
      </p:graphicFrame>
    </p:spTree>
    <p:extLst>
      <p:ext uri="{BB962C8B-B14F-4D97-AF65-F5344CB8AC3E}">
        <p14:creationId xmlns:p14="http://schemas.microsoft.com/office/powerpoint/2010/main" val="3935885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8</a:t>
            </a:fld>
            <a:endParaRPr lang="es-MX" dirty="0"/>
          </a:p>
        </p:txBody>
      </p:sp>
      <p:sp>
        <p:nvSpPr>
          <p:cNvPr id="3" name="CuadroTexto 2"/>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graphicFrame>
        <p:nvGraphicFramePr>
          <p:cNvPr id="4" name="Tabla 3"/>
          <p:cNvGraphicFramePr>
            <a:graphicFrameLocks noGrp="1"/>
          </p:cNvGraphicFramePr>
          <p:nvPr>
            <p:extLst>
              <p:ext uri="{D42A27DB-BD31-4B8C-83A1-F6EECF244321}">
                <p14:modId xmlns:p14="http://schemas.microsoft.com/office/powerpoint/2010/main" val="2099444650"/>
              </p:ext>
            </p:extLst>
          </p:nvPr>
        </p:nvGraphicFramePr>
        <p:xfrm>
          <a:off x="274320" y="1058672"/>
          <a:ext cx="8613648" cy="557784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SEGUNDA</a:t>
                      </a:r>
                      <a:r>
                        <a:rPr lang="es-MX" sz="1600" kern="1200" dirty="0">
                          <a:solidFill>
                            <a:schemeClr val="tx1"/>
                          </a:solidFill>
                          <a:effectLst/>
                          <a:latin typeface="Gotham Book" panose="02000603040000020004" pitchFamily="2" charset="0"/>
                          <a:ea typeface="+mn-ea"/>
                          <a:cs typeface="+mn-cs"/>
                        </a:rPr>
                        <a:t>. –</a:t>
                      </a:r>
                    </a:p>
                    <a:p>
                      <a:r>
                        <a:rPr lang="es-MX" sz="1600" kern="1200" dirty="0">
                          <a:solidFill>
                            <a:schemeClr val="tx1"/>
                          </a:solidFill>
                          <a:effectLst/>
                          <a:latin typeface="Gotham Book" panose="02000603040000020004" pitchFamily="2" charset="0"/>
                          <a:ea typeface="+mn-ea"/>
                          <a:cs typeface="+mn-cs"/>
                        </a:rPr>
                        <a:t> </a:t>
                      </a:r>
                    </a:p>
                    <a:p>
                      <a:r>
                        <a:rPr lang="es-MX" sz="1600" b="1" kern="1200" dirty="0">
                          <a:solidFill>
                            <a:schemeClr val="tx1"/>
                          </a:solidFill>
                          <a:effectLst/>
                          <a:latin typeface="Gotham Book" panose="02000603040000020004" pitchFamily="2" charset="0"/>
                          <a:ea typeface="+mn-ea"/>
                          <a:cs typeface="+mn-cs"/>
                        </a:rPr>
                        <a:t>a) </a:t>
                      </a:r>
                      <a:r>
                        <a:rPr lang="es-MX" sz="1600" kern="1200" dirty="0">
                          <a:solidFill>
                            <a:schemeClr val="tx1"/>
                          </a:solidFill>
                          <a:effectLst/>
                          <a:latin typeface="Gotham Book" panose="02000603040000020004" pitchFamily="2" charset="0"/>
                          <a:ea typeface="+mn-ea"/>
                          <a:cs typeface="+mn-cs"/>
                        </a:rPr>
                        <a:t>Las Dependencias Administrativas,</a:t>
                      </a:r>
                    </a:p>
                    <a:p>
                      <a:r>
                        <a:rPr lang="es-MX" sz="1600" b="1" kern="1200" dirty="0">
                          <a:solidFill>
                            <a:schemeClr val="tx1"/>
                          </a:solidFill>
                          <a:effectLst/>
                          <a:latin typeface="Gotham Book" panose="02000603040000020004" pitchFamily="2" charset="0"/>
                          <a:ea typeface="+mn-ea"/>
                          <a:cs typeface="+mn-cs"/>
                        </a:rPr>
                        <a:t>b</a:t>
                      </a:r>
                      <a:r>
                        <a:rPr lang="es-MX" sz="1600" b="1" kern="1200" dirty="0">
                          <a:solidFill>
                            <a:schemeClr val="bg1"/>
                          </a:solidFill>
                          <a:effectLst/>
                          <a:highlight>
                            <a:srgbClr val="FF0000"/>
                          </a:highlight>
                          <a:latin typeface="Gotham Book" panose="02000603040000020004" pitchFamily="2" charset="0"/>
                          <a:ea typeface="+mn-ea"/>
                          <a:cs typeface="+mn-cs"/>
                        </a:rPr>
                        <a:t>) </a:t>
                      </a:r>
                      <a:r>
                        <a:rPr lang="es-MX" sz="1600" kern="1200" dirty="0">
                          <a:solidFill>
                            <a:schemeClr val="bg1"/>
                          </a:solidFill>
                          <a:effectLst/>
                          <a:highlight>
                            <a:srgbClr val="FF0000"/>
                          </a:highlight>
                          <a:latin typeface="Gotham Book" panose="02000603040000020004" pitchFamily="2" charset="0"/>
                          <a:ea typeface="+mn-ea"/>
                          <a:cs typeface="+mn-cs"/>
                        </a:rPr>
                        <a:t>La Tesorería Municipal;</a:t>
                      </a:r>
                    </a:p>
                    <a:p>
                      <a:r>
                        <a:rPr lang="es-MX" sz="1600" b="1" kern="1200" dirty="0">
                          <a:solidFill>
                            <a:schemeClr val="tx1"/>
                          </a:solidFill>
                          <a:effectLst/>
                          <a:latin typeface="Gotham Book" panose="02000603040000020004" pitchFamily="2" charset="0"/>
                          <a:ea typeface="+mn-ea"/>
                          <a:cs typeface="+mn-cs"/>
                        </a:rPr>
                        <a:t>c) </a:t>
                      </a:r>
                      <a:r>
                        <a:rPr lang="es-MX" sz="1600" kern="1200" dirty="0">
                          <a:solidFill>
                            <a:schemeClr val="tx1"/>
                          </a:solidFill>
                          <a:effectLst/>
                          <a:latin typeface="Gotham Book" panose="02000603040000020004" pitchFamily="2" charset="0"/>
                          <a:ea typeface="+mn-ea"/>
                          <a:cs typeface="+mn-cs"/>
                        </a:rPr>
                        <a:t>La Contraloría Municipal; y</a:t>
                      </a:r>
                    </a:p>
                    <a:p>
                      <a:r>
                        <a:rPr lang="es-MX" sz="1600" b="1" kern="1200" dirty="0">
                          <a:solidFill>
                            <a:schemeClr val="tx1"/>
                          </a:solidFill>
                          <a:effectLst/>
                          <a:latin typeface="Gotham Book" panose="02000603040000020004" pitchFamily="2" charset="0"/>
                          <a:ea typeface="+mn-ea"/>
                          <a:cs typeface="+mn-cs"/>
                        </a:rPr>
                        <a:t>d) </a:t>
                      </a:r>
                      <a:r>
                        <a:rPr lang="es-MX" sz="1600" kern="1200" dirty="0">
                          <a:solidFill>
                            <a:schemeClr val="tx1"/>
                          </a:solidFill>
                          <a:effectLst/>
                          <a:latin typeface="Gotham Book" panose="02000603040000020004" pitchFamily="2" charset="0"/>
                          <a:ea typeface="+mn-ea"/>
                          <a:cs typeface="+mn-cs"/>
                        </a:rPr>
                        <a:t>Los Organismos Auxiliares.</a:t>
                      </a:r>
                    </a:p>
                    <a:p>
                      <a:pPr algn="just" eaLnBrk="0" hangingPunct="0"/>
                      <a:endParaRPr lang="es-MX" sz="1600" kern="1200" dirty="0">
                        <a:solidFill>
                          <a:schemeClr val="tx1"/>
                        </a:solidFill>
                        <a:effectLst/>
                        <a:latin typeface="Gotham Book" panose="02000603040000020004" pitchFamily="2" charset="0"/>
                        <a:ea typeface="+mn-ea"/>
                        <a:cs typeface="+mn-cs"/>
                      </a:endParaRPr>
                    </a:p>
                    <a:p>
                      <a:pPr algn="just" eaLnBrk="0" hangingPunct="0"/>
                      <a:r>
                        <a:rPr lang="es-MX" sz="1600" b="1" kern="1200" dirty="0">
                          <a:solidFill>
                            <a:schemeClr val="tx1"/>
                          </a:solidFill>
                          <a:effectLst/>
                          <a:latin typeface="Gotham Book" panose="02000603040000020004" pitchFamily="2" charset="0"/>
                          <a:ea typeface="+mn-ea"/>
                          <a:cs typeface="+mn-cs"/>
                        </a:rPr>
                        <a:t>TERCERA. -</a:t>
                      </a:r>
                    </a:p>
                  </a:txBody>
                  <a:tcPr/>
                </a:tc>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SEGUNDA</a:t>
                      </a:r>
                      <a:r>
                        <a:rPr lang="es-MX" sz="1600" kern="1200" dirty="0">
                          <a:solidFill>
                            <a:schemeClr val="tx1"/>
                          </a:solidFill>
                          <a:effectLst/>
                          <a:latin typeface="Gotham Book" panose="02000603040000020004" pitchFamily="2" charset="0"/>
                          <a:ea typeface="+mn-ea"/>
                          <a:cs typeface="+mn-cs"/>
                        </a:rPr>
                        <a:t>. –</a:t>
                      </a:r>
                    </a:p>
                    <a:p>
                      <a:pPr lvl="1" eaLnBrk="0" hangingPunct="0"/>
                      <a:endParaRPr lang="es-MX" sz="1600" kern="1200" dirty="0">
                        <a:solidFill>
                          <a:schemeClr val="tx1"/>
                        </a:solidFill>
                        <a:effectLst/>
                        <a:latin typeface="Gotham Book" panose="02000603040000020004" pitchFamily="2" charset="0"/>
                        <a:ea typeface="+mn-ea"/>
                        <a:cs typeface="+mn-cs"/>
                      </a:endParaRPr>
                    </a:p>
                    <a:p>
                      <a:pPr marL="434975" lvl="1" indent="-342900" eaLnBrk="0" hangingPunct="0">
                        <a:buFont typeface="+mj-lt"/>
                        <a:buAutoNum type="alphaLcParenR"/>
                      </a:pPr>
                      <a:r>
                        <a:rPr lang="es-MX" sz="1600" kern="1200" dirty="0">
                          <a:solidFill>
                            <a:schemeClr val="tx1"/>
                          </a:solidFill>
                          <a:effectLst/>
                          <a:latin typeface="Gotham Book" panose="02000603040000020004" pitchFamily="2" charset="0"/>
                          <a:ea typeface="+mn-ea"/>
                          <a:cs typeface="+mn-cs"/>
                        </a:rPr>
                        <a:t>Las Dependencias Administrativas,</a:t>
                      </a:r>
                    </a:p>
                    <a:p>
                      <a:pPr marL="434975" lvl="1" indent="-342900" eaLnBrk="0" hangingPunct="0">
                        <a:buFont typeface="+mj-lt"/>
                        <a:buAutoNum type="alphaLcParenR"/>
                      </a:pPr>
                      <a:r>
                        <a:rPr lang="es-MX" sz="1600" kern="1200" dirty="0">
                          <a:solidFill>
                            <a:schemeClr val="tx1"/>
                          </a:solidFill>
                          <a:effectLst/>
                          <a:latin typeface="Gotham Book" panose="02000603040000020004" pitchFamily="2" charset="0"/>
                          <a:ea typeface="+mn-ea"/>
                          <a:cs typeface="+mn-cs"/>
                        </a:rPr>
                        <a:t>La Contraloría Municipal; y</a:t>
                      </a:r>
                    </a:p>
                    <a:p>
                      <a:pPr marL="434975" lvl="1" indent="-342900" eaLnBrk="0" hangingPunct="0">
                        <a:buFont typeface="+mj-lt"/>
                        <a:buAutoNum type="alphaLcParenR"/>
                      </a:pPr>
                      <a:r>
                        <a:rPr lang="es-MX" sz="1600" kern="1200" dirty="0">
                          <a:solidFill>
                            <a:schemeClr val="tx1"/>
                          </a:solidFill>
                          <a:effectLst/>
                          <a:latin typeface="Gotham Book" panose="02000603040000020004" pitchFamily="2" charset="0"/>
                          <a:ea typeface="+mn-ea"/>
                          <a:cs typeface="+mn-cs"/>
                        </a:rPr>
                        <a:t>Los Organismos Auxiliares.</a:t>
                      </a:r>
                    </a:p>
                    <a:p>
                      <a:pPr algn="just" eaLnBrk="0" hangingPunct="0"/>
                      <a:endParaRPr lang="es-MX" sz="1600" kern="1200" dirty="0">
                        <a:solidFill>
                          <a:schemeClr val="bg1"/>
                        </a:solidFill>
                        <a:effectLst/>
                        <a:latin typeface="Gotham Book" panose="02000603040000020004" pitchFamily="2" charset="0"/>
                        <a:ea typeface="+mn-ea"/>
                        <a:cs typeface="+mn-cs"/>
                      </a:endParaRPr>
                    </a:p>
                    <a:p>
                      <a:pPr algn="just" eaLnBrk="0" hangingPunct="0"/>
                      <a:endParaRPr lang="es-MX" sz="1600" kern="1200" dirty="0">
                        <a:solidFill>
                          <a:schemeClr val="bg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TERCERA. -</a:t>
                      </a:r>
                    </a:p>
                    <a:p>
                      <a:pPr algn="just" eaLnBrk="0" hangingPunct="0"/>
                      <a:endParaRPr lang="es-MX" sz="1600" kern="1200" dirty="0">
                        <a:solidFill>
                          <a:schemeClr val="bg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kern="1200" dirty="0" err="1">
                          <a:solidFill>
                            <a:schemeClr val="bg1"/>
                          </a:solidFill>
                          <a:effectLst/>
                          <a:highlight>
                            <a:srgbClr val="000080"/>
                          </a:highlight>
                          <a:latin typeface="Gotham Book" panose="02000603040000020004" pitchFamily="2" charset="0"/>
                          <a:ea typeface="+mn-ea"/>
                          <a:cs typeface="+mn-cs"/>
                        </a:rPr>
                        <a:t>ASM</a:t>
                      </a:r>
                      <a:r>
                        <a:rPr lang="es-MX" sz="1600" kern="1200" dirty="0">
                          <a:solidFill>
                            <a:schemeClr val="bg1"/>
                          </a:solidFill>
                          <a:effectLst/>
                          <a:highlight>
                            <a:srgbClr val="000080"/>
                          </a:highlight>
                          <a:latin typeface="Gotham Book" panose="02000603040000020004" pitchFamily="2" charset="0"/>
                          <a:ea typeface="+mn-ea"/>
                          <a:cs typeface="+mn-cs"/>
                        </a:rPr>
                        <a:t>: Aspectos Susceptibles de Mejora. Son los hallazgos, debilidades, oportunidades y amenazas identificadas derivado de la realización de una evaluación, las cuales pueden ser atendidas para la mejora de los programas con base en las recomendaciones y sugerencias señaladas por el evaluador a fin de contribuir a la mejora de los Programas presupuestarios;</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430728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lgn="l"/>
            <a:fld id="{28DBDE1A-188A-4A6B-96BC-C97654AA679D}" type="slidenum">
              <a:rPr lang="es-MX" smtClean="0"/>
              <a:pPr algn="l"/>
              <a:t>9</a:t>
            </a:fld>
            <a:endParaRPr lang="es-MX" dirty="0"/>
          </a:p>
        </p:txBody>
      </p:sp>
      <p:graphicFrame>
        <p:nvGraphicFramePr>
          <p:cNvPr id="3" name="Tabla 2"/>
          <p:cNvGraphicFramePr>
            <a:graphicFrameLocks noGrp="1"/>
          </p:cNvGraphicFramePr>
          <p:nvPr>
            <p:extLst>
              <p:ext uri="{D42A27DB-BD31-4B8C-83A1-F6EECF244321}">
                <p14:modId xmlns:p14="http://schemas.microsoft.com/office/powerpoint/2010/main" val="3442001163"/>
              </p:ext>
            </p:extLst>
          </p:nvPr>
        </p:nvGraphicFramePr>
        <p:xfrm>
          <a:off x="274320" y="1058672"/>
          <a:ext cx="8613648" cy="5547360"/>
        </p:xfrm>
        <a:graphic>
          <a:graphicData uri="http://schemas.openxmlformats.org/drawingml/2006/table">
            <a:tbl>
              <a:tblPr firstRow="1" bandRow="1">
                <a:tableStyleId>{2D5ABB26-0587-4C30-8999-92F81FD0307C}</a:tableStyleId>
              </a:tblPr>
              <a:tblGrid>
                <a:gridCol w="4324225">
                  <a:extLst>
                    <a:ext uri="{9D8B030D-6E8A-4147-A177-3AD203B41FA5}">
                      <a16:colId xmlns:a16="http://schemas.microsoft.com/office/drawing/2014/main" val="263160668"/>
                    </a:ext>
                  </a:extLst>
                </a:gridCol>
                <a:gridCol w="4289423">
                  <a:extLst>
                    <a:ext uri="{9D8B030D-6E8A-4147-A177-3AD203B41FA5}">
                      <a16:colId xmlns:a16="http://schemas.microsoft.com/office/drawing/2014/main" val="1579691472"/>
                    </a:ext>
                  </a:extLst>
                </a:gridCol>
              </a:tblGrid>
              <a:tr h="175768">
                <a:tc>
                  <a:txBody>
                    <a:bodyPr/>
                    <a:lstStyle/>
                    <a:p>
                      <a:pPr algn="ctr"/>
                      <a:r>
                        <a:rPr lang="es-MX" dirty="0">
                          <a:solidFill>
                            <a:schemeClr val="bg1"/>
                          </a:solidFill>
                        </a:rPr>
                        <a:t>DICE</a:t>
                      </a:r>
                    </a:p>
                  </a:txBody>
                  <a:tcPr>
                    <a:solidFill>
                      <a:srgbClr val="B40000"/>
                    </a:solidFill>
                  </a:tcPr>
                </a:tc>
                <a:tc>
                  <a:txBody>
                    <a:bodyPr/>
                    <a:lstStyle/>
                    <a:p>
                      <a:pPr algn="ctr"/>
                      <a:r>
                        <a:rPr lang="es-MX" dirty="0">
                          <a:solidFill>
                            <a:schemeClr val="bg1"/>
                          </a:solidFill>
                        </a:rPr>
                        <a:t>PROPUESTA</a:t>
                      </a:r>
                    </a:p>
                  </a:txBody>
                  <a:tcPr anchor="ctr">
                    <a:solidFill>
                      <a:srgbClr val="B40000"/>
                    </a:solidFill>
                  </a:tcPr>
                </a:tc>
                <a:extLst>
                  <a:ext uri="{0D108BD9-81ED-4DB2-BD59-A6C34878D82A}">
                    <a16:rowId xmlns:a16="http://schemas.microsoft.com/office/drawing/2014/main" val="745462956"/>
                  </a:ext>
                </a:extLst>
              </a:tr>
              <a:tr h="4492773">
                <a:tc>
                  <a:txBody>
                    <a:bodyPr/>
                    <a:lstStyle/>
                    <a:p>
                      <a:pPr algn="just" eaLnBrk="0" hangingPunct="0"/>
                      <a:r>
                        <a:rPr lang="es-MX" sz="1600" b="1" kern="1200" dirty="0">
                          <a:solidFill>
                            <a:schemeClr val="tx1"/>
                          </a:solidFill>
                          <a:effectLst/>
                          <a:latin typeface="Gotham Book" panose="02000603040000020004" pitchFamily="2" charset="0"/>
                          <a:ea typeface="+mn-ea"/>
                          <a:cs typeface="+mn-cs"/>
                        </a:rPr>
                        <a:t>TERCERA. –</a:t>
                      </a:r>
                    </a:p>
                    <a:p>
                      <a:pPr algn="just" eaLnBrk="0" hangingPunct="0"/>
                      <a:endParaRPr lang="es-MX" sz="1600" b="1"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Comisión Temática:</a:t>
                      </a:r>
                      <a:r>
                        <a:rPr lang="es-MX" sz="1800" kern="1200" dirty="0">
                          <a:solidFill>
                            <a:schemeClr val="tx1"/>
                          </a:solidFill>
                          <a:effectLst/>
                          <a:latin typeface="Gotham Book" panose="02000603040000020004" pitchFamily="2" charset="0"/>
                          <a:ea typeface="+mn-ea"/>
                          <a:cs typeface="+mn-cs"/>
                        </a:rPr>
                        <a:t> Se refiere a la Comisión Temática en Materia de Planeación, Programación, </a:t>
                      </a:r>
                      <a:r>
                        <a:rPr lang="es-MX" sz="1800" kern="1200" dirty="0">
                          <a:solidFill>
                            <a:schemeClr val="bg1"/>
                          </a:solidFill>
                          <a:effectLst/>
                          <a:highlight>
                            <a:srgbClr val="FF0000"/>
                          </a:highlight>
                          <a:latin typeface="Gotham Book" panose="02000603040000020004" pitchFamily="2" charset="0"/>
                          <a:ea typeface="+mn-ea"/>
                          <a:cs typeface="+mn-cs"/>
                        </a:rPr>
                        <a:t>Presupuesto</a:t>
                      </a:r>
                      <a:r>
                        <a:rPr lang="es-MX" sz="1800" kern="1200" dirty="0">
                          <a:solidFill>
                            <a:schemeClr val="tx1"/>
                          </a:solidFill>
                          <a:effectLst/>
                          <a:latin typeface="Gotham Book" panose="02000603040000020004" pitchFamily="2" charset="0"/>
                          <a:ea typeface="+mn-ea"/>
                          <a:cs typeface="+mn-cs"/>
                        </a:rPr>
                        <a:t>, Contabilidad Gubernamental, Transparencia y Evaluación Municipal, coordinadas por el Instituto Hacendario del Estado de México.</a:t>
                      </a:r>
                    </a:p>
                    <a:p>
                      <a:pPr algn="just" eaLnBrk="0" hangingPunct="0"/>
                      <a:endParaRPr lang="es-MX" sz="1600" b="1" kern="1200" dirty="0">
                        <a:solidFill>
                          <a:schemeClr val="tx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Proceso presupuestario</a:t>
                      </a:r>
                      <a:r>
                        <a:rPr lang="es-MX" sz="1800" kern="1200" dirty="0">
                          <a:solidFill>
                            <a:schemeClr val="tx1"/>
                          </a:solidFill>
                          <a:effectLst/>
                          <a:latin typeface="Gotham Book" panose="02000603040000020004" pitchFamily="2" charset="0"/>
                          <a:ea typeface="+mn-ea"/>
                          <a:cs typeface="+mn-cs"/>
                        </a:rPr>
                        <a:t>: Al conjunto de actividades que comprende la planeación, programación, </a:t>
                      </a:r>
                      <a:r>
                        <a:rPr lang="es-MX" sz="1800" kern="1200" dirty="0">
                          <a:solidFill>
                            <a:schemeClr val="bg1"/>
                          </a:solidFill>
                          <a:effectLst/>
                          <a:highlight>
                            <a:srgbClr val="FF0000"/>
                          </a:highlight>
                          <a:latin typeface="Gotham Book" panose="02000603040000020004" pitchFamily="2" charset="0"/>
                          <a:ea typeface="+mn-ea"/>
                          <a:cs typeface="+mn-cs"/>
                        </a:rPr>
                        <a:t>integración del presupuesto, </a:t>
                      </a:r>
                      <a:r>
                        <a:rPr lang="es-MX" sz="1800" kern="1200" dirty="0">
                          <a:solidFill>
                            <a:schemeClr val="tx1"/>
                          </a:solidFill>
                          <a:effectLst/>
                          <a:latin typeface="Gotham Book" panose="02000603040000020004" pitchFamily="2" charset="0"/>
                          <a:ea typeface="+mn-ea"/>
                          <a:cs typeface="+mn-cs"/>
                        </a:rPr>
                        <a:t>ejercicio, control, seguimiento, evaluación y rendición de cuentas, de los programas presupuestarios;</a:t>
                      </a:r>
                    </a:p>
                  </a:txBody>
                  <a:tcPr/>
                </a:tc>
                <a:tc>
                  <a:txBody>
                    <a:bodyPr/>
                    <a:lstStyle/>
                    <a:p>
                      <a:pPr marL="0" marR="0" lvl="0" indent="0" algn="just" defTabSz="914400" rtl="0" eaLnBrk="0" fontAlgn="auto" latinLnBrk="0" hangingPunct="0">
                        <a:lnSpc>
                          <a:spcPct val="100000"/>
                        </a:lnSpc>
                        <a:spcBef>
                          <a:spcPts val="0"/>
                        </a:spcBef>
                        <a:spcAft>
                          <a:spcPts val="0"/>
                        </a:spcAft>
                        <a:buClrTx/>
                        <a:buSzTx/>
                        <a:buFontTx/>
                        <a:buNone/>
                        <a:tabLst/>
                        <a:defRPr/>
                      </a:pPr>
                      <a:r>
                        <a:rPr lang="es-MX" sz="1600" b="1" kern="1200" dirty="0">
                          <a:solidFill>
                            <a:schemeClr val="tx1"/>
                          </a:solidFill>
                          <a:effectLst/>
                          <a:latin typeface="Gotham Book" panose="02000603040000020004" pitchFamily="2" charset="0"/>
                          <a:ea typeface="+mn-ea"/>
                          <a:cs typeface="+mn-cs"/>
                        </a:rPr>
                        <a:t>TERCERA. -</a:t>
                      </a:r>
                    </a:p>
                    <a:p>
                      <a:pPr algn="just" eaLnBrk="0" hangingPunct="0"/>
                      <a:endParaRPr lang="es-MX" sz="1600" kern="1200" dirty="0">
                        <a:solidFill>
                          <a:schemeClr val="bg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Comisión Temática:</a:t>
                      </a:r>
                      <a:r>
                        <a:rPr lang="es-MX" sz="1800" kern="1200" dirty="0">
                          <a:solidFill>
                            <a:schemeClr val="tx1"/>
                          </a:solidFill>
                          <a:effectLst/>
                          <a:latin typeface="Gotham Book" panose="02000603040000020004" pitchFamily="2" charset="0"/>
                          <a:ea typeface="+mn-ea"/>
                          <a:cs typeface="+mn-cs"/>
                        </a:rPr>
                        <a:t> Se refiere a la Comisión Temática en Materia de Planeación, Programación, </a:t>
                      </a:r>
                      <a:r>
                        <a:rPr lang="es-MX" sz="1800" kern="1200" dirty="0">
                          <a:solidFill>
                            <a:schemeClr val="bg1"/>
                          </a:solidFill>
                          <a:effectLst/>
                          <a:highlight>
                            <a:srgbClr val="000080"/>
                          </a:highlight>
                          <a:latin typeface="Gotham Book" panose="02000603040000020004" pitchFamily="2" charset="0"/>
                          <a:ea typeface="+mn-ea"/>
                          <a:cs typeface="+mn-cs"/>
                        </a:rPr>
                        <a:t>Presupuestación</a:t>
                      </a:r>
                      <a:r>
                        <a:rPr lang="es-MX" sz="1800" kern="1200" dirty="0">
                          <a:solidFill>
                            <a:schemeClr val="tx1"/>
                          </a:solidFill>
                          <a:effectLst/>
                          <a:latin typeface="Gotham Book" panose="02000603040000020004" pitchFamily="2" charset="0"/>
                          <a:ea typeface="+mn-ea"/>
                          <a:cs typeface="+mn-cs"/>
                        </a:rPr>
                        <a:t>, Contabilidad Gubernamental, Transparencia y Evaluación Municipal, </a:t>
                      </a:r>
                      <a:r>
                        <a:rPr lang="es-MX" sz="1800" kern="1200" dirty="0">
                          <a:solidFill>
                            <a:schemeClr val="bg1"/>
                          </a:solidFill>
                          <a:effectLst/>
                          <a:highlight>
                            <a:srgbClr val="000080"/>
                          </a:highlight>
                          <a:latin typeface="Gotham Book" panose="02000603040000020004" pitchFamily="2" charset="0"/>
                          <a:ea typeface="+mn-ea"/>
                          <a:cs typeface="+mn-cs"/>
                        </a:rPr>
                        <a:t>coordinada</a:t>
                      </a:r>
                      <a:r>
                        <a:rPr lang="es-MX" sz="1800" kern="1200" dirty="0">
                          <a:solidFill>
                            <a:schemeClr val="tx1"/>
                          </a:solidFill>
                          <a:effectLst/>
                          <a:latin typeface="Gotham Book" panose="02000603040000020004" pitchFamily="2" charset="0"/>
                          <a:ea typeface="+mn-ea"/>
                          <a:cs typeface="+mn-cs"/>
                        </a:rPr>
                        <a:t> por el Instituto Hacendario del Estado de México.</a:t>
                      </a:r>
                    </a:p>
                    <a:p>
                      <a:pPr algn="just" eaLnBrk="0" hangingPunct="0"/>
                      <a:endParaRPr lang="es-MX" sz="1600" kern="1200" dirty="0">
                        <a:solidFill>
                          <a:schemeClr val="bg1"/>
                        </a:solidFill>
                        <a:effectLst/>
                        <a:latin typeface="Gotham Book" panose="02000603040000020004" pitchFamily="2" charset="0"/>
                        <a:ea typeface="+mn-ea"/>
                        <a:cs typeface="+mn-cs"/>
                      </a:endParaRPr>
                    </a:p>
                    <a:p>
                      <a:pPr marL="0" marR="0" lvl="0" indent="0" algn="just" defTabSz="914400" rtl="0" eaLnBrk="0" fontAlgn="auto" latinLnBrk="0" hangingPunct="0">
                        <a:lnSpc>
                          <a:spcPct val="100000"/>
                        </a:lnSpc>
                        <a:spcBef>
                          <a:spcPts val="0"/>
                        </a:spcBef>
                        <a:spcAft>
                          <a:spcPts val="0"/>
                        </a:spcAft>
                        <a:buClrTx/>
                        <a:buSzTx/>
                        <a:buFontTx/>
                        <a:buNone/>
                        <a:tabLst/>
                        <a:defRPr/>
                      </a:pPr>
                      <a:r>
                        <a:rPr lang="es-MX" sz="1800" b="1" kern="1200" dirty="0">
                          <a:solidFill>
                            <a:schemeClr val="tx1"/>
                          </a:solidFill>
                          <a:effectLst/>
                          <a:latin typeface="Gotham Book" panose="02000603040000020004" pitchFamily="2" charset="0"/>
                          <a:ea typeface="+mn-ea"/>
                          <a:cs typeface="+mn-cs"/>
                        </a:rPr>
                        <a:t>Proceso presupuestario:</a:t>
                      </a:r>
                      <a:r>
                        <a:rPr lang="es-MX" sz="1800" kern="1200" dirty="0">
                          <a:solidFill>
                            <a:schemeClr val="tx1"/>
                          </a:solidFill>
                          <a:effectLst/>
                          <a:latin typeface="Gotham Book" panose="02000603040000020004" pitchFamily="2" charset="0"/>
                          <a:ea typeface="+mn-ea"/>
                          <a:cs typeface="+mn-cs"/>
                        </a:rPr>
                        <a:t> Al conjunto de actividades que comprende la planeación, programación, </a:t>
                      </a:r>
                      <a:r>
                        <a:rPr lang="es-MX" sz="1800" kern="1200" dirty="0">
                          <a:solidFill>
                            <a:schemeClr val="bg1"/>
                          </a:solidFill>
                          <a:effectLst/>
                          <a:highlight>
                            <a:srgbClr val="000080"/>
                          </a:highlight>
                          <a:latin typeface="Gotham Book" panose="02000603040000020004" pitchFamily="2" charset="0"/>
                          <a:ea typeface="+mn-ea"/>
                          <a:cs typeface="+mn-cs"/>
                        </a:rPr>
                        <a:t>presupuestación</a:t>
                      </a:r>
                      <a:r>
                        <a:rPr lang="es-MX" sz="1800" kern="1200" dirty="0">
                          <a:solidFill>
                            <a:schemeClr val="tx1"/>
                          </a:solidFill>
                          <a:effectLst/>
                          <a:latin typeface="Gotham Book" panose="02000603040000020004" pitchFamily="2" charset="0"/>
                          <a:ea typeface="+mn-ea"/>
                          <a:cs typeface="+mn-cs"/>
                        </a:rPr>
                        <a:t>, ejercicio, control, seguimiento, evaluación y rendición de cuentas, de los programas presupuestarios;</a:t>
                      </a:r>
                    </a:p>
                    <a:p>
                      <a:pPr algn="just" eaLnBrk="0" hangingPunct="0"/>
                      <a:endParaRPr lang="es-MX" sz="1600" kern="1200" dirty="0">
                        <a:solidFill>
                          <a:schemeClr val="bg1"/>
                        </a:solidFill>
                        <a:effectLst/>
                        <a:latin typeface="Gotham Book" panose="02000603040000020004" pitchFamily="2" charset="0"/>
                        <a:ea typeface="+mn-ea"/>
                        <a:cs typeface="+mn-cs"/>
                      </a:endParaRPr>
                    </a:p>
                  </a:txBody>
                  <a:tcPr/>
                </a:tc>
                <a:extLst>
                  <a:ext uri="{0D108BD9-81ED-4DB2-BD59-A6C34878D82A}">
                    <a16:rowId xmlns:a16="http://schemas.microsoft.com/office/drawing/2014/main" val="1777344338"/>
                  </a:ext>
                </a:extLst>
              </a:tr>
            </a:tbl>
          </a:graphicData>
        </a:graphic>
      </p:graphicFrame>
      <p:sp>
        <p:nvSpPr>
          <p:cNvPr id="4" name="CuadroTexto 3"/>
          <p:cNvSpPr txBox="1"/>
          <p:nvPr/>
        </p:nvSpPr>
        <p:spPr>
          <a:xfrm>
            <a:off x="3346704" y="219456"/>
            <a:ext cx="2423160" cy="512064"/>
          </a:xfrm>
          <a:prstGeom prst="rect">
            <a:avLst/>
          </a:prstGeom>
          <a:solidFill>
            <a:schemeClr val="bg1">
              <a:lumMod val="85000"/>
            </a:schemeClr>
          </a:solidFill>
        </p:spPr>
        <p:txBody>
          <a:bodyPr wrap="square" rtlCol="0">
            <a:spAutoFit/>
          </a:bodyPr>
          <a:lstStyle/>
          <a:p>
            <a:endParaRPr lang="es-MX" dirty="0"/>
          </a:p>
        </p:txBody>
      </p:sp>
      <p:sp>
        <p:nvSpPr>
          <p:cNvPr id="5" name="CuadroTexto 4"/>
          <p:cNvSpPr txBox="1"/>
          <p:nvPr/>
        </p:nvSpPr>
        <p:spPr>
          <a:xfrm>
            <a:off x="3376422" y="290822"/>
            <a:ext cx="2363724" cy="369332"/>
          </a:xfrm>
          <a:prstGeom prst="rect">
            <a:avLst/>
          </a:prstGeom>
          <a:noFill/>
        </p:spPr>
        <p:txBody>
          <a:bodyPr wrap="square" rtlCol="0">
            <a:spAutoFit/>
          </a:bodyPr>
          <a:lstStyle/>
          <a:p>
            <a:r>
              <a:rPr lang="es-MX" dirty="0">
                <a:solidFill>
                  <a:srgbClr val="FF0000"/>
                </a:solidFill>
                <a:latin typeface="Gotham Black" panose="02000603040000020004" pitchFamily="2" charset="0"/>
              </a:rPr>
              <a:t>“DISPOSICIONES”</a:t>
            </a:r>
          </a:p>
        </p:txBody>
      </p:sp>
    </p:spTree>
    <p:extLst>
      <p:ext uri="{BB962C8B-B14F-4D97-AF65-F5344CB8AC3E}">
        <p14:creationId xmlns:p14="http://schemas.microsoft.com/office/powerpoint/2010/main" val="345483213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12518</TotalTime>
  <Words>3358</Words>
  <Application>Microsoft Office PowerPoint</Application>
  <PresentationFormat>Presentación en pantalla (4:3)</PresentationFormat>
  <Paragraphs>322</Paragraphs>
  <Slides>27</Slides>
  <Notes>1</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27</vt:i4>
      </vt:variant>
    </vt:vector>
  </HeadingPairs>
  <TitlesOfParts>
    <vt:vector size="38" baseType="lpstr">
      <vt:lpstr>Adobe Devanagari</vt:lpstr>
      <vt:lpstr>Arial</vt:lpstr>
      <vt:lpstr>Calibri</vt:lpstr>
      <vt:lpstr>Calibri Light</vt:lpstr>
      <vt:lpstr>Gotham Black</vt:lpstr>
      <vt:lpstr>Gotham Bold</vt:lpstr>
      <vt:lpstr>Gotham Book</vt:lpstr>
      <vt:lpstr>Gotham ExtraLight</vt:lpstr>
      <vt:lpstr>Gotham Medium</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YonatánEM</dc:creator>
  <cp:lastModifiedBy>AARON CORRAL NIETO</cp:lastModifiedBy>
  <cp:revision>340</cp:revision>
  <cp:lastPrinted>2017-06-30T00:55:52Z</cp:lastPrinted>
  <dcterms:created xsi:type="dcterms:W3CDTF">2013-12-16T16:09:05Z</dcterms:created>
  <dcterms:modified xsi:type="dcterms:W3CDTF">2017-06-30T00:59:39Z</dcterms:modified>
</cp:coreProperties>
</file>