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221" r:id="rId2"/>
    <p:sldId id="1066" r:id="rId3"/>
    <p:sldId id="1239" r:id="rId4"/>
    <p:sldId id="1068" r:id="rId5"/>
    <p:sldId id="1380" r:id="rId6"/>
    <p:sldId id="1381" r:id="rId7"/>
    <p:sldId id="1070" r:id="rId8"/>
    <p:sldId id="1560" r:id="rId9"/>
    <p:sldId id="1561" r:id="rId10"/>
    <p:sldId id="1562" r:id="rId11"/>
    <p:sldId id="1563" r:id="rId12"/>
    <p:sldId id="1564" r:id="rId13"/>
    <p:sldId id="1567" r:id="rId14"/>
    <p:sldId id="1245" r:id="rId15"/>
    <p:sldId id="1382" r:id="rId16"/>
    <p:sldId id="1383" r:id="rId17"/>
    <p:sldId id="1384" r:id="rId18"/>
    <p:sldId id="1385" r:id="rId19"/>
    <p:sldId id="1386" r:id="rId20"/>
    <p:sldId id="1388" r:id="rId21"/>
    <p:sldId id="1389" r:id="rId22"/>
    <p:sldId id="1390" r:id="rId23"/>
    <p:sldId id="1391" r:id="rId24"/>
    <p:sldId id="1392" r:id="rId25"/>
    <p:sldId id="1393" r:id="rId26"/>
    <p:sldId id="1394" r:id="rId27"/>
    <p:sldId id="1395" r:id="rId28"/>
    <p:sldId id="1396" r:id="rId29"/>
    <p:sldId id="1397" r:id="rId30"/>
    <p:sldId id="1398" r:id="rId31"/>
    <p:sldId id="1399" r:id="rId32"/>
    <p:sldId id="1400" r:id="rId33"/>
    <p:sldId id="1401" r:id="rId34"/>
    <p:sldId id="1402" r:id="rId35"/>
    <p:sldId id="1403" r:id="rId36"/>
    <p:sldId id="1404" r:id="rId37"/>
    <p:sldId id="1405" r:id="rId38"/>
    <p:sldId id="1406" r:id="rId39"/>
    <p:sldId id="1407" r:id="rId40"/>
    <p:sldId id="1408" r:id="rId41"/>
    <p:sldId id="1409" r:id="rId42"/>
    <p:sldId id="1410" r:id="rId43"/>
    <p:sldId id="1411" r:id="rId44"/>
    <p:sldId id="1413" r:id="rId45"/>
    <p:sldId id="1414" r:id="rId46"/>
    <p:sldId id="1415" r:id="rId47"/>
    <p:sldId id="1416" r:id="rId48"/>
    <p:sldId id="1417" r:id="rId49"/>
    <p:sldId id="1427" r:id="rId50"/>
    <p:sldId id="1447" r:id="rId51"/>
    <p:sldId id="1428" r:id="rId52"/>
    <p:sldId id="1429" r:id="rId53"/>
    <p:sldId id="1568" r:id="rId54"/>
    <p:sldId id="1430" r:id="rId55"/>
    <p:sldId id="1431" r:id="rId56"/>
    <p:sldId id="1432" r:id="rId57"/>
    <p:sldId id="1433" r:id="rId58"/>
    <p:sldId id="1434" r:id="rId59"/>
    <p:sldId id="1435" r:id="rId60"/>
    <p:sldId id="1436" r:id="rId61"/>
    <p:sldId id="1437" r:id="rId62"/>
    <p:sldId id="1438" r:id="rId63"/>
    <p:sldId id="1439" r:id="rId64"/>
    <p:sldId id="1440" r:id="rId65"/>
    <p:sldId id="1441" r:id="rId66"/>
    <p:sldId id="1442" r:id="rId67"/>
    <p:sldId id="1455" r:id="rId68"/>
    <p:sldId id="1456" r:id="rId69"/>
    <p:sldId id="1457" r:id="rId70"/>
    <p:sldId id="1458" r:id="rId71"/>
    <p:sldId id="1459" r:id="rId72"/>
    <p:sldId id="1460" r:id="rId73"/>
    <p:sldId id="1461" r:id="rId74"/>
    <p:sldId id="1462" r:id="rId75"/>
    <p:sldId id="1534" r:id="rId76"/>
    <p:sldId id="1535" r:id="rId77"/>
    <p:sldId id="1536" r:id="rId78"/>
    <p:sldId id="1537" r:id="rId79"/>
    <p:sldId id="1463" r:id="rId80"/>
    <p:sldId id="1464" r:id="rId81"/>
    <p:sldId id="1465" r:id="rId82"/>
    <p:sldId id="1468" r:id="rId83"/>
    <p:sldId id="1469" r:id="rId84"/>
    <p:sldId id="1470" r:id="rId85"/>
    <p:sldId id="1585" r:id="rId86"/>
    <p:sldId id="1586" r:id="rId87"/>
    <p:sldId id="1471" r:id="rId88"/>
    <p:sldId id="1473" r:id="rId89"/>
    <p:sldId id="1474" r:id="rId90"/>
    <p:sldId id="1475" r:id="rId91"/>
    <p:sldId id="1578" r:id="rId92"/>
    <p:sldId id="1476" r:id="rId93"/>
    <p:sldId id="1477" r:id="rId94"/>
    <p:sldId id="1478" r:id="rId95"/>
    <p:sldId id="1573" r:id="rId96"/>
    <p:sldId id="1574" r:id="rId97"/>
    <p:sldId id="1479" r:id="rId98"/>
    <p:sldId id="1480" r:id="rId99"/>
    <p:sldId id="1482" r:id="rId100"/>
    <p:sldId id="1483" r:id="rId101"/>
    <p:sldId id="1484" r:id="rId102"/>
    <p:sldId id="1485" r:id="rId103"/>
    <p:sldId id="1486" r:id="rId104"/>
    <p:sldId id="1487" r:id="rId105"/>
    <p:sldId id="1488" r:id="rId106"/>
    <p:sldId id="1575" r:id="rId107"/>
    <p:sldId id="1577" r:id="rId108"/>
    <p:sldId id="1489" r:id="rId109"/>
    <p:sldId id="1490" r:id="rId110"/>
    <p:sldId id="1491" r:id="rId111"/>
    <p:sldId id="1582" r:id="rId112"/>
    <p:sldId id="1492" r:id="rId113"/>
    <p:sldId id="1494" r:id="rId114"/>
    <p:sldId id="1510" r:id="rId115"/>
    <p:sldId id="1511" r:id="rId116"/>
    <p:sldId id="1512" r:id="rId117"/>
    <p:sldId id="1513" r:id="rId118"/>
    <p:sldId id="1579" r:id="rId119"/>
    <p:sldId id="1514" r:id="rId120"/>
    <p:sldId id="1516" r:id="rId121"/>
    <p:sldId id="1580" r:id="rId122"/>
    <p:sldId id="1592" r:id="rId123"/>
    <p:sldId id="1602" r:id="rId124"/>
    <p:sldId id="1584" r:id="rId125"/>
    <p:sldId id="1593" r:id="rId126"/>
    <p:sldId id="1583" r:id="rId127"/>
    <p:sldId id="1527" r:id="rId128"/>
    <p:sldId id="1591" r:id="rId129"/>
    <p:sldId id="1587" r:id="rId130"/>
    <p:sldId id="1588" r:id="rId131"/>
    <p:sldId id="1570" r:id="rId132"/>
    <p:sldId id="1590" r:id="rId133"/>
    <p:sldId id="1594" r:id="rId134"/>
    <p:sldId id="1589" r:id="rId135"/>
    <p:sldId id="1595" r:id="rId136"/>
    <p:sldId id="1598" r:id="rId137"/>
    <p:sldId id="1599" r:id="rId138"/>
    <p:sldId id="1600" r:id="rId139"/>
    <p:sldId id="1601" r:id="rId140"/>
    <p:sldId id="1571" r:id="rId141"/>
    <p:sldId id="1569" r:id="rId142"/>
    <p:sldId id="1528" r:id="rId143"/>
    <p:sldId id="1529" r:id="rId144"/>
    <p:sldId id="1530" r:id="rId145"/>
    <p:sldId id="1531" r:id="rId146"/>
    <p:sldId id="1532" r:id="rId147"/>
    <p:sldId id="1533" r:id="rId148"/>
    <p:sldId id="1538" r:id="rId149"/>
    <p:sldId id="1539" r:id="rId150"/>
    <p:sldId id="1540" r:id="rId151"/>
    <p:sldId id="1541" r:id="rId152"/>
    <p:sldId id="1542" r:id="rId153"/>
    <p:sldId id="1543" r:id="rId154"/>
    <p:sldId id="1544" r:id="rId155"/>
    <p:sldId id="1545" r:id="rId156"/>
    <p:sldId id="1547" r:id="rId157"/>
    <p:sldId id="1548" r:id="rId158"/>
    <p:sldId id="1549" r:id="rId159"/>
    <p:sldId id="1572" r:id="rId160"/>
    <p:sldId id="712" r:id="rId161"/>
    <p:sldId id="713" r:id="rId162"/>
    <p:sldId id="721" r:id="rId163"/>
    <p:sldId id="722" r:id="rId164"/>
    <p:sldId id="723" r:id="rId165"/>
    <p:sldId id="724" r:id="rId166"/>
    <p:sldId id="725" r:id="rId167"/>
    <p:sldId id="726" r:id="rId168"/>
    <p:sldId id="419" r:id="rId169"/>
    <p:sldId id="420" r:id="rId170"/>
    <p:sldId id="421" r:id="rId171"/>
    <p:sldId id="422" r:id="rId172"/>
    <p:sldId id="423" r:id="rId173"/>
    <p:sldId id="424" r:id="rId174"/>
    <p:sldId id="425" r:id="rId175"/>
    <p:sldId id="426" r:id="rId176"/>
    <p:sldId id="427" r:id="rId177"/>
    <p:sldId id="428" r:id="rId178"/>
    <p:sldId id="727" r:id="rId179"/>
    <p:sldId id="728" r:id="rId180"/>
    <p:sldId id="637" r:id="rId181"/>
    <p:sldId id="429" r:id="rId182"/>
    <p:sldId id="1218" r:id="rId183"/>
    <p:sldId id="1219" r:id="rId18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dira" initials="Y" lastIdx="1" clrIdx="0">
    <p:extLst>
      <p:ext uri="{19B8F6BF-5375-455C-9EA6-DF929625EA0E}">
        <p15:presenceInfo xmlns:p15="http://schemas.microsoft.com/office/powerpoint/2012/main" userId="Yadi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806123-3339-4F08-A6A0-A801CAA50AA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B9DE6EF1-7A68-41F5-9128-91C983EAD6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8EAE6524-2CEB-46F1-8C77-9DEC7C9DBFE6}"/>
              </a:ext>
            </a:extLst>
          </p:cNvPr>
          <p:cNvSpPr>
            <a:spLocks noGrp="1"/>
          </p:cNvSpPr>
          <p:nvPr>
            <p:ph type="dt" sz="half" idx="10"/>
          </p:nvPr>
        </p:nvSpPr>
        <p:spPr/>
        <p:txBody>
          <a:bodyPr/>
          <a:lstStyle/>
          <a:p>
            <a:fld id="{432035C7-5824-4FE1-B77A-8CF8A949088F}" type="datetimeFigureOut">
              <a:rPr lang="es-MX" smtClean="0"/>
              <a:t>14/03/2023</a:t>
            </a:fld>
            <a:endParaRPr lang="es-MX"/>
          </a:p>
        </p:txBody>
      </p:sp>
      <p:sp>
        <p:nvSpPr>
          <p:cNvPr id="5" name="Marcador de pie de página 4">
            <a:extLst>
              <a:ext uri="{FF2B5EF4-FFF2-40B4-BE49-F238E27FC236}">
                <a16:creationId xmlns:a16="http://schemas.microsoft.com/office/drawing/2014/main" id="{7A12835E-1ACA-4923-BC0A-308E02FFC5F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E78C193-03EE-4FA2-9519-C38E82FD57BA}"/>
              </a:ext>
            </a:extLst>
          </p:cNvPr>
          <p:cNvSpPr>
            <a:spLocks noGrp="1"/>
          </p:cNvSpPr>
          <p:nvPr>
            <p:ph type="sldNum" sz="quarter" idx="12"/>
          </p:nvPr>
        </p:nvSpPr>
        <p:spPr/>
        <p:txBody>
          <a:bodyPr/>
          <a:lstStyle/>
          <a:p>
            <a:fld id="{A32BF2BF-E3A4-458D-BD32-4E31CA9E2103}" type="slidenum">
              <a:rPr lang="es-MX" smtClean="0"/>
              <a:t>‹Nº›</a:t>
            </a:fld>
            <a:endParaRPr lang="es-MX"/>
          </a:p>
        </p:txBody>
      </p:sp>
    </p:spTree>
    <p:extLst>
      <p:ext uri="{BB962C8B-B14F-4D97-AF65-F5344CB8AC3E}">
        <p14:creationId xmlns:p14="http://schemas.microsoft.com/office/powerpoint/2010/main" val="2571069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1B83B7-262C-4D8A-BC80-E3E61BA22C3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8377C1E6-3D44-458B-B47D-5D09598BAA79}"/>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C6764D3E-F24D-480B-92A9-9274D95F323F}"/>
              </a:ext>
            </a:extLst>
          </p:cNvPr>
          <p:cNvSpPr>
            <a:spLocks noGrp="1"/>
          </p:cNvSpPr>
          <p:nvPr>
            <p:ph type="dt" sz="half" idx="10"/>
          </p:nvPr>
        </p:nvSpPr>
        <p:spPr/>
        <p:txBody>
          <a:bodyPr/>
          <a:lstStyle/>
          <a:p>
            <a:fld id="{432035C7-5824-4FE1-B77A-8CF8A949088F}" type="datetimeFigureOut">
              <a:rPr lang="es-MX" smtClean="0"/>
              <a:t>14/03/2023</a:t>
            </a:fld>
            <a:endParaRPr lang="es-MX"/>
          </a:p>
        </p:txBody>
      </p:sp>
      <p:sp>
        <p:nvSpPr>
          <p:cNvPr id="5" name="Marcador de pie de página 4">
            <a:extLst>
              <a:ext uri="{FF2B5EF4-FFF2-40B4-BE49-F238E27FC236}">
                <a16:creationId xmlns:a16="http://schemas.microsoft.com/office/drawing/2014/main" id="{C0E2ED76-16E0-4629-B1A4-D38D733C830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01B6284-61FD-4DED-9174-73A01BAE6A73}"/>
              </a:ext>
            </a:extLst>
          </p:cNvPr>
          <p:cNvSpPr>
            <a:spLocks noGrp="1"/>
          </p:cNvSpPr>
          <p:nvPr>
            <p:ph type="sldNum" sz="quarter" idx="12"/>
          </p:nvPr>
        </p:nvSpPr>
        <p:spPr/>
        <p:txBody>
          <a:bodyPr/>
          <a:lstStyle/>
          <a:p>
            <a:fld id="{A32BF2BF-E3A4-458D-BD32-4E31CA9E2103}" type="slidenum">
              <a:rPr lang="es-MX" smtClean="0"/>
              <a:t>‹Nº›</a:t>
            </a:fld>
            <a:endParaRPr lang="es-MX"/>
          </a:p>
        </p:txBody>
      </p:sp>
    </p:spTree>
    <p:extLst>
      <p:ext uri="{BB962C8B-B14F-4D97-AF65-F5344CB8AC3E}">
        <p14:creationId xmlns:p14="http://schemas.microsoft.com/office/powerpoint/2010/main" val="278860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199159-8347-4E27-A60D-3837EE3E285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5E1E871D-BCB4-485D-9904-45F1FD41B5CB}"/>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E951188-38DF-4366-96FC-492DAC86D9C0}"/>
              </a:ext>
            </a:extLst>
          </p:cNvPr>
          <p:cNvSpPr>
            <a:spLocks noGrp="1"/>
          </p:cNvSpPr>
          <p:nvPr>
            <p:ph type="dt" sz="half" idx="10"/>
          </p:nvPr>
        </p:nvSpPr>
        <p:spPr/>
        <p:txBody>
          <a:bodyPr/>
          <a:lstStyle/>
          <a:p>
            <a:fld id="{432035C7-5824-4FE1-B77A-8CF8A949088F}" type="datetimeFigureOut">
              <a:rPr lang="es-MX" smtClean="0"/>
              <a:t>14/03/2023</a:t>
            </a:fld>
            <a:endParaRPr lang="es-MX"/>
          </a:p>
        </p:txBody>
      </p:sp>
      <p:sp>
        <p:nvSpPr>
          <p:cNvPr id="5" name="Marcador de pie de página 4">
            <a:extLst>
              <a:ext uri="{FF2B5EF4-FFF2-40B4-BE49-F238E27FC236}">
                <a16:creationId xmlns:a16="http://schemas.microsoft.com/office/drawing/2014/main" id="{C54DDF73-9065-4399-9935-A13167635D1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DB92BA1-FA47-42EF-A2C9-7018DD0F4D6D}"/>
              </a:ext>
            </a:extLst>
          </p:cNvPr>
          <p:cNvSpPr>
            <a:spLocks noGrp="1"/>
          </p:cNvSpPr>
          <p:nvPr>
            <p:ph type="sldNum" sz="quarter" idx="12"/>
          </p:nvPr>
        </p:nvSpPr>
        <p:spPr/>
        <p:txBody>
          <a:bodyPr/>
          <a:lstStyle/>
          <a:p>
            <a:fld id="{A32BF2BF-E3A4-458D-BD32-4E31CA9E2103}" type="slidenum">
              <a:rPr lang="es-MX" smtClean="0"/>
              <a:t>‹Nº›</a:t>
            </a:fld>
            <a:endParaRPr lang="es-MX"/>
          </a:p>
        </p:txBody>
      </p:sp>
    </p:spTree>
    <p:extLst>
      <p:ext uri="{BB962C8B-B14F-4D97-AF65-F5344CB8AC3E}">
        <p14:creationId xmlns:p14="http://schemas.microsoft.com/office/powerpoint/2010/main" val="3233449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9D75E-FDE2-441E-83F2-211C06E92C0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046E66C-ECAC-4E8E-BD39-178CB8934B49}"/>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BC5D59C-72F3-43AC-95E1-22861811723B}"/>
              </a:ext>
            </a:extLst>
          </p:cNvPr>
          <p:cNvSpPr>
            <a:spLocks noGrp="1"/>
          </p:cNvSpPr>
          <p:nvPr>
            <p:ph type="dt" sz="half" idx="10"/>
          </p:nvPr>
        </p:nvSpPr>
        <p:spPr/>
        <p:txBody>
          <a:bodyPr/>
          <a:lstStyle/>
          <a:p>
            <a:fld id="{432035C7-5824-4FE1-B77A-8CF8A949088F}" type="datetimeFigureOut">
              <a:rPr lang="es-MX" smtClean="0"/>
              <a:t>14/03/2023</a:t>
            </a:fld>
            <a:endParaRPr lang="es-MX"/>
          </a:p>
        </p:txBody>
      </p:sp>
      <p:sp>
        <p:nvSpPr>
          <p:cNvPr id="5" name="Marcador de pie de página 4">
            <a:extLst>
              <a:ext uri="{FF2B5EF4-FFF2-40B4-BE49-F238E27FC236}">
                <a16:creationId xmlns:a16="http://schemas.microsoft.com/office/drawing/2014/main" id="{A71481E9-9315-488C-90D6-298374CBE9E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526BE98-BDEF-4993-A3DA-DF6A24CC8486}"/>
              </a:ext>
            </a:extLst>
          </p:cNvPr>
          <p:cNvSpPr>
            <a:spLocks noGrp="1"/>
          </p:cNvSpPr>
          <p:nvPr>
            <p:ph type="sldNum" sz="quarter" idx="12"/>
          </p:nvPr>
        </p:nvSpPr>
        <p:spPr/>
        <p:txBody>
          <a:bodyPr/>
          <a:lstStyle/>
          <a:p>
            <a:fld id="{A32BF2BF-E3A4-458D-BD32-4E31CA9E2103}" type="slidenum">
              <a:rPr lang="es-MX" smtClean="0"/>
              <a:t>‹Nº›</a:t>
            </a:fld>
            <a:endParaRPr lang="es-MX"/>
          </a:p>
        </p:txBody>
      </p:sp>
    </p:spTree>
    <p:extLst>
      <p:ext uri="{BB962C8B-B14F-4D97-AF65-F5344CB8AC3E}">
        <p14:creationId xmlns:p14="http://schemas.microsoft.com/office/powerpoint/2010/main" val="1776870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96CAA-2E88-4779-8707-FFB5ECC546E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F16B9DC-ACFF-4B9B-ACC6-B60240B967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5BDF9C26-F31A-463D-87E9-7AF8DBFA0103}"/>
              </a:ext>
            </a:extLst>
          </p:cNvPr>
          <p:cNvSpPr>
            <a:spLocks noGrp="1"/>
          </p:cNvSpPr>
          <p:nvPr>
            <p:ph type="dt" sz="half" idx="10"/>
          </p:nvPr>
        </p:nvSpPr>
        <p:spPr/>
        <p:txBody>
          <a:bodyPr/>
          <a:lstStyle/>
          <a:p>
            <a:fld id="{432035C7-5824-4FE1-B77A-8CF8A949088F}" type="datetimeFigureOut">
              <a:rPr lang="es-MX" smtClean="0"/>
              <a:t>14/03/2023</a:t>
            </a:fld>
            <a:endParaRPr lang="es-MX"/>
          </a:p>
        </p:txBody>
      </p:sp>
      <p:sp>
        <p:nvSpPr>
          <p:cNvPr id="5" name="Marcador de pie de página 4">
            <a:extLst>
              <a:ext uri="{FF2B5EF4-FFF2-40B4-BE49-F238E27FC236}">
                <a16:creationId xmlns:a16="http://schemas.microsoft.com/office/drawing/2014/main" id="{AC9AA2AC-2F8D-4AF2-B941-1687C9F72D5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86EAB6C-2381-42E9-922F-8B27C2693E79}"/>
              </a:ext>
            </a:extLst>
          </p:cNvPr>
          <p:cNvSpPr>
            <a:spLocks noGrp="1"/>
          </p:cNvSpPr>
          <p:nvPr>
            <p:ph type="sldNum" sz="quarter" idx="12"/>
          </p:nvPr>
        </p:nvSpPr>
        <p:spPr/>
        <p:txBody>
          <a:bodyPr/>
          <a:lstStyle/>
          <a:p>
            <a:fld id="{A32BF2BF-E3A4-458D-BD32-4E31CA9E2103}" type="slidenum">
              <a:rPr lang="es-MX" smtClean="0"/>
              <a:t>‹Nº›</a:t>
            </a:fld>
            <a:endParaRPr lang="es-MX"/>
          </a:p>
        </p:txBody>
      </p:sp>
    </p:spTree>
    <p:extLst>
      <p:ext uri="{BB962C8B-B14F-4D97-AF65-F5344CB8AC3E}">
        <p14:creationId xmlns:p14="http://schemas.microsoft.com/office/powerpoint/2010/main" val="994155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AA6DAB-126E-452C-A673-6543CD57835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841916C-1810-4010-A71F-8E53BEF675E8}"/>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A8CB58E4-3CFD-489B-A3A1-57232FDB877A}"/>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0A10CE6B-DAD7-424F-8007-F48FCA534E69}"/>
              </a:ext>
            </a:extLst>
          </p:cNvPr>
          <p:cNvSpPr>
            <a:spLocks noGrp="1"/>
          </p:cNvSpPr>
          <p:nvPr>
            <p:ph type="dt" sz="half" idx="10"/>
          </p:nvPr>
        </p:nvSpPr>
        <p:spPr/>
        <p:txBody>
          <a:bodyPr/>
          <a:lstStyle/>
          <a:p>
            <a:fld id="{432035C7-5824-4FE1-B77A-8CF8A949088F}" type="datetimeFigureOut">
              <a:rPr lang="es-MX" smtClean="0"/>
              <a:t>14/03/2023</a:t>
            </a:fld>
            <a:endParaRPr lang="es-MX"/>
          </a:p>
        </p:txBody>
      </p:sp>
      <p:sp>
        <p:nvSpPr>
          <p:cNvPr id="6" name="Marcador de pie de página 5">
            <a:extLst>
              <a:ext uri="{FF2B5EF4-FFF2-40B4-BE49-F238E27FC236}">
                <a16:creationId xmlns:a16="http://schemas.microsoft.com/office/drawing/2014/main" id="{570E6F4F-B63B-4186-BDF9-84F4FE70F0A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FBA557B-2D67-499A-BC77-867B51DC4072}"/>
              </a:ext>
            </a:extLst>
          </p:cNvPr>
          <p:cNvSpPr>
            <a:spLocks noGrp="1"/>
          </p:cNvSpPr>
          <p:nvPr>
            <p:ph type="sldNum" sz="quarter" idx="12"/>
          </p:nvPr>
        </p:nvSpPr>
        <p:spPr/>
        <p:txBody>
          <a:bodyPr/>
          <a:lstStyle/>
          <a:p>
            <a:fld id="{A32BF2BF-E3A4-458D-BD32-4E31CA9E2103}" type="slidenum">
              <a:rPr lang="es-MX" smtClean="0"/>
              <a:t>‹Nº›</a:t>
            </a:fld>
            <a:endParaRPr lang="es-MX"/>
          </a:p>
        </p:txBody>
      </p:sp>
    </p:spTree>
    <p:extLst>
      <p:ext uri="{BB962C8B-B14F-4D97-AF65-F5344CB8AC3E}">
        <p14:creationId xmlns:p14="http://schemas.microsoft.com/office/powerpoint/2010/main" val="3048151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392CC-22A8-4418-A91A-2232EE83F0A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5F3385B-3CD7-413E-9EA4-26A23F6559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A318AFB4-76CB-44D7-9018-80C69F9A086F}"/>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68D4A34B-E5CC-41B5-A390-93275FA2A1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C30FBB40-EFB7-48F4-93F9-B6FE7D3F4E66}"/>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E4CDB0B5-60A1-4C90-8DA5-C7C90B30AD3A}"/>
              </a:ext>
            </a:extLst>
          </p:cNvPr>
          <p:cNvSpPr>
            <a:spLocks noGrp="1"/>
          </p:cNvSpPr>
          <p:nvPr>
            <p:ph type="dt" sz="half" idx="10"/>
          </p:nvPr>
        </p:nvSpPr>
        <p:spPr/>
        <p:txBody>
          <a:bodyPr/>
          <a:lstStyle/>
          <a:p>
            <a:fld id="{432035C7-5824-4FE1-B77A-8CF8A949088F}" type="datetimeFigureOut">
              <a:rPr lang="es-MX" smtClean="0"/>
              <a:t>14/03/2023</a:t>
            </a:fld>
            <a:endParaRPr lang="es-MX"/>
          </a:p>
        </p:txBody>
      </p:sp>
      <p:sp>
        <p:nvSpPr>
          <p:cNvPr id="8" name="Marcador de pie de página 7">
            <a:extLst>
              <a:ext uri="{FF2B5EF4-FFF2-40B4-BE49-F238E27FC236}">
                <a16:creationId xmlns:a16="http://schemas.microsoft.com/office/drawing/2014/main" id="{479440EB-FC45-41BD-AD9C-544A1EABB6FA}"/>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0976E9FB-7C9D-470E-9D95-41F82FB1EBCF}"/>
              </a:ext>
            </a:extLst>
          </p:cNvPr>
          <p:cNvSpPr>
            <a:spLocks noGrp="1"/>
          </p:cNvSpPr>
          <p:nvPr>
            <p:ph type="sldNum" sz="quarter" idx="12"/>
          </p:nvPr>
        </p:nvSpPr>
        <p:spPr/>
        <p:txBody>
          <a:bodyPr/>
          <a:lstStyle/>
          <a:p>
            <a:fld id="{A32BF2BF-E3A4-458D-BD32-4E31CA9E2103}" type="slidenum">
              <a:rPr lang="es-MX" smtClean="0"/>
              <a:t>‹Nº›</a:t>
            </a:fld>
            <a:endParaRPr lang="es-MX"/>
          </a:p>
        </p:txBody>
      </p:sp>
    </p:spTree>
    <p:extLst>
      <p:ext uri="{BB962C8B-B14F-4D97-AF65-F5344CB8AC3E}">
        <p14:creationId xmlns:p14="http://schemas.microsoft.com/office/powerpoint/2010/main" val="2979683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8A48B8-CD33-408E-B03F-7FD4F732752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AB9892B3-DE18-40AB-B08C-EA955817C047}"/>
              </a:ext>
            </a:extLst>
          </p:cNvPr>
          <p:cNvSpPr>
            <a:spLocks noGrp="1"/>
          </p:cNvSpPr>
          <p:nvPr>
            <p:ph type="dt" sz="half" idx="10"/>
          </p:nvPr>
        </p:nvSpPr>
        <p:spPr/>
        <p:txBody>
          <a:bodyPr/>
          <a:lstStyle/>
          <a:p>
            <a:fld id="{432035C7-5824-4FE1-B77A-8CF8A949088F}" type="datetimeFigureOut">
              <a:rPr lang="es-MX" smtClean="0"/>
              <a:t>14/03/2023</a:t>
            </a:fld>
            <a:endParaRPr lang="es-MX"/>
          </a:p>
        </p:txBody>
      </p:sp>
      <p:sp>
        <p:nvSpPr>
          <p:cNvPr id="4" name="Marcador de pie de página 3">
            <a:extLst>
              <a:ext uri="{FF2B5EF4-FFF2-40B4-BE49-F238E27FC236}">
                <a16:creationId xmlns:a16="http://schemas.microsoft.com/office/drawing/2014/main" id="{2E5B5E6B-CD4E-4D0A-918A-F0C77F3A4A14}"/>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3FA32D6A-6CCC-4392-BF3C-5164DCD718D3}"/>
              </a:ext>
            </a:extLst>
          </p:cNvPr>
          <p:cNvSpPr>
            <a:spLocks noGrp="1"/>
          </p:cNvSpPr>
          <p:nvPr>
            <p:ph type="sldNum" sz="quarter" idx="12"/>
          </p:nvPr>
        </p:nvSpPr>
        <p:spPr/>
        <p:txBody>
          <a:bodyPr/>
          <a:lstStyle/>
          <a:p>
            <a:fld id="{A32BF2BF-E3A4-458D-BD32-4E31CA9E2103}" type="slidenum">
              <a:rPr lang="es-MX" smtClean="0"/>
              <a:t>‹Nº›</a:t>
            </a:fld>
            <a:endParaRPr lang="es-MX"/>
          </a:p>
        </p:txBody>
      </p:sp>
    </p:spTree>
    <p:extLst>
      <p:ext uri="{BB962C8B-B14F-4D97-AF65-F5344CB8AC3E}">
        <p14:creationId xmlns:p14="http://schemas.microsoft.com/office/powerpoint/2010/main" val="112664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21BC52A-E4A1-4400-9E14-E14E627EE462}"/>
              </a:ext>
            </a:extLst>
          </p:cNvPr>
          <p:cNvSpPr>
            <a:spLocks noGrp="1"/>
          </p:cNvSpPr>
          <p:nvPr>
            <p:ph type="dt" sz="half" idx="10"/>
          </p:nvPr>
        </p:nvSpPr>
        <p:spPr/>
        <p:txBody>
          <a:bodyPr/>
          <a:lstStyle/>
          <a:p>
            <a:fld id="{432035C7-5824-4FE1-B77A-8CF8A949088F}" type="datetimeFigureOut">
              <a:rPr lang="es-MX" smtClean="0"/>
              <a:t>14/03/2023</a:t>
            </a:fld>
            <a:endParaRPr lang="es-MX"/>
          </a:p>
        </p:txBody>
      </p:sp>
      <p:sp>
        <p:nvSpPr>
          <p:cNvPr id="3" name="Marcador de pie de página 2">
            <a:extLst>
              <a:ext uri="{FF2B5EF4-FFF2-40B4-BE49-F238E27FC236}">
                <a16:creationId xmlns:a16="http://schemas.microsoft.com/office/drawing/2014/main" id="{0C9A930D-129F-418B-B9F4-516F8FCEAAC3}"/>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CAAA96A4-6D1C-4E71-91AD-133A7CFB2804}"/>
              </a:ext>
            </a:extLst>
          </p:cNvPr>
          <p:cNvSpPr>
            <a:spLocks noGrp="1"/>
          </p:cNvSpPr>
          <p:nvPr>
            <p:ph type="sldNum" sz="quarter" idx="12"/>
          </p:nvPr>
        </p:nvSpPr>
        <p:spPr/>
        <p:txBody>
          <a:bodyPr/>
          <a:lstStyle/>
          <a:p>
            <a:fld id="{A32BF2BF-E3A4-458D-BD32-4E31CA9E2103}" type="slidenum">
              <a:rPr lang="es-MX" smtClean="0"/>
              <a:t>‹Nº›</a:t>
            </a:fld>
            <a:endParaRPr lang="es-MX"/>
          </a:p>
        </p:txBody>
      </p:sp>
    </p:spTree>
    <p:extLst>
      <p:ext uri="{BB962C8B-B14F-4D97-AF65-F5344CB8AC3E}">
        <p14:creationId xmlns:p14="http://schemas.microsoft.com/office/powerpoint/2010/main" val="3211334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B35F4A-8480-4754-9952-686ED434408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6341432-F027-4A7F-BE11-656CA08046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1D552BE2-8AD5-43FD-AB17-5FD58FD23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DB1A7922-FE92-4666-942A-874C461E83D4}"/>
              </a:ext>
            </a:extLst>
          </p:cNvPr>
          <p:cNvSpPr>
            <a:spLocks noGrp="1"/>
          </p:cNvSpPr>
          <p:nvPr>
            <p:ph type="dt" sz="half" idx="10"/>
          </p:nvPr>
        </p:nvSpPr>
        <p:spPr/>
        <p:txBody>
          <a:bodyPr/>
          <a:lstStyle/>
          <a:p>
            <a:fld id="{432035C7-5824-4FE1-B77A-8CF8A949088F}" type="datetimeFigureOut">
              <a:rPr lang="es-MX" smtClean="0"/>
              <a:t>14/03/2023</a:t>
            </a:fld>
            <a:endParaRPr lang="es-MX"/>
          </a:p>
        </p:txBody>
      </p:sp>
      <p:sp>
        <p:nvSpPr>
          <p:cNvPr id="6" name="Marcador de pie de página 5">
            <a:extLst>
              <a:ext uri="{FF2B5EF4-FFF2-40B4-BE49-F238E27FC236}">
                <a16:creationId xmlns:a16="http://schemas.microsoft.com/office/drawing/2014/main" id="{E7A0B918-C7FC-4F1F-876D-05695907209B}"/>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42BE974-E238-4C61-AF6E-35679D39E98B}"/>
              </a:ext>
            </a:extLst>
          </p:cNvPr>
          <p:cNvSpPr>
            <a:spLocks noGrp="1"/>
          </p:cNvSpPr>
          <p:nvPr>
            <p:ph type="sldNum" sz="quarter" idx="12"/>
          </p:nvPr>
        </p:nvSpPr>
        <p:spPr/>
        <p:txBody>
          <a:bodyPr/>
          <a:lstStyle/>
          <a:p>
            <a:fld id="{A32BF2BF-E3A4-458D-BD32-4E31CA9E2103}" type="slidenum">
              <a:rPr lang="es-MX" smtClean="0"/>
              <a:t>‹Nº›</a:t>
            </a:fld>
            <a:endParaRPr lang="es-MX"/>
          </a:p>
        </p:txBody>
      </p:sp>
    </p:spTree>
    <p:extLst>
      <p:ext uri="{BB962C8B-B14F-4D97-AF65-F5344CB8AC3E}">
        <p14:creationId xmlns:p14="http://schemas.microsoft.com/office/powerpoint/2010/main" val="332725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08F9B1-6A2E-4211-B329-C2A7AFA888F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E2FDCD44-FB03-4EB8-8014-DA782ABA7A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94364C0F-D114-45B9-A2D6-A73041AB0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EA03CA0-BCC3-4C33-9025-466B07CF21C3}"/>
              </a:ext>
            </a:extLst>
          </p:cNvPr>
          <p:cNvSpPr>
            <a:spLocks noGrp="1"/>
          </p:cNvSpPr>
          <p:nvPr>
            <p:ph type="dt" sz="half" idx="10"/>
          </p:nvPr>
        </p:nvSpPr>
        <p:spPr/>
        <p:txBody>
          <a:bodyPr/>
          <a:lstStyle/>
          <a:p>
            <a:fld id="{432035C7-5824-4FE1-B77A-8CF8A949088F}" type="datetimeFigureOut">
              <a:rPr lang="es-MX" smtClean="0"/>
              <a:t>14/03/2023</a:t>
            </a:fld>
            <a:endParaRPr lang="es-MX"/>
          </a:p>
        </p:txBody>
      </p:sp>
      <p:sp>
        <p:nvSpPr>
          <p:cNvPr id="6" name="Marcador de pie de página 5">
            <a:extLst>
              <a:ext uri="{FF2B5EF4-FFF2-40B4-BE49-F238E27FC236}">
                <a16:creationId xmlns:a16="http://schemas.microsoft.com/office/drawing/2014/main" id="{94682063-2C01-4F88-802F-5163F2A8ECA1}"/>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18258FF-25CA-4AC5-8964-59D75B349F65}"/>
              </a:ext>
            </a:extLst>
          </p:cNvPr>
          <p:cNvSpPr>
            <a:spLocks noGrp="1"/>
          </p:cNvSpPr>
          <p:nvPr>
            <p:ph type="sldNum" sz="quarter" idx="12"/>
          </p:nvPr>
        </p:nvSpPr>
        <p:spPr/>
        <p:txBody>
          <a:bodyPr/>
          <a:lstStyle/>
          <a:p>
            <a:fld id="{A32BF2BF-E3A4-458D-BD32-4E31CA9E2103}" type="slidenum">
              <a:rPr lang="es-MX" smtClean="0"/>
              <a:t>‹Nº›</a:t>
            </a:fld>
            <a:endParaRPr lang="es-MX"/>
          </a:p>
        </p:txBody>
      </p:sp>
    </p:spTree>
    <p:extLst>
      <p:ext uri="{BB962C8B-B14F-4D97-AF65-F5344CB8AC3E}">
        <p14:creationId xmlns:p14="http://schemas.microsoft.com/office/powerpoint/2010/main" val="2972235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D9BF2B0-CC74-4B3F-A079-A291B7DBFF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2F0D2285-2692-4054-A7B9-FF1835AFE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62D89FE-E93F-411C-BE03-4BC18DF37A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035C7-5824-4FE1-B77A-8CF8A949088F}" type="datetimeFigureOut">
              <a:rPr lang="es-MX" smtClean="0"/>
              <a:t>14/03/2023</a:t>
            </a:fld>
            <a:endParaRPr lang="es-MX"/>
          </a:p>
        </p:txBody>
      </p:sp>
      <p:sp>
        <p:nvSpPr>
          <p:cNvPr id="5" name="Marcador de pie de página 4">
            <a:extLst>
              <a:ext uri="{FF2B5EF4-FFF2-40B4-BE49-F238E27FC236}">
                <a16:creationId xmlns:a16="http://schemas.microsoft.com/office/drawing/2014/main" id="{67F62244-6E73-4189-888F-18B0405CDF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A474A755-36CA-4C33-A344-4D40FB2430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BF2BF-E3A4-458D-BD32-4E31CA9E2103}" type="slidenum">
              <a:rPr lang="es-MX" smtClean="0"/>
              <a:t>‹Nº›</a:t>
            </a:fld>
            <a:endParaRPr lang="es-MX"/>
          </a:p>
        </p:txBody>
      </p:sp>
    </p:spTree>
    <p:extLst>
      <p:ext uri="{BB962C8B-B14F-4D97-AF65-F5344CB8AC3E}">
        <p14:creationId xmlns:p14="http://schemas.microsoft.com/office/powerpoint/2010/main" val="1439273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www.sat.gob.mx/declaracion/90887/consulta-el-visor-de-comprobantes-de-nomina-para-el-patron-"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hyperlink" Target="https://contadormx.net/producto/audita-cfdi-del-sat-herramienta-para-contadores-despachos-y-fiscalistas/"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2.xml"/><Relationship Id="rId5" Type="http://schemas.openxmlformats.org/officeDocument/2006/relationships/image" Target="../media/image117.jpg"/><Relationship Id="rId4" Type="http://schemas.openxmlformats.org/officeDocument/2006/relationships/image" Target="../media/image116.jp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mailto:yalbor@citne.com"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imefitv.com/"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Excel_Worksheet1.xlsx"/><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twitter.com/hashtag/SalarioM%C3%ADnimo2023?src=hashtag_click" TargetMode="External"/><Relationship Id="rId2" Type="http://schemas.openxmlformats.org/officeDocument/2006/relationships/hyperlink" Target="https://twitter.com/LuisaAlcalde"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inegi.org.mx/temas/uma/"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creditosfovissste.com/credito-conyugal-fovissste/" TargetMode="External"/><Relationship Id="rId2" Type="http://schemas.openxmlformats.org/officeDocument/2006/relationships/hyperlink" Target="https://creditosfovissste.com/credito-tradicional-fovissste-mediante-sistema-de-puntaje/" TargetMode="External"/><Relationship Id="rId1" Type="http://schemas.openxmlformats.org/officeDocument/2006/relationships/slideLayout" Target="../slideLayouts/slideLayout2.xml"/><Relationship Id="rId4" Type="http://schemas.openxmlformats.org/officeDocument/2006/relationships/hyperlink" Target="https://creditosfovissste.com/credito-fovissste-infonavit-individual/"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creditosfovissste.com/credito-fovissste-para-todos/" TargetMode="External"/><Relationship Id="rId2" Type="http://schemas.openxmlformats.org/officeDocument/2006/relationships/hyperlink" Target="https://creditosfovissste.com/credito-pensionados-fovissste/"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02358482-B4BC-4D79-A460-30E145C8D497}"/>
              </a:ext>
            </a:extLst>
          </p:cNvPr>
          <p:cNvSpPr>
            <a:spLocks noGrp="1"/>
          </p:cNvSpPr>
          <p:nvPr>
            <p:ph type="subTitle" idx="1"/>
          </p:nvPr>
        </p:nvSpPr>
        <p:spPr>
          <a:xfrm>
            <a:off x="1992866" y="5340565"/>
            <a:ext cx="7956690" cy="1168078"/>
          </a:xfrm>
        </p:spPr>
        <p:txBody>
          <a:bodyPr>
            <a:normAutofit lnSpcReduction="10000"/>
          </a:bodyPr>
          <a:lstStyle/>
          <a:p>
            <a:r>
              <a:rPr lang="es-MX" sz="3600" b="1" dirty="0">
                <a:solidFill>
                  <a:schemeClr val="tx1"/>
                </a:solidFill>
              </a:rPr>
              <a:t>Instructor:</a:t>
            </a:r>
          </a:p>
          <a:p>
            <a:r>
              <a:rPr lang="es-MX" sz="3600" b="1" dirty="0"/>
              <a:t>LC. YADIRA ALBOR VALDES</a:t>
            </a:r>
            <a:endParaRPr lang="es-MX" sz="3600" b="1" dirty="0">
              <a:solidFill>
                <a:schemeClr val="tx1"/>
              </a:solidFill>
            </a:endParaRPr>
          </a:p>
        </p:txBody>
      </p:sp>
      <p:sp>
        <p:nvSpPr>
          <p:cNvPr id="7" name="CuadroTexto 6">
            <a:extLst>
              <a:ext uri="{FF2B5EF4-FFF2-40B4-BE49-F238E27FC236}">
                <a16:creationId xmlns:a16="http://schemas.microsoft.com/office/drawing/2014/main" id="{ADF1A49D-41AD-4EFE-BFD6-62B6328071C8}"/>
              </a:ext>
            </a:extLst>
          </p:cNvPr>
          <p:cNvSpPr txBox="1"/>
          <p:nvPr/>
        </p:nvSpPr>
        <p:spPr>
          <a:xfrm>
            <a:off x="996968" y="349357"/>
            <a:ext cx="9975832" cy="1938992"/>
          </a:xfrm>
          <a:prstGeom prst="rect">
            <a:avLst/>
          </a:prstGeom>
          <a:noFill/>
        </p:spPr>
        <p:txBody>
          <a:bodyPr wrap="square" rtlCol="0">
            <a:spAutoFit/>
          </a:bodyPr>
          <a:lstStyle/>
          <a:p>
            <a:pPr algn="ctr"/>
            <a:r>
              <a:rPr lang="es-MX" sz="4000" b="1" dirty="0"/>
              <a:t>“ELABORACIÓN, VERIFICACIÓN Y GENERACIÓN  DEL CFDI 4.0 ENFOCADO A LAS NECESIDADES DEL AMBITO MUNICIPAL”</a:t>
            </a:r>
          </a:p>
        </p:txBody>
      </p:sp>
      <p:pic>
        <p:nvPicPr>
          <p:cNvPr id="6" name="Picture 4" descr="Nómina – Capital Humano">
            <a:extLst>
              <a:ext uri="{FF2B5EF4-FFF2-40B4-BE49-F238E27FC236}">
                <a16:creationId xmlns:a16="http://schemas.microsoft.com/office/drawing/2014/main" id="{777C1244-21F5-470D-85A3-32A58D8C9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8927" y="2545808"/>
            <a:ext cx="4856742" cy="2794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270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690FCBB9-28E2-43A0-9D59-49121C2BF349}"/>
              </a:ext>
            </a:extLst>
          </p:cNvPr>
          <p:cNvSpPr txBox="1">
            <a:spLocks/>
          </p:cNvSpPr>
          <p:nvPr/>
        </p:nvSpPr>
        <p:spPr>
          <a:xfrm>
            <a:off x="160421" y="303877"/>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a:pP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
        <p:nvSpPr>
          <p:cNvPr id="2" name="Rectángulo 1">
            <a:extLst>
              <a:ext uri="{FF2B5EF4-FFF2-40B4-BE49-F238E27FC236}">
                <a16:creationId xmlns:a16="http://schemas.microsoft.com/office/drawing/2014/main" id="{FCC6B487-3973-40DC-972B-A20E25566512}"/>
              </a:ext>
            </a:extLst>
          </p:cNvPr>
          <p:cNvSpPr/>
          <p:nvPr/>
        </p:nvSpPr>
        <p:spPr>
          <a:xfrm>
            <a:off x="623454" y="1182231"/>
            <a:ext cx="10390909" cy="4493538"/>
          </a:xfrm>
          <a:prstGeom prst="rect">
            <a:avLst/>
          </a:prstGeom>
        </p:spPr>
        <p:txBody>
          <a:bodyPr wrap="square">
            <a:spAutoFit/>
          </a:bodyPr>
          <a:lstStyle/>
          <a:p>
            <a:pPr marL="623888" indent="-623888">
              <a:buFont typeface="+mj-lt"/>
              <a:buAutoNum type="romanUcPeriod" startAt="5"/>
            </a:pPr>
            <a:r>
              <a:rPr lang="es-MX" sz="2600" dirty="0"/>
              <a:t>A trabajo igual corresponderá salario igual, sin tener en cuenta el sexo; </a:t>
            </a:r>
          </a:p>
          <a:p>
            <a:pPr marL="623888" indent="-623888">
              <a:buFont typeface="+mj-lt"/>
              <a:buAutoNum type="romanUcPeriod" startAt="5"/>
            </a:pPr>
            <a:r>
              <a:rPr lang="es-MX" sz="2600" dirty="0"/>
              <a:t>Sólo podrán hacerse retenciones, descuentos, deducciones o embargos al salario, </a:t>
            </a:r>
            <a:r>
              <a:rPr lang="es-MX" sz="2600" b="1" dirty="0"/>
              <a:t>en los casos previstos en las leyes</a:t>
            </a:r>
            <a:r>
              <a:rPr lang="es-MX" sz="2600" dirty="0"/>
              <a:t>; </a:t>
            </a:r>
          </a:p>
          <a:p>
            <a:pPr marL="623888" indent="-623888">
              <a:buFont typeface="+mj-lt"/>
              <a:buAutoNum type="romanUcPeriod" startAt="5"/>
            </a:pPr>
            <a:r>
              <a:rPr lang="es-MX" sz="2600" b="1" dirty="0"/>
              <a:t>La designación del personal </a:t>
            </a:r>
            <a:r>
              <a:rPr lang="es-MX" sz="2600" dirty="0"/>
              <a:t>se hará mediante sistemas que permitan apreciar </a:t>
            </a:r>
            <a:r>
              <a:rPr lang="es-MX" sz="2600" b="1" dirty="0"/>
              <a:t>los conocimientos y aptitudes de los aspirantes</a:t>
            </a:r>
            <a:r>
              <a:rPr lang="es-MX" sz="2600" dirty="0"/>
              <a:t>. El Estado organizará escuelas de Administración Pública; </a:t>
            </a:r>
          </a:p>
          <a:p>
            <a:pPr marL="623888" indent="-623888">
              <a:buFont typeface="+mj-lt"/>
              <a:buAutoNum type="romanUcPeriod" startAt="5"/>
            </a:pPr>
            <a:r>
              <a:rPr lang="es-MX" sz="2600" dirty="0"/>
              <a:t>Los trabajadores gozarán de derechos de escalafón a fin de que los ascensos se otorguen en función de los conocimientos, aptitudes y antigüedad. En igualdad de condiciones, </a:t>
            </a:r>
            <a:r>
              <a:rPr lang="es-MX" sz="2600" b="1" dirty="0"/>
              <a:t>tendrá prioridad quien represente la única fuente de ingreso en su familia</a:t>
            </a:r>
            <a:r>
              <a:rPr lang="es-MX" sz="2600" dirty="0"/>
              <a:t>; </a:t>
            </a:r>
          </a:p>
          <a:p>
            <a:pPr algn="r"/>
            <a:r>
              <a:rPr lang="es-MX" sz="2600" dirty="0"/>
              <a:t>Fracción reformada DOF 31-12-1974 </a:t>
            </a:r>
          </a:p>
        </p:txBody>
      </p:sp>
    </p:spTree>
    <p:extLst>
      <p:ext uri="{BB962C8B-B14F-4D97-AF65-F5344CB8AC3E}">
        <p14:creationId xmlns:p14="http://schemas.microsoft.com/office/powerpoint/2010/main" val="21962215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9B5B12C-3745-4564-8A03-4634454ABFCB}"/>
              </a:ext>
            </a:extLst>
          </p:cNvPr>
          <p:cNvSpPr txBox="1">
            <a:spLocks/>
          </p:cNvSpPr>
          <p:nvPr/>
        </p:nvSpPr>
        <p:spPr>
          <a:xfrm>
            <a:off x="405033" y="280407"/>
            <a:ext cx="8213345"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3. Faltas e Incapacidades.</a:t>
            </a:r>
          </a:p>
        </p:txBody>
      </p:sp>
      <p:sp>
        <p:nvSpPr>
          <p:cNvPr id="6" name="Rectángulo 5">
            <a:extLst>
              <a:ext uri="{FF2B5EF4-FFF2-40B4-BE49-F238E27FC236}">
                <a16:creationId xmlns:a16="http://schemas.microsoft.com/office/drawing/2014/main" id="{64763B14-7A21-4756-B1BF-F0E4647036A2}"/>
              </a:ext>
            </a:extLst>
          </p:cNvPr>
          <p:cNvSpPr/>
          <p:nvPr/>
        </p:nvSpPr>
        <p:spPr>
          <a:xfrm>
            <a:off x="1276393" y="1383619"/>
            <a:ext cx="8738742" cy="2123658"/>
          </a:xfrm>
          <a:prstGeom prst="rect">
            <a:avLst/>
          </a:prstGeom>
        </p:spPr>
        <p:txBody>
          <a:bodyPr wrap="square">
            <a:spAutoFit/>
          </a:bodyPr>
          <a:lstStyle/>
          <a:p>
            <a:pPr indent="183515" algn="just">
              <a:tabLst>
                <a:tab pos="5605780" algn="r"/>
              </a:tabLst>
            </a:pPr>
            <a:r>
              <a:rPr lang="es-MX" sz="2200" b="1" i="1" dirty="0">
                <a:latin typeface="Calibri" panose="020F0502020204030204" pitchFamily="34" charset="0"/>
                <a:ea typeface="Times New Roman" panose="02020603050405020304" pitchFamily="18" charset="0"/>
                <a:cs typeface="Calibri" panose="020F0502020204030204" pitchFamily="34" charset="0"/>
              </a:rPr>
              <a:t>LEY FEDERAL DEL TRABAJO</a:t>
            </a:r>
          </a:p>
          <a:p>
            <a:pPr indent="183515" algn="just">
              <a:spcAft>
                <a:spcPts val="0"/>
              </a:spcAft>
              <a:tabLst>
                <a:tab pos="5605780" algn="r"/>
              </a:tabLst>
            </a:pPr>
            <a:endParaRPr lang="es-MX" sz="2200" b="1" dirty="0">
              <a:latin typeface="Calibri" panose="020F0502020204030204" pitchFamily="34" charset="0"/>
              <a:ea typeface="MS Mincho"/>
              <a:cs typeface="Calibri" panose="020F0502020204030204" pitchFamily="34" charset="0"/>
            </a:endParaRPr>
          </a:p>
          <a:p>
            <a:pPr indent="183515" algn="just">
              <a:spcAft>
                <a:spcPts val="0"/>
              </a:spcAft>
              <a:tabLst>
                <a:tab pos="5605780" algn="r"/>
              </a:tabLst>
            </a:pPr>
            <a:r>
              <a:rPr lang="es-MX" sz="2200" b="1" dirty="0">
                <a:latin typeface="Calibri" panose="020F0502020204030204" pitchFamily="34" charset="0"/>
                <a:ea typeface="MS Mincho"/>
                <a:cs typeface="Calibri" panose="020F0502020204030204" pitchFamily="34" charset="0"/>
              </a:rPr>
              <a:t> Artículo 69.- </a:t>
            </a:r>
            <a:r>
              <a:rPr lang="es-MX" sz="2200" dirty="0">
                <a:latin typeface="Calibri" panose="020F0502020204030204" pitchFamily="34" charset="0"/>
                <a:ea typeface="MS Mincho"/>
                <a:cs typeface="Calibri" panose="020F0502020204030204" pitchFamily="34" charset="0"/>
              </a:rPr>
              <a:t>Por cada seis días de trabajo disfrutará el trabajador de un día de descanso, por lo menos, con goce de salario íntegro. Este articulo da pie a que cuando alguien falta sin justificación se deber descontar el día de falta más la parte proporcional de los días de descanso de allí que:</a:t>
            </a:r>
            <a:endParaRPr lang="es-MX" sz="2200" dirty="0">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7" name="Tabla 6">
            <a:extLst>
              <a:ext uri="{FF2B5EF4-FFF2-40B4-BE49-F238E27FC236}">
                <a16:creationId xmlns:a16="http://schemas.microsoft.com/office/drawing/2014/main" id="{0A0CB738-5A94-4B08-9A50-20AE886674DD}"/>
              </a:ext>
            </a:extLst>
          </p:cNvPr>
          <p:cNvGraphicFramePr>
            <a:graphicFrameLocks noGrp="1"/>
          </p:cNvGraphicFramePr>
          <p:nvPr/>
        </p:nvGraphicFramePr>
        <p:xfrm>
          <a:off x="3283874" y="3974562"/>
          <a:ext cx="5487147" cy="1963168"/>
        </p:xfrm>
        <a:graphic>
          <a:graphicData uri="http://schemas.openxmlformats.org/drawingml/2006/table">
            <a:tbl>
              <a:tblPr/>
              <a:tblGrid>
                <a:gridCol w="2030380">
                  <a:extLst>
                    <a:ext uri="{9D8B030D-6E8A-4147-A177-3AD203B41FA5}">
                      <a16:colId xmlns:a16="http://schemas.microsoft.com/office/drawing/2014/main" val="20000"/>
                    </a:ext>
                  </a:extLst>
                </a:gridCol>
                <a:gridCol w="1635127">
                  <a:extLst>
                    <a:ext uri="{9D8B030D-6E8A-4147-A177-3AD203B41FA5}">
                      <a16:colId xmlns:a16="http://schemas.microsoft.com/office/drawing/2014/main" val="20001"/>
                    </a:ext>
                  </a:extLst>
                </a:gridCol>
                <a:gridCol w="1821640">
                  <a:extLst>
                    <a:ext uri="{9D8B030D-6E8A-4147-A177-3AD203B41FA5}">
                      <a16:colId xmlns:a16="http://schemas.microsoft.com/office/drawing/2014/main" val="20002"/>
                    </a:ext>
                  </a:extLst>
                </a:gridCol>
              </a:tblGrid>
              <a:tr h="1179080">
                <a:tc>
                  <a:txBody>
                    <a:bodyPr/>
                    <a:lstStyle/>
                    <a:p>
                      <a:pPr algn="ctr" fontAlgn="ctr"/>
                      <a:r>
                        <a:rPr lang="es-MX" sz="1600" b="1" i="0" u="none" strike="noStrike" dirty="0">
                          <a:solidFill>
                            <a:srgbClr val="000000"/>
                          </a:solidFill>
                          <a:effectLst/>
                          <a:latin typeface="Calibri" panose="020F0502020204030204" pitchFamily="34" charset="0"/>
                        </a:rPr>
                        <a:t>DIAS DE TRABAJO A LA SEMANA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1" i="0" u="none" strike="noStrike" dirty="0">
                          <a:solidFill>
                            <a:srgbClr val="000000"/>
                          </a:solidFill>
                          <a:effectLst/>
                          <a:latin typeface="Calibri" panose="020F0502020204030204" pitchFamily="34" charset="0"/>
                        </a:rPr>
                        <a:t>DIAS DE LA SEMANA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600" b="1" i="0" u="none" strike="noStrike" dirty="0">
                          <a:solidFill>
                            <a:srgbClr val="000000"/>
                          </a:solidFill>
                          <a:effectLst/>
                          <a:latin typeface="Calibri" panose="020F0502020204030204" pitchFamily="34" charset="0"/>
                        </a:rPr>
                        <a:t>DIAS A DESCONTAR POR AUSENTISMO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2044">
                <a:tc>
                  <a:txBody>
                    <a:bodyPr/>
                    <a:lstStyle/>
                    <a:p>
                      <a:pPr algn="ctr" fontAlgn="b"/>
                      <a:r>
                        <a:rPr lang="es-MX" sz="18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8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800" b="0" i="0" u="none" strike="noStrike" dirty="0">
                          <a:solidFill>
                            <a:srgbClr val="000000"/>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2044">
                <a:tc>
                  <a:txBody>
                    <a:bodyPr/>
                    <a:lstStyle/>
                    <a:p>
                      <a:pPr algn="ctr" fontAlgn="b"/>
                      <a:r>
                        <a:rPr lang="es-MX" sz="18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8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800" b="0" i="0" u="none" strike="noStrike" dirty="0">
                          <a:solidFill>
                            <a:srgbClr val="000000"/>
                          </a:solidFill>
                          <a:effectLst/>
                          <a:latin typeface="Calibri" panose="020F0502020204030204" pitchFamily="34" charset="0"/>
                        </a:rPr>
                        <a:t>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982094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9B5B12C-3745-4564-8A03-4634454ABFCB}"/>
              </a:ext>
            </a:extLst>
          </p:cNvPr>
          <p:cNvSpPr txBox="1">
            <a:spLocks/>
          </p:cNvSpPr>
          <p:nvPr/>
        </p:nvSpPr>
        <p:spPr>
          <a:xfrm>
            <a:off x="377325" y="317403"/>
            <a:ext cx="8213345"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3. Faltas e Incapacidades.</a:t>
            </a:r>
          </a:p>
        </p:txBody>
      </p:sp>
      <p:graphicFrame>
        <p:nvGraphicFramePr>
          <p:cNvPr id="5" name="Tabla 4">
            <a:extLst>
              <a:ext uri="{FF2B5EF4-FFF2-40B4-BE49-F238E27FC236}">
                <a16:creationId xmlns:a16="http://schemas.microsoft.com/office/drawing/2014/main" id="{2389E878-6AD0-4C79-A837-8845AD06F071}"/>
              </a:ext>
            </a:extLst>
          </p:cNvPr>
          <p:cNvGraphicFramePr>
            <a:graphicFrameLocks noGrp="1"/>
          </p:cNvGraphicFramePr>
          <p:nvPr/>
        </p:nvGraphicFramePr>
        <p:xfrm>
          <a:off x="776234" y="1140232"/>
          <a:ext cx="9921240" cy="1572736"/>
        </p:xfrm>
        <a:graphic>
          <a:graphicData uri="http://schemas.openxmlformats.org/drawingml/2006/table">
            <a:tbl>
              <a:tblPr/>
              <a:tblGrid>
                <a:gridCol w="2221714">
                  <a:extLst>
                    <a:ext uri="{9D8B030D-6E8A-4147-A177-3AD203B41FA5}">
                      <a16:colId xmlns:a16="http://schemas.microsoft.com/office/drawing/2014/main" val="797034815"/>
                    </a:ext>
                  </a:extLst>
                </a:gridCol>
                <a:gridCol w="5931686">
                  <a:extLst>
                    <a:ext uri="{9D8B030D-6E8A-4147-A177-3AD203B41FA5}">
                      <a16:colId xmlns:a16="http://schemas.microsoft.com/office/drawing/2014/main" val="3972879621"/>
                    </a:ext>
                  </a:extLst>
                </a:gridCol>
                <a:gridCol w="1767840">
                  <a:extLst>
                    <a:ext uri="{9D8B030D-6E8A-4147-A177-3AD203B41FA5}">
                      <a16:colId xmlns:a16="http://schemas.microsoft.com/office/drawing/2014/main" val="1050836402"/>
                    </a:ext>
                  </a:extLst>
                </a:gridCol>
              </a:tblGrid>
              <a:tr h="786368">
                <a:tc>
                  <a:txBody>
                    <a:bodyPr/>
                    <a:lstStyle/>
                    <a:p>
                      <a:pPr algn="ctr" fontAlgn="ctr"/>
                      <a:r>
                        <a:rPr lang="es-MX" sz="1800" b="0" i="0" u="none" strike="noStrike" dirty="0">
                          <a:solidFill>
                            <a:srgbClr val="000000"/>
                          </a:solidFill>
                          <a:effectLst/>
                          <a:latin typeface="Arial" panose="020B0604020202020204" pitchFamily="34" charset="0"/>
                        </a:rPr>
                        <a:t>c_TipoDeduccion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s-MX" sz="1800" b="0" i="0" u="none" strike="noStrike" dirty="0">
                          <a:solidFill>
                            <a:srgbClr val="000000"/>
                          </a:solidFill>
                          <a:effectLst/>
                          <a:latin typeface="Arial" panose="020B0604020202020204" pitchFamily="34" charset="0"/>
                        </a:rPr>
                        <a:t>Descripción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s-MX" sz="1800" b="0" i="0" u="none" strike="noStrike" dirty="0">
                          <a:solidFill>
                            <a:srgbClr val="000000"/>
                          </a:solidFill>
                          <a:effectLst/>
                          <a:latin typeface="Arial" panose="020B0604020202020204" pitchFamily="34" charset="0"/>
                        </a:rPr>
                        <a:t>Fecha inicio de vigencia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890816352"/>
                  </a:ext>
                </a:extLst>
              </a:tr>
              <a:tr h="393184">
                <a:tc>
                  <a:txBody>
                    <a:bodyPr/>
                    <a:lstStyle/>
                    <a:p>
                      <a:pPr algn="ctr" fontAlgn="ctr"/>
                      <a:r>
                        <a:rPr lang="es-MX" sz="1800" b="0" i="0" u="none" strike="noStrike" dirty="0">
                          <a:solidFill>
                            <a:srgbClr val="000000"/>
                          </a:solidFill>
                          <a:effectLst/>
                          <a:latin typeface="Arial" panose="020B0604020202020204" pitchFamily="34" charset="0"/>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s-MX" sz="1800" b="0" i="0" u="none" strike="noStrike" dirty="0">
                          <a:solidFill>
                            <a:srgbClr val="000000"/>
                          </a:solidFill>
                          <a:effectLst/>
                          <a:latin typeface="Arial" panose="020B0604020202020204" pitchFamily="34" charset="0"/>
                        </a:rPr>
                        <a:t>Descuento por incapacidad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panose="020B0604020202020204" pitchFamily="34" charset="0"/>
                        </a:rPr>
                        <a:t>01/11/2016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490598"/>
                  </a:ext>
                </a:extLst>
              </a:tr>
              <a:tr h="393184">
                <a:tc>
                  <a:txBody>
                    <a:bodyPr/>
                    <a:lstStyle/>
                    <a:p>
                      <a:pPr algn="ctr" fontAlgn="ctr"/>
                      <a:r>
                        <a:rPr lang="es-MX" sz="1800" b="0" i="0" u="none" strike="noStrike" dirty="0">
                          <a:solidFill>
                            <a:srgbClr val="000000"/>
                          </a:solidFill>
                          <a:effectLst/>
                          <a:latin typeface="Arial" panose="020B0604020202020204" pitchFamily="34" charset="0"/>
                        </a:rPr>
                        <a:t>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800" b="0" i="0" u="none" strike="noStrike" dirty="0">
                          <a:solidFill>
                            <a:srgbClr val="000000"/>
                          </a:solidFill>
                          <a:effectLst/>
                          <a:latin typeface="Arial" panose="020B0604020202020204" pitchFamily="34" charset="0"/>
                        </a:rPr>
                        <a:t>Ausencia (Ausentismo)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panose="020B0604020202020204" pitchFamily="34" charset="0"/>
                        </a:rPr>
                        <a:t>01/11/2016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142310"/>
                  </a:ext>
                </a:extLst>
              </a:tr>
            </a:tbl>
          </a:graphicData>
        </a:graphic>
      </p:graphicFrame>
      <p:pic>
        <p:nvPicPr>
          <p:cNvPr id="6" name="Imagen 5">
            <a:extLst>
              <a:ext uri="{FF2B5EF4-FFF2-40B4-BE49-F238E27FC236}">
                <a16:creationId xmlns:a16="http://schemas.microsoft.com/office/drawing/2014/main" id="{F41127DA-BC40-4750-8111-E44E97EE41DF}"/>
              </a:ext>
            </a:extLst>
          </p:cNvPr>
          <p:cNvPicPr>
            <a:picLocks noChangeAspect="1"/>
          </p:cNvPicPr>
          <p:nvPr/>
        </p:nvPicPr>
        <p:blipFill>
          <a:blip r:embed="rId2"/>
          <a:stretch>
            <a:fillRect/>
          </a:stretch>
        </p:blipFill>
        <p:spPr>
          <a:xfrm>
            <a:off x="1837107" y="2842825"/>
            <a:ext cx="7337801" cy="3557588"/>
          </a:xfrm>
          <a:prstGeom prst="rect">
            <a:avLst/>
          </a:prstGeom>
        </p:spPr>
      </p:pic>
    </p:spTree>
    <p:extLst>
      <p:ext uri="{BB962C8B-B14F-4D97-AF65-F5344CB8AC3E}">
        <p14:creationId xmlns:p14="http://schemas.microsoft.com/office/powerpoint/2010/main" val="26850374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9B5B12C-3745-4564-8A03-4634454ABFCB}"/>
              </a:ext>
            </a:extLst>
          </p:cNvPr>
          <p:cNvSpPr txBox="1">
            <a:spLocks/>
          </p:cNvSpPr>
          <p:nvPr/>
        </p:nvSpPr>
        <p:spPr>
          <a:xfrm>
            <a:off x="485133" y="340300"/>
            <a:ext cx="8213345"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3. Faltas e Incapacidades.</a:t>
            </a:r>
          </a:p>
        </p:txBody>
      </p:sp>
      <p:pic>
        <p:nvPicPr>
          <p:cNvPr id="5" name="Imagen 4">
            <a:extLst>
              <a:ext uri="{FF2B5EF4-FFF2-40B4-BE49-F238E27FC236}">
                <a16:creationId xmlns:a16="http://schemas.microsoft.com/office/drawing/2014/main" id="{59B44999-0228-4230-AEC7-76372B760E79}"/>
              </a:ext>
            </a:extLst>
          </p:cNvPr>
          <p:cNvPicPr>
            <a:picLocks noChangeAspect="1"/>
          </p:cNvPicPr>
          <p:nvPr/>
        </p:nvPicPr>
        <p:blipFill>
          <a:blip r:embed="rId2"/>
          <a:stretch>
            <a:fillRect/>
          </a:stretch>
        </p:blipFill>
        <p:spPr>
          <a:xfrm>
            <a:off x="485133" y="1514074"/>
            <a:ext cx="10957039" cy="4092265"/>
          </a:xfrm>
          <a:prstGeom prst="rect">
            <a:avLst/>
          </a:prstGeom>
        </p:spPr>
      </p:pic>
    </p:spTree>
    <p:extLst>
      <p:ext uri="{BB962C8B-B14F-4D97-AF65-F5344CB8AC3E}">
        <p14:creationId xmlns:p14="http://schemas.microsoft.com/office/powerpoint/2010/main" val="2435142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488F4679-2078-4EB6-A8A0-9CAC80CE82B9}"/>
              </a:ext>
            </a:extLst>
          </p:cNvPr>
          <p:cNvSpPr txBox="1">
            <a:spLocks/>
          </p:cNvSpPr>
          <p:nvPr/>
        </p:nvSpPr>
        <p:spPr>
          <a:xfrm>
            <a:off x="442344" y="330520"/>
            <a:ext cx="8306800"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4. Vacaciones</a:t>
            </a:r>
          </a:p>
        </p:txBody>
      </p:sp>
      <p:sp>
        <p:nvSpPr>
          <p:cNvPr id="6" name="object 3">
            <a:extLst>
              <a:ext uri="{FF2B5EF4-FFF2-40B4-BE49-F238E27FC236}">
                <a16:creationId xmlns:a16="http://schemas.microsoft.com/office/drawing/2014/main" id="{8FAD1423-FB5F-437C-9842-2F44855F5776}"/>
              </a:ext>
            </a:extLst>
          </p:cNvPr>
          <p:cNvSpPr txBox="1"/>
          <p:nvPr/>
        </p:nvSpPr>
        <p:spPr>
          <a:xfrm>
            <a:off x="8335539" y="2711081"/>
            <a:ext cx="1486535" cy="1123315"/>
          </a:xfrm>
          <a:prstGeom prst="rect">
            <a:avLst/>
          </a:prstGeom>
        </p:spPr>
        <p:txBody>
          <a:bodyPr vert="horz" wrap="square" lIns="0" tIns="12700" rIns="0" bIns="0" rtlCol="0">
            <a:spAutoFit/>
          </a:bodyPr>
          <a:lstStyle/>
          <a:p>
            <a:pPr marL="4445" algn="ctr">
              <a:lnSpc>
                <a:spcPts val="2090"/>
              </a:lnSpc>
              <a:spcBef>
                <a:spcPts val="100"/>
              </a:spcBef>
            </a:pPr>
            <a:r>
              <a:rPr sz="1800" b="1" spc="-5" dirty="0">
                <a:solidFill>
                  <a:srgbClr val="313131"/>
                </a:solidFill>
                <a:latin typeface="Arial"/>
                <a:cs typeface="Arial"/>
              </a:rPr>
              <a:t>LFT</a:t>
            </a:r>
            <a:endParaRPr sz="1800">
              <a:latin typeface="Arial"/>
              <a:cs typeface="Arial"/>
            </a:endParaRPr>
          </a:p>
          <a:p>
            <a:pPr marL="1905" algn="ctr">
              <a:lnSpc>
                <a:spcPts val="2090"/>
              </a:lnSpc>
            </a:pPr>
            <a:r>
              <a:rPr sz="1800" b="1" spc="-10" dirty="0">
                <a:solidFill>
                  <a:srgbClr val="313131"/>
                </a:solidFill>
                <a:latin typeface="Arial"/>
                <a:cs typeface="Arial"/>
              </a:rPr>
              <a:t>CAPITULO</a:t>
            </a:r>
            <a:r>
              <a:rPr sz="1800" b="1" spc="-15" dirty="0">
                <a:solidFill>
                  <a:srgbClr val="313131"/>
                </a:solidFill>
                <a:latin typeface="Arial"/>
                <a:cs typeface="Arial"/>
              </a:rPr>
              <a:t> </a:t>
            </a:r>
            <a:r>
              <a:rPr sz="1800" b="1" dirty="0">
                <a:solidFill>
                  <a:srgbClr val="313131"/>
                </a:solidFill>
                <a:latin typeface="Arial"/>
                <a:cs typeface="Arial"/>
              </a:rPr>
              <a:t>IV</a:t>
            </a:r>
            <a:endParaRPr sz="1800">
              <a:latin typeface="Arial"/>
              <a:cs typeface="Arial"/>
            </a:endParaRPr>
          </a:p>
          <a:p>
            <a:pPr marL="2540" algn="ctr">
              <a:lnSpc>
                <a:spcPct val="100000"/>
              </a:lnSpc>
              <a:spcBef>
                <a:spcPts val="140"/>
              </a:spcBef>
            </a:pPr>
            <a:r>
              <a:rPr sz="1800" b="1" spc="-15" dirty="0">
                <a:solidFill>
                  <a:srgbClr val="313131"/>
                </a:solidFill>
                <a:latin typeface="Arial"/>
                <a:cs typeface="Arial"/>
              </a:rPr>
              <a:t>Vacaciones</a:t>
            </a:r>
            <a:endParaRPr sz="1800">
              <a:latin typeface="Arial"/>
              <a:cs typeface="Arial"/>
            </a:endParaRPr>
          </a:p>
          <a:p>
            <a:pPr algn="ctr">
              <a:lnSpc>
                <a:spcPct val="100000"/>
              </a:lnSpc>
            </a:pPr>
            <a:r>
              <a:rPr sz="1800" b="1" spc="-15" dirty="0">
                <a:solidFill>
                  <a:srgbClr val="313131"/>
                </a:solidFill>
                <a:latin typeface="Arial"/>
                <a:cs typeface="Arial"/>
              </a:rPr>
              <a:t>ART </a:t>
            </a:r>
            <a:r>
              <a:rPr sz="1800" b="1" dirty="0">
                <a:solidFill>
                  <a:srgbClr val="313131"/>
                </a:solidFill>
                <a:latin typeface="Arial"/>
                <a:cs typeface="Arial"/>
              </a:rPr>
              <a:t>76 </a:t>
            </a:r>
            <a:r>
              <a:rPr sz="1800" b="1" spc="-25" dirty="0">
                <a:solidFill>
                  <a:srgbClr val="313131"/>
                </a:solidFill>
                <a:latin typeface="Arial"/>
                <a:cs typeface="Arial"/>
              </a:rPr>
              <a:t>AL</a:t>
            </a:r>
            <a:r>
              <a:rPr sz="1800" b="1" spc="-100" dirty="0">
                <a:solidFill>
                  <a:srgbClr val="313131"/>
                </a:solidFill>
                <a:latin typeface="Arial"/>
                <a:cs typeface="Arial"/>
              </a:rPr>
              <a:t> </a:t>
            </a:r>
            <a:r>
              <a:rPr sz="1800" b="1" dirty="0">
                <a:solidFill>
                  <a:srgbClr val="313131"/>
                </a:solidFill>
                <a:latin typeface="Arial"/>
                <a:cs typeface="Arial"/>
              </a:rPr>
              <a:t>81</a:t>
            </a:r>
            <a:endParaRPr sz="1800">
              <a:latin typeface="Arial"/>
              <a:cs typeface="Arial"/>
            </a:endParaRPr>
          </a:p>
        </p:txBody>
      </p:sp>
      <p:sp>
        <p:nvSpPr>
          <p:cNvPr id="7" name="object 4">
            <a:extLst>
              <a:ext uri="{FF2B5EF4-FFF2-40B4-BE49-F238E27FC236}">
                <a16:creationId xmlns:a16="http://schemas.microsoft.com/office/drawing/2014/main" id="{4C57661D-9CB7-4F25-AF4E-CC259F399FCD}"/>
              </a:ext>
            </a:extLst>
          </p:cNvPr>
          <p:cNvSpPr/>
          <p:nvPr/>
        </p:nvSpPr>
        <p:spPr>
          <a:xfrm>
            <a:off x="2839995" y="1181230"/>
            <a:ext cx="4257040" cy="3596639"/>
          </a:xfrm>
          <a:prstGeom prst="rect">
            <a:avLst/>
          </a:prstGeom>
          <a:blipFill>
            <a:blip r:embed="rId2" cstate="print"/>
            <a:stretch>
              <a:fillRect/>
            </a:stretch>
          </a:blipFill>
        </p:spPr>
        <p:txBody>
          <a:bodyPr wrap="square" lIns="0" tIns="0" rIns="0" bIns="0" rtlCol="0"/>
          <a:lstStyle/>
          <a:p>
            <a:endParaRPr/>
          </a:p>
        </p:txBody>
      </p:sp>
      <p:sp>
        <p:nvSpPr>
          <p:cNvPr id="8" name="object 5">
            <a:extLst>
              <a:ext uri="{FF2B5EF4-FFF2-40B4-BE49-F238E27FC236}">
                <a16:creationId xmlns:a16="http://schemas.microsoft.com/office/drawing/2014/main" id="{5D9114BA-540B-4575-AF90-D3BA3004B144}"/>
              </a:ext>
            </a:extLst>
          </p:cNvPr>
          <p:cNvSpPr txBox="1"/>
          <p:nvPr/>
        </p:nvSpPr>
        <p:spPr>
          <a:xfrm>
            <a:off x="1653258" y="4897531"/>
            <a:ext cx="7977505" cy="1377315"/>
          </a:xfrm>
          <a:prstGeom prst="rect">
            <a:avLst/>
          </a:prstGeom>
        </p:spPr>
        <p:txBody>
          <a:bodyPr vert="horz" wrap="square" lIns="0" tIns="17145" rIns="0" bIns="0" rtlCol="0">
            <a:spAutoFit/>
          </a:bodyPr>
          <a:lstStyle/>
          <a:p>
            <a:pPr marL="12065" marR="5080" algn="ctr">
              <a:lnSpc>
                <a:spcPct val="98200"/>
              </a:lnSpc>
              <a:spcBef>
                <a:spcPts val="135"/>
              </a:spcBef>
            </a:pPr>
            <a:r>
              <a:rPr sz="1800" b="1" spc="-15" dirty="0">
                <a:solidFill>
                  <a:srgbClr val="212121"/>
                </a:solidFill>
                <a:latin typeface="Arial"/>
                <a:cs typeface="Arial"/>
              </a:rPr>
              <a:t>Vacaciones </a:t>
            </a:r>
            <a:r>
              <a:rPr sz="1800" spc="-5" dirty="0">
                <a:solidFill>
                  <a:srgbClr val="212121"/>
                </a:solidFill>
                <a:latin typeface="Arial"/>
                <a:cs typeface="Arial"/>
              </a:rPr>
              <a:t>es el plural de vacación, un </a:t>
            </a:r>
            <a:r>
              <a:rPr sz="1800" dirty="0">
                <a:solidFill>
                  <a:srgbClr val="212121"/>
                </a:solidFill>
                <a:latin typeface="Arial"/>
                <a:cs typeface="Arial"/>
              </a:rPr>
              <a:t>término </a:t>
            </a:r>
            <a:r>
              <a:rPr sz="1800" spc="-5" dirty="0">
                <a:solidFill>
                  <a:srgbClr val="212121"/>
                </a:solidFill>
                <a:latin typeface="Arial"/>
                <a:cs typeface="Arial"/>
              </a:rPr>
              <a:t>que procede del </a:t>
            </a:r>
            <a:r>
              <a:rPr sz="1800" dirty="0">
                <a:solidFill>
                  <a:srgbClr val="212121"/>
                </a:solidFill>
                <a:latin typeface="Arial"/>
                <a:cs typeface="Arial"/>
              </a:rPr>
              <a:t>latín </a:t>
            </a:r>
            <a:r>
              <a:rPr sz="1800" b="1" dirty="0">
                <a:solidFill>
                  <a:srgbClr val="212121"/>
                </a:solidFill>
                <a:latin typeface="Arial"/>
                <a:cs typeface="Arial"/>
              </a:rPr>
              <a:t>vacatio  </a:t>
            </a:r>
            <a:r>
              <a:rPr sz="1800" dirty="0">
                <a:solidFill>
                  <a:srgbClr val="212121"/>
                </a:solidFill>
                <a:latin typeface="Arial"/>
                <a:cs typeface="Arial"/>
              </a:rPr>
              <a:t>y </a:t>
            </a:r>
            <a:r>
              <a:rPr sz="1800" spc="-5" dirty="0">
                <a:solidFill>
                  <a:srgbClr val="212121"/>
                </a:solidFill>
                <a:latin typeface="Arial"/>
                <a:cs typeface="Arial"/>
              </a:rPr>
              <a:t>que hace </a:t>
            </a:r>
            <a:r>
              <a:rPr sz="1800" dirty="0">
                <a:solidFill>
                  <a:srgbClr val="212121"/>
                </a:solidFill>
                <a:latin typeface="Arial"/>
                <a:cs typeface="Arial"/>
              </a:rPr>
              <a:t>referencia </a:t>
            </a:r>
            <a:r>
              <a:rPr sz="1800" spc="-5" dirty="0">
                <a:solidFill>
                  <a:srgbClr val="212121"/>
                </a:solidFill>
                <a:latin typeface="Arial"/>
                <a:cs typeface="Arial"/>
              </a:rPr>
              <a:t>al descanso </a:t>
            </a:r>
            <a:r>
              <a:rPr sz="1800" spc="-10" dirty="0">
                <a:solidFill>
                  <a:srgbClr val="212121"/>
                </a:solidFill>
                <a:latin typeface="Arial"/>
                <a:cs typeface="Arial"/>
              </a:rPr>
              <a:t>de </a:t>
            </a:r>
            <a:r>
              <a:rPr sz="1800" spc="-5" dirty="0">
                <a:solidFill>
                  <a:srgbClr val="212121"/>
                </a:solidFill>
                <a:latin typeface="Arial"/>
                <a:cs typeface="Arial"/>
              </a:rPr>
              <a:t>una actividad habitual. Se </a:t>
            </a:r>
            <a:r>
              <a:rPr sz="1800" dirty="0">
                <a:solidFill>
                  <a:srgbClr val="212121"/>
                </a:solidFill>
                <a:latin typeface="Arial"/>
                <a:cs typeface="Arial"/>
              </a:rPr>
              <a:t>trata </a:t>
            </a:r>
            <a:r>
              <a:rPr sz="1800" spc="-5" dirty="0">
                <a:solidFill>
                  <a:srgbClr val="212121"/>
                </a:solidFill>
                <a:latin typeface="Arial"/>
                <a:cs typeface="Arial"/>
              </a:rPr>
              <a:t>del  período en el cual las personas que estudian o trabajan suspenden  </a:t>
            </a:r>
            <a:r>
              <a:rPr sz="1800" dirty="0">
                <a:solidFill>
                  <a:srgbClr val="212121"/>
                </a:solidFill>
                <a:latin typeface="Arial"/>
                <a:cs typeface="Arial"/>
              </a:rPr>
              <a:t>temporalmente sus </a:t>
            </a:r>
            <a:r>
              <a:rPr sz="1800" spc="-5" dirty="0">
                <a:solidFill>
                  <a:srgbClr val="212121"/>
                </a:solidFill>
                <a:latin typeface="Arial"/>
                <a:cs typeface="Arial"/>
              </a:rPr>
              <a:t>obligaciones. Las </a:t>
            </a:r>
            <a:r>
              <a:rPr sz="1800" b="1" spc="-5" dirty="0">
                <a:solidFill>
                  <a:srgbClr val="212121"/>
                </a:solidFill>
                <a:latin typeface="Arial"/>
                <a:cs typeface="Arial"/>
              </a:rPr>
              <a:t>vacaciones </a:t>
            </a:r>
            <a:r>
              <a:rPr sz="1800" spc="-5" dirty="0">
                <a:solidFill>
                  <a:srgbClr val="212121"/>
                </a:solidFill>
                <a:latin typeface="Arial"/>
                <a:cs typeface="Arial"/>
              </a:rPr>
              <a:t>están asociadas </a:t>
            </a:r>
            <a:r>
              <a:rPr sz="1800" spc="-10" dirty="0">
                <a:solidFill>
                  <a:srgbClr val="212121"/>
                </a:solidFill>
                <a:latin typeface="Arial"/>
                <a:cs typeface="Arial"/>
              </a:rPr>
              <a:t>al  </a:t>
            </a:r>
            <a:r>
              <a:rPr sz="1800" spc="-5" dirty="0">
                <a:solidFill>
                  <a:srgbClr val="212121"/>
                </a:solidFill>
                <a:latin typeface="Arial"/>
                <a:cs typeface="Arial"/>
              </a:rPr>
              <a:t>descanso, el ocio </a:t>
            </a:r>
            <a:r>
              <a:rPr sz="1800" dirty="0">
                <a:solidFill>
                  <a:srgbClr val="212121"/>
                </a:solidFill>
                <a:latin typeface="Arial"/>
                <a:cs typeface="Arial"/>
              </a:rPr>
              <a:t>y </a:t>
            </a:r>
            <a:r>
              <a:rPr sz="1800" spc="-5" dirty="0">
                <a:solidFill>
                  <a:srgbClr val="212121"/>
                </a:solidFill>
                <a:latin typeface="Arial"/>
                <a:cs typeface="Arial"/>
              </a:rPr>
              <a:t>el turismo.</a:t>
            </a:r>
            <a:endParaRPr sz="1800">
              <a:latin typeface="Arial"/>
              <a:cs typeface="Arial"/>
            </a:endParaRPr>
          </a:p>
        </p:txBody>
      </p:sp>
    </p:spTree>
    <p:extLst>
      <p:ext uri="{BB962C8B-B14F-4D97-AF65-F5344CB8AC3E}">
        <p14:creationId xmlns:p14="http://schemas.microsoft.com/office/powerpoint/2010/main" val="31255142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488F4679-2078-4EB6-A8A0-9CAC80CE82B9}"/>
              </a:ext>
            </a:extLst>
          </p:cNvPr>
          <p:cNvSpPr txBox="1">
            <a:spLocks/>
          </p:cNvSpPr>
          <p:nvPr/>
        </p:nvSpPr>
        <p:spPr>
          <a:xfrm>
            <a:off x="511616" y="276734"/>
            <a:ext cx="8306800"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4. Vacaciones</a:t>
            </a:r>
          </a:p>
        </p:txBody>
      </p:sp>
      <p:sp>
        <p:nvSpPr>
          <p:cNvPr id="9" name="Rectángulo 8">
            <a:extLst>
              <a:ext uri="{FF2B5EF4-FFF2-40B4-BE49-F238E27FC236}">
                <a16:creationId xmlns:a16="http://schemas.microsoft.com/office/drawing/2014/main" id="{657D411C-E81D-467A-AF33-31330634DE08}"/>
              </a:ext>
            </a:extLst>
          </p:cNvPr>
          <p:cNvSpPr/>
          <p:nvPr/>
        </p:nvSpPr>
        <p:spPr>
          <a:xfrm>
            <a:off x="663747" y="2122164"/>
            <a:ext cx="5218949" cy="3267561"/>
          </a:xfrm>
          <a:prstGeom prst="rect">
            <a:avLst/>
          </a:prstGeom>
          <a:ln w="57150">
            <a:solidFill>
              <a:srgbClr val="00B0F0"/>
            </a:solidFill>
          </a:ln>
        </p:spPr>
        <p:txBody>
          <a:bodyPr wrap="square">
            <a:spAutoFit/>
          </a:bodyPr>
          <a:lstStyle/>
          <a:p>
            <a:pPr indent="182880" algn="just">
              <a:spcAft>
                <a:spcPts val="505"/>
              </a:spcAft>
            </a:pPr>
            <a:r>
              <a:rPr lang="es-MX" b="1" dirty="0">
                <a:solidFill>
                  <a:srgbClr val="2F2F2F"/>
                </a:solidFill>
                <a:latin typeface="Arial" panose="020B0604020202020204" pitchFamily="34" charset="0"/>
              </a:rPr>
              <a:t>Artículo 76.- </a:t>
            </a:r>
            <a:r>
              <a:rPr lang="es-MX" dirty="0">
                <a:solidFill>
                  <a:srgbClr val="2F2F2F"/>
                </a:solidFill>
                <a:latin typeface="Arial" panose="020B0604020202020204" pitchFamily="34" charset="0"/>
              </a:rPr>
              <a:t>Las personas trabajadoras que tengan más de un año de servicios disfrutarán de un periodo anual de vacaciones pagadas, que </a:t>
            </a:r>
            <a:r>
              <a:rPr lang="es-MX" b="1" dirty="0">
                <a:solidFill>
                  <a:srgbClr val="2F2F2F"/>
                </a:solidFill>
                <a:latin typeface="Arial" panose="020B0604020202020204" pitchFamily="34" charset="0"/>
              </a:rPr>
              <a:t>en ningún caso podrá ser inferior a doce días laborables</a:t>
            </a:r>
            <a:r>
              <a:rPr lang="es-MX" dirty="0">
                <a:solidFill>
                  <a:srgbClr val="2F2F2F"/>
                </a:solidFill>
                <a:latin typeface="Arial" panose="020B0604020202020204" pitchFamily="34" charset="0"/>
              </a:rPr>
              <a:t>, y que aumentará en dos días laborables, </a:t>
            </a:r>
            <a:r>
              <a:rPr lang="es-MX" b="1" dirty="0">
                <a:solidFill>
                  <a:srgbClr val="0070C0"/>
                </a:solidFill>
                <a:latin typeface="Arial" panose="020B0604020202020204" pitchFamily="34" charset="0"/>
              </a:rPr>
              <a:t>hasta llegar a veinte</a:t>
            </a:r>
            <a:r>
              <a:rPr lang="es-MX" dirty="0">
                <a:solidFill>
                  <a:srgbClr val="2F2F2F"/>
                </a:solidFill>
                <a:latin typeface="Arial" panose="020B0604020202020204" pitchFamily="34" charset="0"/>
              </a:rPr>
              <a:t>, por cada año subsecuente de servicios.</a:t>
            </a:r>
          </a:p>
          <a:p>
            <a:pPr indent="182880" algn="just">
              <a:spcAft>
                <a:spcPts val="505"/>
              </a:spcAft>
            </a:pPr>
            <a:endParaRPr lang="es-MX" dirty="0">
              <a:solidFill>
                <a:srgbClr val="2F2F2F"/>
              </a:solidFill>
              <a:latin typeface="Arial" panose="020B0604020202020204" pitchFamily="34" charset="0"/>
            </a:endParaRPr>
          </a:p>
          <a:p>
            <a:pPr indent="182880" algn="just">
              <a:spcAft>
                <a:spcPts val="505"/>
              </a:spcAft>
            </a:pPr>
            <a:r>
              <a:rPr lang="es-MX" b="1" dirty="0">
                <a:solidFill>
                  <a:srgbClr val="0070C0"/>
                </a:solidFill>
                <a:latin typeface="Arial" panose="020B0604020202020204" pitchFamily="34" charset="0"/>
              </a:rPr>
              <a:t>A partir del sexto año</a:t>
            </a:r>
            <a:r>
              <a:rPr lang="es-MX" dirty="0">
                <a:solidFill>
                  <a:srgbClr val="2F2F2F"/>
                </a:solidFill>
                <a:latin typeface="Arial" panose="020B0604020202020204" pitchFamily="34" charset="0"/>
              </a:rPr>
              <a:t>, el periodo de vacaciones aumentará en dos días por cada cinco de servicios.</a:t>
            </a:r>
          </a:p>
        </p:txBody>
      </p:sp>
      <p:sp>
        <p:nvSpPr>
          <p:cNvPr id="10" name="Rectángulo 9">
            <a:extLst>
              <a:ext uri="{FF2B5EF4-FFF2-40B4-BE49-F238E27FC236}">
                <a16:creationId xmlns:a16="http://schemas.microsoft.com/office/drawing/2014/main" id="{1A736641-A1E9-49FA-9826-BF743EEC02AC}"/>
              </a:ext>
            </a:extLst>
          </p:cNvPr>
          <p:cNvSpPr/>
          <p:nvPr/>
        </p:nvSpPr>
        <p:spPr>
          <a:xfrm>
            <a:off x="1909133" y="1434798"/>
            <a:ext cx="2367956" cy="430887"/>
          </a:xfrm>
          <a:prstGeom prst="rect">
            <a:avLst/>
          </a:prstGeom>
        </p:spPr>
        <p:txBody>
          <a:bodyPr wrap="none">
            <a:spAutoFit/>
          </a:bodyPr>
          <a:lstStyle/>
          <a:p>
            <a:r>
              <a:rPr lang="es-MX" sz="2200" b="1" dirty="0">
                <a:solidFill>
                  <a:srgbClr val="2F2F2F"/>
                </a:solidFill>
                <a:latin typeface="Arial" panose="020B0604020202020204" pitchFamily="34" charset="0"/>
              </a:rPr>
              <a:t>DOF: 27/12/2022</a:t>
            </a:r>
            <a:endParaRPr lang="es-MX" sz="2200" dirty="0"/>
          </a:p>
        </p:txBody>
      </p:sp>
      <p:pic>
        <p:nvPicPr>
          <p:cNvPr id="11" name="Picture 2" descr="ContaDIGITAL | Blog de temas fiscales SAT México">
            <a:extLst>
              <a:ext uri="{FF2B5EF4-FFF2-40B4-BE49-F238E27FC236}">
                <a16:creationId xmlns:a16="http://schemas.microsoft.com/office/drawing/2014/main" id="{A5412560-EE77-44B3-8CE2-0DE0D7C80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061" y="1684487"/>
            <a:ext cx="5218949" cy="436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4376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488F4679-2078-4EB6-A8A0-9CAC80CE82B9}"/>
              </a:ext>
            </a:extLst>
          </p:cNvPr>
          <p:cNvSpPr txBox="1">
            <a:spLocks/>
          </p:cNvSpPr>
          <p:nvPr/>
        </p:nvSpPr>
        <p:spPr>
          <a:xfrm>
            <a:off x="269732" y="227735"/>
            <a:ext cx="8306800"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4. Vacaciones</a:t>
            </a:r>
          </a:p>
        </p:txBody>
      </p:sp>
      <p:sp>
        <p:nvSpPr>
          <p:cNvPr id="4" name="Rectángulo 3">
            <a:extLst>
              <a:ext uri="{FF2B5EF4-FFF2-40B4-BE49-F238E27FC236}">
                <a16:creationId xmlns:a16="http://schemas.microsoft.com/office/drawing/2014/main" id="{75F91E94-4181-49C4-9784-002A56467CB8}"/>
              </a:ext>
            </a:extLst>
          </p:cNvPr>
          <p:cNvSpPr/>
          <p:nvPr/>
        </p:nvSpPr>
        <p:spPr>
          <a:xfrm>
            <a:off x="269732" y="1152857"/>
            <a:ext cx="10507726" cy="3323987"/>
          </a:xfrm>
          <a:prstGeom prst="rect">
            <a:avLst/>
          </a:prstGeom>
        </p:spPr>
        <p:txBody>
          <a:bodyPr wrap="square">
            <a:spAutoFit/>
          </a:bodyPr>
          <a:lstStyle/>
          <a:p>
            <a:pPr indent="183515" algn="just">
              <a:spcAft>
                <a:spcPts val="0"/>
              </a:spcAft>
              <a:tabLst>
                <a:tab pos="5605780" algn="r"/>
              </a:tabLst>
            </a:pPr>
            <a:r>
              <a:rPr lang="es-MX" sz="1600" b="1" dirty="0">
                <a:latin typeface="Arial" panose="020B0604020202020204" pitchFamily="34" charset="0"/>
                <a:ea typeface="MS Mincho"/>
              </a:rPr>
              <a:t>Artículo 77.- </a:t>
            </a:r>
            <a:r>
              <a:rPr lang="es-MX" sz="1600" dirty="0">
                <a:latin typeface="Arial" panose="020B0604020202020204" pitchFamily="34" charset="0"/>
                <a:ea typeface="MS Mincho"/>
              </a:rPr>
              <a:t>Los trabajadores que presten servicios discontinuos y los de temporada tendrán derecho a Vacaciones, en proporción al número de días de trabajos en el año.</a:t>
            </a:r>
            <a:endParaRPr lang="es-MX" sz="1600" dirty="0">
              <a:latin typeface="Courier New" panose="02070309020205020404" pitchFamily="49" charset="0"/>
              <a:ea typeface="Times New Roman" panose="02020603050405020304" pitchFamily="18" charset="0"/>
            </a:endParaRPr>
          </a:p>
          <a:p>
            <a:pPr indent="183515" algn="just">
              <a:spcAft>
                <a:spcPts val="0"/>
              </a:spcAft>
              <a:tabLst>
                <a:tab pos="5605780" algn="r"/>
              </a:tabLst>
            </a:pPr>
            <a:r>
              <a:rPr lang="es-MX" sz="1600" dirty="0">
                <a:latin typeface="Arial" panose="020B0604020202020204" pitchFamily="34" charset="0"/>
                <a:ea typeface="MS Mincho"/>
              </a:rPr>
              <a:t> </a:t>
            </a:r>
            <a:endParaRPr lang="es-MX" sz="1600" dirty="0">
              <a:latin typeface="Courier New" panose="02070309020205020404" pitchFamily="49" charset="0"/>
              <a:ea typeface="Times New Roman" panose="02020603050405020304" pitchFamily="18" charset="0"/>
            </a:endParaRPr>
          </a:p>
          <a:p>
            <a:pPr indent="183515" algn="just">
              <a:tabLst>
                <a:tab pos="5605780" algn="r"/>
              </a:tabLst>
            </a:pPr>
            <a:r>
              <a:rPr lang="es-MX" sz="1600" b="1" dirty="0">
                <a:solidFill>
                  <a:srgbClr val="2F2F2F"/>
                </a:solidFill>
                <a:latin typeface="Arial" panose="020B0604020202020204" pitchFamily="34" charset="0"/>
              </a:rPr>
              <a:t>Artículo 78.- </a:t>
            </a:r>
            <a:r>
              <a:rPr lang="es-MX" sz="1600" dirty="0">
                <a:solidFill>
                  <a:srgbClr val="2F2F2F"/>
                </a:solidFill>
                <a:latin typeface="Arial" panose="020B0604020202020204" pitchFamily="34" charset="0"/>
              </a:rPr>
              <a:t>Del total del periodo que le corresponda conforme a lo previsto en el artículo 76 de esta Ley, la persona trabajadora disfrutará de doce días de vacaciones continuos, por lo menos. </a:t>
            </a:r>
            <a:r>
              <a:rPr lang="es-MX" sz="1600" b="1" dirty="0">
                <a:solidFill>
                  <a:srgbClr val="C00000"/>
                </a:solidFill>
                <a:latin typeface="Arial" panose="020B0604020202020204" pitchFamily="34" charset="0"/>
              </a:rPr>
              <a:t>Dicho periodo, a potestad de la persona trabajadora podrá ser distribuido en la forma y tiempo que así lo requiera</a:t>
            </a:r>
            <a:r>
              <a:rPr lang="es-MX" sz="1600" dirty="0">
                <a:solidFill>
                  <a:srgbClr val="2F2F2F"/>
                </a:solidFill>
                <a:latin typeface="Arial" panose="020B0604020202020204" pitchFamily="34" charset="0"/>
              </a:rPr>
              <a:t>.</a:t>
            </a:r>
            <a:endParaRPr lang="es-MX" sz="1600" dirty="0">
              <a:latin typeface="Courier New" panose="02070309020205020404" pitchFamily="49" charset="0"/>
              <a:ea typeface="Times New Roman" panose="02020603050405020304" pitchFamily="18" charset="0"/>
            </a:endParaRPr>
          </a:p>
          <a:p>
            <a:pPr indent="183515" algn="just">
              <a:spcAft>
                <a:spcPts val="0"/>
              </a:spcAft>
              <a:tabLst>
                <a:tab pos="5605780" algn="r"/>
              </a:tabLst>
            </a:pPr>
            <a:r>
              <a:rPr lang="es-MX" sz="1600" dirty="0">
                <a:latin typeface="Arial" panose="020B0604020202020204" pitchFamily="34" charset="0"/>
                <a:ea typeface="MS Mincho"/>
              </a:rPr>
              <a:t> </a:t>
            </a:r>
            <a:endParaRPr lang="es-MX" sz="1600" dirty="0">
              <a:latin typeface="Courier New" panose="02070309020205020404" pitchFamily="49" charset="0"/>
              <a:ea typeface="Times New Roman" panose="02020603050405020304" pitchFamily="18" charset="0"/>
            </a:endParaRPr>
          </a:p>
          <a:p>
            <a:pPr indent="183515" algn="just">
              <a:spcAft>
                <a:spcPts val="0"/>
              </a:spcAft>
              <a:tabLst>
                <a:tab pos="5605780" algn="r"/>
              </a:tabLst>
            </a:pPr>
            <a:r>
              <a:rPr lang="es-MX" b="1" dirty="0">
                <a:solidFill>
                  <a:srgbClr val="C00000"/>
                </a:solidFill>
                <a:latin typeface="Arial" panose="020B0604020202020204" pitchFamily="34" charset="0"/>
                <a:ea typeface="MS Mincho"/>
              </a:rPr>
              <a:t>Artículo 79.- Las vacaciones no podrán compensarse con una remuneración.</a:t>
            </a:r>
            <a:endParaRPr lang="es-MX" b="1" dirty="0">
              <a:solidFill>
                <a:srgbClr val="C00000"/>
              </a:solidFill>
              <a:latin typeface="Courier New" panose="02070309020205020404" pitchFamily="49" charset="0"/>
              <a:ea typeface="Times New Roman" panose="02020603050405020304" pitchFamily="18" charset="0"/>
            </a:endParaRPr>
          </a:p>
          <a:p>
            <a:pPr indent="183515" algn="just">
              <a:spcAft>
                <a:spcPts val="0"/>
              </a:spcAft>
              <a:tabLst>
                <a:tab pos="5605780" algn="r"/>
              </a:tabLst>
            </a:pPr>
            <a:r>
              <a:rPr lang="es-MX" sz="1600" dirty="0">
                <a:latin typeface="Arial" panose="020B0604020202020204" pitchFamily="34" charset="0"/>
                <a:ea typeface="MS Mincho"/>
              </a:rPr>
              <a:t> </a:t>
            </a:r>
            <a:endParaRPr lang="es-MX" sz="1600" dirty="0">
              <a:latin typeface="Courier New" panose="02070309020205020404" pitchFamily="49" charset="0"/>
              <a:ea typeface="Times New Roman" panose="02020603050405020304" pitchFamily="18" charset="0"/>
            </a:endParaRPr>
          </a:p>
          <a:p>
            <a:pPr indent="183515" algn="just">
              <a:spcAft>
                <a:spcPts val="0"/>
              </a:spcAft>
              <a:tabLst>
                <a:tab pos="5605780" algn="r"/>
              </a:tabLst>
            </a:pPr>
            <a:r>
              <a:rPr lang="es-MX" sz="1600" dirty="0">
                <a:latin typeface="Arial" panose="020B0604020202020204" pitchFamily="34" charset="0"/>
                <a:ea typeface="MS Mincho"/>
              </a:rPr>
              <a:t>Si la relación de trabajo termina antes de que se cumpla el año de servicios, el trabajador tendrá derecho a una remuneración proporcionada al tiempo de servicios prestados.</a:t>
            </a:r>
          </a:p>
          <a:p>
            <a:pPr indent="183515" algn="just">
              <a:spcAft>
                <a:spcPts val="0"/>
              </a:spcAft>
              <a:tabLst>
                <a:tab pos="5605780" algn="r"/>
              </a:tabLst>
            </a:pPr>
            <a:endParaRPr lang="es-MX" sz="1600" dirty="0">
              <a:latin typeface="Arial" panose="020B0604020202020204" pitchFamily="34" charset="0"/>
              <a:ea typeface="MS Mincho"/>
            </a:endParaRPr>
          </a:p>
          <a:p>
            <a:pPr indent="183515" algn="just">
              <a:spcAft>
                <a:spcPts val="0"/>
              </a:spcAft>
              <a:tabLst>
                <a:tab pos="5605780" algn="r"/>
              </a:tabLst>
            </a:pPr>
            <a:endParaRPr lang="es-MX" sz="1600" dirty="0">
              <a:effectLst/>
              <a:latin typeface="Courier New" panose="02070309020205020404" pitchFamily="49" charset="0"/>
              <a:ea typeface="Times New Roman" panose="02020603050405020304" pitchFamily="18" charset="0"/>
            </a:endParaRPr>
          </a:p>
        </p:txBody>
      </p:sp>
      <p:graphicFrame>
        <p:nvGraphicFramePr>
          <p:cNvPr id="6" name="Tabla 5">
            <a:extLst>
              <a:ext uri="{FF2B5EF4-FFF2-40B4-BE49-F238E27FC236}">
                <a16:creationId xmlns:a16="http://schemas.microsoft.com/office/drawing/2014/main" id="{4AB7D076-456E-4240-987B-2DC69B5CDCE1}"/>
              </a:ext>
            </a:extLst>
          </p:cNvPr>
          <p:cNvGraphicFramePr>
            <a:graphicFrameLocks noGrp="1"/>
          </p:cNvGraphicFramePr>
          <p:nvPr/>
        </p:nvGraphicFramePr>
        <p:xfrm>
          <a:off x="1582136" y="4476844"/>
          <a:ext cx="8815292" cy="1900787"/>
        </p:xfrm>
        <a:graphic>
          <a:graphicData uri="http://schemas.openxmlformats.org/drawingml/2006/table">
            <a:tbl>
              <a:tblPr/>
              <a:tblGrid>
                <a:gridCol w="2462725">
                  <a:extLst>
                    <a:ext uri="{9D8B030D-6E8A-4147-A177-3AD203B41FA5}">
                      <a16:colId xmlns:a16="http://schemas.microsoft.com/office/drawing/2014/main" val="2262904489"/>
                    </a:ext>
                  </a:extLst>
                </a:gridCol>
                <a:gridCol w="4867715">
                  <a:extLst>
                    <a:ext uri="{9D8B030D-6E8A-4147-A177-3AD203B41FA5}">
                      <a16:colId xmlns:a16="http://schemas.microsoft.com/office/drawing/2014/main" val="3333252565"/>
                    </a:ext>
                  </a:extLst>
                </a:gridCol>
                <a:gridCol w="1484852">
                  <a:extLst>
                    <a:ext uri="{9D8B030D-6E8A-4147-A177-3AD203B41FA5}">
                      <a16:colId xmlns:a16="http://schemas.microsoft.com/office/drawing/2014/main" val="1184418327"/>
                    </a:ext>
                  </a:extLst>
                </a:gridCol>
              </a:tblGrid>
              <a:tr h="950393">
                <a:tc>
                  <a:txBody>
                    <a:bodyPr/>
                    <a:lstStyle/>
                    <a:p>
                      <a:pPr algn="ctr" fontAlgn="ctr"/>
                      <a:r>
                        <a:rPr lang="es-MX" sz="2000" b="0" i="0" u="none" strike="noStrike" dirty="0">
                          <a:solidFill>
                            <a:srgbClr val="000000"/>
                          </a:solidFill>
                          <a:effectLst/>
                          <a:latin typeface="Arial" panose="020B0604020202020204" pitchFamily="34" charset="0"/>
                        </a:rPr>
                        <a:t>c_TipoPercepcion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2000" b="0" i="0" u="none" strike="noStrike" dirty="0">
                          <a:solidFill>
                            <a:srgbClr val="000000"/>
                          </a:solidFill>
                          <a:effectLst/>
                          <a:latin typeface="Arial" panose="020B0604020202020204" pitchFamily="34" charset="0"/>
                        </a:rPr>
                        <a:t>Descripción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2000" b="0" i="0" u="none" strike="noStrike" dirty="0">
                          <a:solidFill>
                            <a:srgbClr val="000000"/>
                          </a:solidFill>
                          <a:effectLst/>
                          <a:latin typeface="Arial" panose="020B0604020202020204" pitchFamily="34" charset="0"/>
                        </a:rPr>
                        <a:t>Fecha inicio de vigencia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85808651"/>
                  </a:ext>
                </a:extLst>
              </a:tr>
              <a:tr h="475197">
                <a:tc>
                  <a:txBody>
                    <a:bodyPr/>
                    <a:lstStyle/>
                    <a:p>
                      <a:pPr algn="ctr" fontAlgn="ctr"/>
                      <a:r>
                        <a:rPr lang="es-MX" sz="2000" b="0" i="0" u="none" strike="noStrike" dirty="0">
                          <a:solidFill>
                            <a:srgbClr val="000000"/>
                          </a:solidFill>
                          <a:effectLst/>
                          <a:latin typeface="Arial" panose="020B060402020202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2000" b="0" i="0" u="none" strike="noStrike" dirty="0">
                          <a:solidFill>
                            <a:srgbClr val="000000"/>
                          </a:solidFill>
                          <a:effectLst/>
                          <a:latin typeface="Arial" panose="020B0604020202020204" pitchFamily="34" charset="0"/>
                        </a:rPr>
                        <a:t>Sueldos, Salarios  Rayas y Jornales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000" b="0" i="0" u="none" strike="noStrike" dirty="0">
                          <a:solidFill>
                            <a:srgbClr val="000000"/>
                          </a:solidFill>
                          <a:effectLst/>
                          <a:latin typeface="Arial" panose="020B0604020202020204" pitchFamily="34" charset="0"/>
                        </a:rPr>
                        <a:t>01/11/2016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4741849"/>
                  </a:ext>
                </a:extLst>
              </a:tr>
              <a:tr h="475197">
                <a:tc>
                  <a:txBody>
                    <a:bodyPr/>
                    <a:lstStyle/>
                    <a:p>
                      <a:pPr algn="ctr" fontAlgn="ctr"/>
                      <a:r>
                        <a:rPr lang="es-MX" sz="2000" b="0" i="0" u="none" strike="noStrike" dirty="0">
                          <a:solidFill>
                            <a:srgbClr val="000000"/>
                          </a:solidFill>
                          <a:effectLst/>
                          <a:latin typeface="Arial" panose="020B0604020202020204" pitchFamily="34" charset="0"/>
                        </a:rPr>
                        <a:t>038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dirty="0">
                          <a:solidFill>
                            <a:srgbClr val="000000"/>
                          </a:solidFill>
                          <a:effectLst/>
                          <a:latin typeface="Arial" panose="020B0604020202020204" pitchFamily="34" charset="0"/>
                        </a:rPr>
                        <a:t>Otros ingresos por salarios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000" b="0" i="0" u="none" strike="noStrike" dirty="0">
                          <a:solidFill>
                            <a:srgbClr val="000000"/>
                          </a:solidFill>
                          <a:effectLst/>
                          <a:latin typeface="Arial" panose="020B0604020202020204" pitchFamily="34" charset="0"/>
                        </a:rPr>
                        <a:t>01/11/2016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4042861"/>
                  </a:ext>
                </a:extLst>
              </a:tr>
            </a:tbl>
          </a:graphicData>
        </a:graphic>
      </p:graphicFrame>
    </p:spTree>
    <p:extLst>
      <p:ext uri="{BB962C8B-B14F-4D97-AF65-F5344CB8AC3E}">
        <p14:creationId xmlns:p14="http://schemas.microsoft.com/office/powerpoint/2010/main" val="11297605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488F4679-2078-4EB6-A8A0-9CAC80CE82B9}"/>
              </a:ext>
            </a:extLst>
          </p:cNvPr>
          <p:cNvSpPr txBox="1">
            <a:spLocks/>
          </p:cNvSpPr>
          <p:nvPr/>
        </p:nvSpPr>
        <p:spPr>
          <a:xfrm>
            <a:off x="269732" y="227735"/>
            <a:ext cx="8306800"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4</a:t>
            </a:r>
            <a:r>
              <a:rPr lang="es-MX" sz="3200" b="1">
                <a:latin typeface="Calibri" panose="020F0502020204030204" pitchFamily="34" charset="0"/>
                <a:ea typeface="Calibri" panose="020F0502020204030204" pitchFamily="34" charset="0"/>
                <a:cs typeface="Times New Roman" panose="02020603050405020304" pitchFamily="18" charset="0"/>
              </a:rPr>
              <a:t>. </a:t>
            </a:r>
            <a:r>
              <a:rPr lang="es-MX" sz="3200" b="1" dirty="0">
                <a:latin typeface="Calibri" panose="020F0502020204030204" pitchFamily="34" charset="0"/>
                <a:ea typeface="Calibri" panose="020F0502020204030204" pitchFamily="34" charset="0"/>
                <a:cs typeface="Times New Roman" panose="02020603050405020304" pitchFamily="18" charset="0"/>
              </a:rPr>
              <a:t>Vacaciones</a:t>
            </a:r>
          </a:p>
        </p:txBody>
      </p:sp>
      <p:sp>
        <p:nvSpPr>
          <p:cNvPr id="2" name="Rectángulo 1">
            <a:extLst>
              <a:ext uri="{FF2B5EF4-FFF2-40B4-BE49-F238E27FC236}">
                <a16:creationId xmlns:a16="http://schemas.microsoft.com/office/drawing/2014/main" id="{24559EB3-3EBA-4FFD-9B29-A72FC915B861}"/>
              </a:ext>
            </a:extLst>
          </p:cNvPr>
          <p:cNvSpPr/>
          <p:nvPr/>
        </p:nvSpPr>
        <p:spPr>
          <a:xfrm>
            <a:off x="775855" y="1074509"/>
            <a:ext cx="10501745" cy="4708981"/>
          </a:xfrm>
          <a:prstGeom prst="rect">
            <a:avLst/>
          </a:prstGeom>
        </p:spPr>
        <p:txBody>
          <a:bodyPr wrap="square">
            <a:spAutoFit/>
          </a:bodyPr>
          <a:lstStyle/>
          <a:p>
            <a:r>
              <a:rPr lang="es-MX" sz="2000" b="1" u="sng" dirty="0">
                <a:solidFill>
                  <a:srgbClr val="0070C0"/>
                </a:solidFill>
                <a:latin typeface="Arial" panose="020B0604020202020204" pitchFamily="34" charset="0"/>
                <a:ea typeface="Verdana" panose="020B0604030504040204" pitchFamily="34" charset="0"/>
                <a:cs typeface="Arial" panose="020B0604020202020204" pitchFamily="34" charset="0"/>
              </a:rPr>
              <a:t>VEINTE DIAS DE VACACIONES</a:t>
            </a:r>
          </a:p>
          <a:p>
            <a:r>
              <a:rPr lang="es-MX" sz="2000" b="1" dirty="0">
                <a:solidFill>
                  <a:srgbClr val="000000"/>
                </a:solidFill>
                <a:latin typeface="Arial" panose="020B0604020202020204" pitchFamily="34" charset="0"/>
                <a:ea typeface="Verdana" panose="020B0604030504040204" pitchFamily="34" charset="0"/>
                <a:cs typeface="Arial" panose="020B0604020202020204" pitchFamily="34" charset="0"/>
              </a:rPr>
              <a:t>ARTÍCULO 66. </a:t>
            </a:r>
            <a:r>
              <a:rPr lang="es-MX" sz="2000" dirty="0">
                <a:solidFill>
                  <a:srgbClr val="000000"/>
                </a:solidFill>
                <a:latin typeface="Arial" panose="020B0604020202020204" pitchFamily="34" charset="0"/>
                <a:ea typeface="Verdana" panose="020B0604030504040204" pitchFamily="34" charset="0"/>
                <a:cs typeface="Arial" panose="020B0604020202020204" pitchFamily="34" charset="0"/>
              </a:rPr>
              <a:t>Se establecen </a:t>
            </a:r>
            <a:r>
              <a:rPr lang="es-MX" sz="2000" b="1" dirty="0">
                <a:solidFill>
                  <a:srgbClr val="000000"/>
                </a:solidFill>
                <a:latin typeface="Arial" panose="020B0604020202020204" pitchFamily="34" charset="0"/>
                <a:ea typeface="Verdana" panose="020B0604030504040204" pitchFamily="34" charset="0"/>
                <a:cs typeface="Arial" panose="020B0604020202020204" pitchFamily="34" charset="0"/>
              </a:rPr>
              <a:t>dos períodos anuales de vacaciones, de diez días laborables cada uno</a:t>
            </a:r>
            <a:r>
              <a:rPr lang="es-MX" sz="2000" dirty="0">
                <a:solidFill>
                  <a:srgbClr val="000000"/>
                </a:solidFill>
                <a:latin typeface="Arial" panose="020B0604020202020204" pitchFamily="34" charset="0"/>
                <a:ea typeface="Verdana" panose="020B0604030504040204" pitchFamily="34" charset="0"/>
                <a:cs typeface="Arial" panose="020B0604020202020204" pitchFamily="34" charset="0"/>
              </a:rPr>
              <a:t>, cuyas fechas deberán ser dadas a conocer oportunamente por cada institución pública. Los servidores públicos </a:t>
            </a:r>
            <a:r>
              <a:rPr lang="es-MX" sz="2000" b="1" dirty="0">
                <a:solidFill>
                  <a:srgbClr val="000000"/>
                </a:solidFill>
                <a:latin typeface="Arial" panose="020B0604020202020204" pitchFamily="34" charset="0"/>
                <a:ea typeface="Verdana" panose="020B0604030504040204" pitchFamily="34" charset="0"/>
                <a:cs typeface="Arial" panose="020B0604020202020204" pitchFamily="34" charset="0"/>
              </a:rPr>
              <a:t>podrán hacer uso de su primer período vacacional siempre y cuando hayan cumplido </a:t>
            </a:r>
            <a:r>
              <a:rPr lang="es-MX" sz="2000" b="1" dirty="0">
                <a:solidFill>
                  <a:srgbClr val="00B050"/>
                </a:solidFill>
                <a:latin typeface="Arial" panose="020B0604020202020204" pitchFamily="34" charset="0"/>
                <a:ea typeface="Verdana" panose="020B0604030504040204" pitchFamily="34" charset="0"/>
                <a:cs typeface="Arial" panose="020B0604020202020204" pitchFamily="34" charset="0"/>
              </a:rPr>
              <a:t>seis meses</a:t>
            </a:r>
            <a:r>
              <a:rPr lang="es-MX" sz="2000" b="1" dirty="0">
                <a:solidFill>
                  <a:srgbClr val="000000"/>
                </a:solidFill>
                <a:latin typeface="Arial" panose="020B0604020202020204" pitchFamily="34" charset="0"/>
                <a:ea typeface="Verdana" panose="020B0604030504040204" pitchFamily="34" charset="0"/>
                <a:cs typeface="Arial" panose="020B0604020202020204" pitchFamily="34" charset="0"/>
              </a:rPr>
              <a:t> en el servicio</a:t>
            </a:r>
            <a:r>
              <a:rPr lang="es-MX" sz="2000" dirty="0">
                <a:solidFill>
                  <a:srgbClr val="000000"/>
                </a:solidFill>
                <a:latin typeface="Arial" panose="020B0604020202020204" pitchFamily="34" charset="0"/>
                <a:ea typeface="Verdana" panose="020B0604030504040204" pitchFamily="34" charset="0"/>
                <a:cs typeface="Arial" panose="020B0604020202020204" pitchFamily="34" charset="0"/>
              </a:rPr>
              <a:t>. </a:t>
            </a:r>
          </a:p>
          <a:p>
            <a:r>
              <a:rPr lang="es-MX" sz="2000" dirty="0">
                <a:solidFill>
                  <a:srgbClr val="000000"/>
                </a:solidFill>
                <a:latin typeface="Arial" panose="020B0604020202020204" pitchFamily="34" charset="0"/>
                <a:ea typeface="Verdana" panose="020B0604030504040204" pitchFamily="34" charset="0"/>
                <a:cs typeface="Arial" panose="020B0604020202020204" pitchFamily="34" charset="0"/>
              </a:rPr>
              <a:t>Los servidores públicos que </a:t>
            </a:r>
            <a:r>
              <a:rPr lang="es-MX" sz="2000" u="sng" dirty="0">
                <a:solidFill>
                  <a:srgbClr val="000000"/>
                </a:solidFill>
                <a:latin typeface="Arial" panose="020B0604020202020204" pitchFamily="34" charset="0"/>
                <a:ea typeface="Verdana" panose="020B0604030504040204" pitchFamily="34" charset="0"/>
                <a:cs typeface="Arial" panose="020B0604020202020204" pitchFamily="34" charset="0"/>
              </a:rPr>
              <a:t>durante los períodos normales de vacaciones se encuentren con licencia por maternidad o enfermedad</a:t>
            </a:r>
            <a:r>
              <a:rPr lang="es-MX" sz="2000" dirty="0">
                <a:solidFill>
                  <a:srgbClr val="000000"/>
                </a:solidFill>
                <a:latin typeface="Arial" panose="020B0604020202020204" pitchFamily="34" charset="0"/>
                <a:ea typeface="Verdana" panose="020B0604030504040204" pitchFamily="34" charset="0"/>
                <a:cs typeface="Arial" panose="020B0604020202020204" pitchFamily="34" charset="0"/>
              </a:rPr>
              <a:t>, podrán gozar, </a:t>
            </a:r>
            <a:r>
              <a:rPr lang="es-MX" sz="2000" b="1" dirty="0">
                <a:latin typeface="Arial" panose="020B0604020202020204" pitchFamily="34" charset="0"/>
                <a:ea typeface="Verdana" panose="020B0604030504040204" pitchFamily="34" charset="0"/>
                <a:cs typeface="Arial" panose="020B0604020202020204" pitchFamily="34" charset="0"/>
              </a:rPr>
              <a:t>al reintegrarse al servicio, de hasta </a:t>
            </a:r>
            <a:r>
              <a:rPr lang="es-MX" sz="2000" b="1" u="sng" dirty="0">
                <a:solidFill>
                  <a:srgbClr val="00B050"/>
                </a:solidFill>
                <a:latin typeface="Arial" panose="020B0604020202020204" pitchFamily="34" charset="0"/>
                <a:ea typeface="Verdana" panose="020B0604030504040204" pitchFamily="34" charset="0"/>
                <a:cs typeface="Arial" panose="020B0604020202020204" pitchFamily="34" charset="0"/>
              </a:rPr>
              <a:t>dos períodos </a:t>
            </a:r>
            <a:r>
              <a:rPr lang="es-MX" sz="2000" b="1" dirty="0">
                <a:latin typeface="Arial" panose="020B0604020202020204" pitchFamily="34" charset="0"/>
                <a:ea typeface="Verdana" panose="020B0604030504040204" pitchFamily="34" charset="0"/>
                <a:cs typeface="Arial" panose="020B0604020202020204" pitchFamily="34" charset="0"/>
              </a:rPr>
              <a:t>vacacionales no disfrutados anteriormente por esa causa</a:t>
            </a:r>
            <a:r>
              <a:rPr lang="es-MX" sz="2000" b="1" dirty="0">
                <a:solidFill>
                  <a:srgbClr val="00B050"/>
                </a:solidFill>
                <a:latin typeface="Arial" panose="020B0604020202020204" pitchFamily="34" charset="0"/>
                <a:ea typeface="Verdana" panose="020B0604030504040204" pitchFamily="34" charset="0"/>
                <a:cs typeface="Arial" panose="020B0604020202020204" pitchFamily="34" charset="0"/>
              </a:rPr>
              <a:t>. </a:t>
            </a:r>
          </a:p>
          <a:p>
            <a:endParaRPr lang="es-MX" sz="2000" b="1" dirty="0">
              <a:solidFill>
                <a:srgbClr val="000000"/>
              </a:solidFill>
              <a:latin typeface="Arial" panose="020B0604020202020204" pitchFamily="34" charset="0"/>
              <a:ea typeface="Verdana" panose="020B0604030504040204" pitchFamily="34" charset="0"/>
              <a:cs typeface="Arial" panose="020B0604020202020204" pitchFamily="34" charset="0"/>
            </a:endParaRPr>
          </a:p>
          <a:p>
            <a:r>
              <a:rPr lang="es-MX" sz="2000" b="1" u="sng" dirty="0">
                <a:solidFill>
                  <a:srgbClr val="0070C0"/>
                </a:solidFill>
                <a:latin typeface="Arial" panose="020B0604020202020204" pitchFamily="34" charset="0"/>
                <a:ea typeface="Verdana" panose="020B0604030504040204" pitchFamily="34" charset="0"/>
                <a:cs typeface="Arial" panose="020B0604020202020204" pitchFamily="34" charset="0"/>
              </a:rPr>
              <a:t>PERSONAL DE GUARDIA</a:t>
            </a:r>
          </a:p>
          <a:p>
            <a:r>
              <a:rPr lang="es-MX" sz="2000" b="1" dirty="0">
                <a:solidFill>
                  <a:srgbClr val="000000"/>
                </a:solidFill>
                <a:latin typeface="Arial" panose="020B0604020202020204" pitchFamily="34" charset="0"/>
                <a:ea typeface="Verdana" panose="020B0604030504040204" pitchFamily="34" charset="0"/>
                <a:cs typeface="Arial" panose="020B0604020202020204" pitchFamily="34" charset="0"/>
              </a:rPr>
              <a:t>ARTÍCULO 67. </a:t>
            </a:r>
            <a:r>
              <a:rPr lang="es-MX" sz="2000" dirty="0">
                <a:solidFill>
                  <a:srgbClr val="000000"/>
                </a:solidFill>
                <a:latin typeface="Arial" panose="020B0604020202020204" pitchFamily="34" charset="0"/>
                <a:ea typeface="Verdana" panose="020B0604030504040204" pitchFamily="34" charset="0"/>
                <a:cs typeface="Arial" panose="020B0604020202020204" pitchFamily="34" charset="0"/>
              </a:rPr>
              <a:t>Durante los períodos de vacaciones </a:t>
            </a:r>
            <a:r>
              <a:rPr lang="es-MX" sz="2000" b="1" dirty="0">
                <a:solidFill>
                  <a:srgbClr val="000000"/>
                </a:solidFill>
                <a:latin typeface="Arial" panose="020B0604020202020204" pitchFamily="34" charset="0"/>
                <a:ea typeface="Verdana" panose="020B0604030504040204" pitchFamily="34" charset="0"/>
                <a:cs typeface="Arial" panose="020B0604020202020204" pitchFamily="34" charset="0"/>
              </a:rPr>
              <a:t>se dejará personal de guardia </a:t>
            </a:r>
            <a:r>
              <a:rPr lang="es-MX" sz="2000" dirty="0">
                <a:solidFill>
                  <a:srgbClr val="000000"/>
                </a:solidFill>
                <a:latin typeface="Arial" panose="020B0604020202020204" pitchFamily="34" charset="0"/>
                <a:ea typeface="Verdana" panose="020B0604030504040204" pitchFamily="34" charset="0"/>
                <a:cs typeface="Arial" panose="020B0604020202020204" pitchFamily="34" charset="0"/>
              </a:rPr>
              <a:t>para la tramitación de </a:t>
            </a:r>
            <a:r>
              <a:rPr lang="es-MX" sz="2000" b="1" dirty="0">
                <a:solidFill>
                  <a:srgbClr val="000000"/>
                </a:solidFill>
                <a:latin typeface="Arial" panose="020B0604020202020204" pitchFamily="34" charset="0"/>
                <a:ea typeface="Verdana" panose="020B0604030504040204" pitchFamily="34" charset="0"/>
                <a:cs typeface="Arial" panose="020B0604020202020204" pitchFamily="34" charset="0"/>
              </a:rPr>
              <a:t>asuntos urgentes</a:t>
            </a:r>
            <a:r>
              <a:rPr lang="es-MX" sz="2000" dirty="0">
                <a:solidFill>
                  <a:srgbClr val="000000"/>
                </a:solidFill>
                <a:latin typeface="Arial" panose="020B0604020202020204" pitchFamily="34" charset="0"/>
                <a:ea typeface="Verdana" panose="020B0604030504040204" pitchFamily="34" charset="0"/>
                <a:cs typeface="Arial" panose="020B0604020202020204" pitchFamily="34" charset="0"/>
              </a:rPr>
              <a:t>, para lo cual se seleccionará de preferencia a los servidores públicos que no tuvieren derecho a éstas, elaborando el calendario respectivo. </a:t>
            </a:r>
          </a:p>
          <a:p>
            <a:r>
              <a:rPr lang="es-MX" sz="2000" b="1" dirty="0">
                <a:solidFill>
                  <a:srgbClr val="C00000"/>
                </a:solidFill>
                <a:latin typeface="Arial" panose="020B0604020202020204" pitchFamily="34" charset="0"/>
                <a:ea typeface="Verdana" panose="020B0604030504040204" pitchFamily="34" charset="0"/>
                <a:cs typeface="Arial" panose="020B0604020202020204" pitchFamily="34" charset="0"/>
              </a:rPr>
              <a:t>En ningún caso, los servidores públicos que laboren en períodos vacacionales tendrán derecho a doble pago de sueldo</a:t>
            </a:r>
            <a:r>
              <a:rPr lang="es-MX" sz="2000" dirty="0">
                <a:solidFill>
                  <a:srgbClr val="000000"/>
                </a:solidFill>
                <a:latin typeface="Arial" panose="020B0604020202020204" pitchFamily="34" charset="0"/>
                <a:ea typeface="Verdana" panose="020B0604030504040204" pitchFamily="34" charset="0"/>
                <a:cs typeface="Arial" panose="020B0604020202020204" pitchFamily="34" charset="0"/>
              </a:rPr>
              <a:t>. </a:t>
            </a:r>
          </a:p>
        </p:txBody>
      </p:sp>
      <p:sp>
        <p:nvSpPr>
          <p:cNvPr id="3" name="Rectángulo 2">
            <a:extLst>
              <a:ext uri="{FF2B5EF4-FFF2-40B4-BE49-F238E27FC236}">
                <a16:creationId xmlns:a16="http://schemas.microsoft.com/office/drawing/2014/main" id="{D9D1A3E0-D0F4-4E08-A388-C27ADD145789}"/>
              </a:ext>
            </a:extLst>
          </p:cNvPr>
          <p:cNvSpPr/>
          <p:nvPr/>
        </p:nvSpPr>
        <p:spPr>
          <a:xfrm>
            <a:off x="6276108" y="257424"/>
            <a:ext cx="5403273" cy="646331"/>
          </a:xfrm>
          <a:prstGeom prst="rect">
            <a:avLst/>
          </a:prstGeom>
        </p:spPr>
        <p:txBody>
          <a:bodyPr wrap="square">
            <a:spAutoFit/>
          </a:bodyPr>
          <a:lstStyle/>
          <a:p>
            <a:r>
              <a:rPr lang="es-MX" b="1" dirty="0">
                <a:solidFill>
                  <a:srgbClr val="00B050"/>
                </a:solidFill>
                <a:latin typeface="Verdana" panose="020B0604030504040204" pitchFamily="34" charset="0"/>
                <a:ea typeface="Verdana" panose="020B0604030504040204" pitchFamily="34" charset="0"/>
              </a:rPr>
              <a:t>LEY DEL TRABAJO DE LOS SERVIDORES PUBLICOS DEL ESTADO Y MUNICIPIOS </a:t>
            </a:r>
            <a:endParaRPr lang="es-MX" dirty="0">
              <a:solidFill>
                <a:srgbClr val="00B05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367624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488F4679-2078-4EB6-A8A0-9CAC80CE82B9}"/>
              </a:ext>
            </a:extLst>
          </p:cNvPr>
          <p:cNvSpPr txBox="1">
            <a:spLocks/>
          </p:cNvSpPr>
          <p:nvPr/>
        </p:nvSpPr>
        <p:spPr>
          <a:xfrm>
            <a:off x="269732" y="227735"/>
            <a:ext cx="8306800"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4</a:t>
            </a:r>
            <a:r>
              <a:rPr lang="es-MX" sz="3200" b="1">
                <a:latin typeface="Calibri" panose="020F0502020204030204" pitchFamily="34" charset="0"/>
                <a:ea typeface="Calibri" panose="020F0502020204030204" pitchFamily="34" charset="0"/>
                <a:cs typeface="Times New Roman" panose="02020603050405020304" pitchFamily="18" charset="0"/>
              </a:rPr>
              <a:t>. </a:t>
            </a:r>
            <a:r>
              <a:rPr lang="es-MX" sz="3200" b="1" dirty="0">
                <a:latin typeface="Calibri" panose="020F0502020204030204" pitchFamily="34" charset="0"/>
                <a:ea typeface="Calibri" panose="020F0502020204030204" pitchFamily="34" charset="0"/>
                <a:cs typeface="Times New Roman" panose="02020603050405020304" pitchFamily="18" charset="0"/>
              </a:rPr>
              <a:t>Vacaciones</a:t>
            </a:r>
          </a:p>
        </p:txBody>
      </p:sp>
      <p:sp>
        <p:nvSpPr>
          <p:cNvPr id="2" name="Rectángulo 1">
            <a:extLst>
              <a:ext uri="{FF2B5EF4-FFF2-40B4-BE49-F238E27FC236}">
                <a16:creationId xmlns:a16="http://schemas.microsoft.com/office/drawing/2014/main" id="{24559EB3-3EBA-4FFD-9B29-A72FC915B861}"/>
              </a:ext>
            </a:extLst>
          </p:cNvPr>
          <p:cNvSpPr/>
          <p:nvPr/>
        </p:nvSpPr>
        <p:spPr>
          <a:xfrm>
            <a:off x="526473" y="917413"/>
            <a:ext cx="10778836" cy="4770537"/>
          </a:xfrm>
          <a:prstGeom prst="rect">
            <a:avLst/>
          </a:prstGeom>
        </p:spPr>
        <p:txBody>
          <a:bodyPr wrap="square">
            <a:spAutoFit/>
          </a:bodyPr>
          <a:lstStyle/>
          <a:p>
            <a:r>
              <a:rPr lang="es-MX" sz="1900" b="1" u="sng" dirty="0">
                <a:solidFill>
                  <a:srgbClr val="0070C0"/>
                </a:solidFill>
                <a:latin typeface="Arial" panose="020B0604020202020204" pitchFamily="34" charset="0"/>
                <a:cs typeface="Arial" panose="020B0604020202020204" pitchFamily="34" charset="0"/>
              </a:rPr>
              <a:t>CUANDO NO PUEDA TOMAR LAS VACACIONES</a:t>
            </a:r>
          </a:p>
          <a:p>
            <a:r>
              <a:rPr lang="es-MX" sz="1900" b="1" dirty="0">
                <a:solidFill>
                  <a:srgbClr val="000000"/>
                </a:solidFill>
                <a:latin typeface="Arial" panose="020B0604020202020204" pitchFamily="34" charset="0"/>
                <a:cs typeface="Arial" panose="020B0604020202020204" pitchFamily="34" charset="0"/>
              </a:rPr>
              <a:t>ARTÍCULO 68.- </a:t>
            </a:r>
            <a:r>
              <a:rPr lang="es-MX" sz="1900" dirty="0">
                <a:solidFill>
                  <a:srgbClr val="000000"/>
                </a:solidFill>
                <a:latin typeface="Arial" panose="020B0604020202020204" pitchFamily="34" charset="0"/>
                <a:cs typeface="Arial" panose="020B0604020202020204" pitchFamily="34" charset="0"/>
              </a:rPr>
              <a:t>Cuando por cualquier motivo el servidor público </a:t>
            </a:r>
            <a:r>
              <a:rPr lang="es-MX" sz="1900" b="1" dirty="0">
                <a:solidFill>
                  <a:srgbClr val="000000"/>
                </a:solidFill>
                <a:latin typeface="Arial" panose="020B0604020202020204" pitchFamily="34" charset="0"/>
                <a:cs typeface="Arial" panose="020B0604020202020204" pitchFamily="34" charset="0"/>
              </a:rPr>
              <a:t>no pudiere hacer uso de alguno de los períodos vacacionales en los términos señalados</a:t>
            </a:r>
            <a:r>
              <a:rPr lang="es-MX" sz="1900" dirty="0">
                <a:solidFill>
                  <a:srgbClr val="000000"/>
                </a:solidFill>
                <a:latin typeface="Arial" panose="020B0604020202020204" pitchFamily="34" charset="0"/>
                <a:cs typeface="Arial" panose="020B0604020202020204" pitchFamily="34" charset="0"/>
              </a:rPr>
              <a:t>, la institución pública estará obligada a concederlos a partir del día hábil siguiente de concluido dicho período. </a:t>
            </a:r>
          </a:p>
          <a:p>
            <a:endParaRPr lang="es-MX" sz="1900" dirty="0">
              <a:latin typeface="Arial" panose="020B0604020202020204" pitchFamily="34" charset="0"/>
              <a:cs typeface="Arial" panose="020B0604020202020204" pitchFamily="34" charset="0"/>
            </a:endParaRPr>
          </a:p>
          <a:p>
            <a:r>
              <a:rPr lang="es-MX" sz="1900" b="1" dirty="0">
                <a:solidFill>
                  <a:srgbClr val="C00000"/>
                </a:solidFill>
                <a:latin typeface="Arial" panose="020B0604020202020204" pitchFamily="34" charset="0"/>
                <a:cs typeface="Arial" panose="020B0604020202020204" pitchFamily="34" charset="0"/>
              </a:rPr>
              <a:t>En ningún caso, el servidor público que no disfrutase de sus vacaciones podrá exigir el pago de sueldo doble sin el descanso correspondiente. </a:t>
            </a:r>
          </a:p>
          <a:p>
            <a:endParaRPr lang="es-MX" sz="1900" dirty="0">
              <a:latin typeface="Arial" panose="020B0604020202020204" pitchFamily="34" charset="0"/>
              <a:cs typeface="Arial" panose="020B0604020202020204" pitchFamily="34" charset="0"/>
            </a:endParaRPr>
          </a:p>
          <a:p>
            <a:r>
              <a:rPr lang="es-MX" sz="1900" b="1" u="sng" dirty="0">
                <a:solidFill>
                  <a:srgbClr val="0070C0"/>
                </a:solidFill>
                <a:latin typeface="Arial" panose="020B0604020202020204" pitchFamily="34" charset="0"/>
                <a:cs typeface="Arial" panose="020B0604020202020204" pitchFamily="34" charset="0"/>
              </a:rPr>
              <a:t>CALENDARIO</a:t>
            </a:r>
          </a:p>
          <a:p>
            <a:r>
              <a:rPr lang="es-MX" sz="1900" b="1" dirty="0">
                <a:latin typeface="Arial" panose="020B0604020202020204" pitchFamily="34" charset="0"/>
                <a:cs typeface="Arial" panose="020B0604020202020204" pitchFamily="34" charset="0"/>
              </a:rPr>
              <a:t>ARTÍCULO 70. </a:t>
            </a:r>
            <a:r>
              <a:rPr lang="es-MX" sz="1900" dirty="0">
                <a:latin typeface="Arial" panose="020B0604020202020204" pitchFamily="34" charset="0"/>
                <a:cs typeface="Arial" panose="020B0604020202020204" pitchFamily="34" charset="0"/>
              </a:rPr>
              <a:t>Anualmente, los titulares de las instituciones públicas o dependencias, facultados para ello, darán a conocer el calendario oficial de días de descanso obligatorio y de vacaciones. </a:t>
            </a:r>
          </a:p>
          <a:p>
            <a:endParaRPr lang="es-MX" sz="1900" dirty="0">
              <a:latin typeface="Arial" panose="020B0604020202020204" pitchFamily="34" charset="0"/>
              <a:cs typeface="Arial" panose="020B0604020202020204" pitchFamily="34" charset="0"/>
            </a:endParaRPr>
          </a:p>
          <a:p>
            <a:r>
              <a:rPr lang="es-MX" sz="1900" dirty="0">
                <a:latin typeface="Arial" panose="020B0604020202020204" pitchFamily="34" charset="0"/>
                <a:cs typeface="Arial" panose="020B0604020202020204" pitchFamily="34" charset="0"/>
              </a:rPr>
              <a:t>Tratándose de los integrantes del Sistema Educativo Estatal, serán considerados días de descanso obligatorio los de suspensión de labores docentes que señale el calendario escolar oficial; asimismo los períodos vacacionales deberán corresponder a los determinados en dicho calendario. </a:t>
            </a:r>
          </a:p>
        </p:txBody>
      </p:sp>
      <p:sp>
        <p:nvSpPr>
          <p:cNvPr id="6" name="Rectángulo 5">
            <a:extLst>
              <a:ext uri="{FF2B5EF4-FFF2-40B4-BE49-F238E27FC236}">
                <a16:creationId xmlns:a16="http://schemas.microsoft.com/office/drawing/2014/main" id="{DB9A6CC5-FB5D-4519-9CE5-842B0C97202F}"/>
              </a:ext>
            </a:extLst>
          </p:cNvPr>
          <p:cNvSpPr/>
          <p:nvPr/>
        </p:nvSpPr>
        <p:spPr>
          <a:xfrm>
            <a:off x="6276108" y="257424"/>
            <a:ext cx="5403273" cy="646331"/>
          </a:xfrm>
          <a:prstGeom prst="rect">
            <a:avLst/>
          </a:prstGeom>
        </p:spPr>
        <p:txBody>
          <a:bodyPr wrap="square">
            <a:spAutoFit/>
          </a:bodyPr>
          <a:lstStyle/>
          <a:p>
            <a:r>
              <a:rPr lang="es-MX" b="1" dirty="0">
                <a:solidFill>
                  <a:srgbClr val="00B050"/>
                </a:solidFill>
                <a:latin typeface="Verdana" panose="020B0604030504040204" pitchFamily="34" charset="0"/>
                <a:ea typeface="Verdana" panose="020B0604030504040204" pitchFamily="34" charset="0"/>
              </a:rPr>
              <a:t>LEY DEL TRABAJO DE LOS SERVIDORES PUBLICOS DEL ESTADO Y MUNICIPIOS </a:t>
            </a:r>
            <a:endParaRPr lang="es-MX" dirty="0">
              <a:solidFill>
                <a:srgbClr val="00B05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357163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488F4679-2078-4EB6-A8A0-9CAC80CE82B9}"/>
              </a:ext>
            </a:extLst>
          </p:cNvPr>
          <p:cNvSpPr txBox="1">
            <a:spLocks/>
          </p:cNvSpPr>
          <p:nvPr/>
        </p:nvSpPr>
        <p:spPr>
          <a:xfrm>
            <a:off x="276089" y="310656"/>
            <a:ext cx="8306800"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5"/>
            </a:pPr>
            <a:r>
              <a:rPr lang="es-MX" sz="3200" b="1" dirty="0">
                <a:latin typeface="Calibri" panose="020F0502020204030204" pitchFamily="34" charset="0"/>
                <a:ea typeface="Calibri" panose="020F0502020204030204" pitchFamily="34" charset="0"/>
                <a:cs typeface="Times New Roman" panose="02020603050405020304" pitchFamily="18" charset="0"/>
              </a:rPr>
              <a:t>Prima Vacacional</a:t>
            </a:r>
          </a:p>
        </p:txBody>
      </p:sp>
      <p:sp>
        <p:nvSpPr>
          <p:cNvPr id="4" name="object 3">
            <a:extLst>
              <a:ext uri="{FF2B5EF4-FFF2-40B4-BE49-F238E27FC236}">
                <a16:creationId xmlns:a16="http://schemas.microsoft.com/office/drawing/2014/main" id="{1546DE87-B15F-4F88-A8E8-D1BEC152DB61}"/>
              </a:ext>
            </a:extLst>
          </p:cNvPr>
          <p:cNvSpPr/>
          <p:nvPr/>
        </p:nvSpPr>
        <p:spPr>
          <a:xfrm>
            <a:off x="6390580" y="1265722"/>
            <a:ext cx="3855720" cy="4881880"/>
          </a:xfrm>
          <a:prstGeom prst="rect">
            <a:avLst/>
          </a:prstGeom>
          <a:blipFill>
            <a:blip r:embed="rId2" cstate="print"/>
            <a:stretch>
              <a:fillRect/>
            </a:stretch>
          </a:blipFill>
        </p:spPr>
        <p:txBody>
          <a:bodyPr wrap="square" lIns="0" tIns="0" rIns="0" bIns="0" rtlCol="0"/>
          <a:lstStyle/>
          <a:p>
            <a:endParaRPr/>
          </a:p>
        </p:txBody>
      </p:sp>
      <p:sp>
        <p:nvSpPr>
          <p:cNvPr id="6" name="object 4">
            <a:extLst>
              <a:ext uri="{FF2B5EF4-FFF2-40B4-BE49-F238E27FC236}">
                <a16:creationId xmlns:a16="http://schemas.microsoft.com/office/drawing/2014/main" id="{72F850D5-EE76-4509-8850-5608886A62C0}"/>
              </a:ext>
            </a:extLst>
          </p:cNvPr>
          <p:cNvSpPr txBox="1"/>
          <p:nvPr/>
        </p:nvSpPr>
        <p:spPr>
          <a:xfrm>
            <a:off x="791815" y="1605974"/>
            <a:ext cx="4721135" cy="4541628"/>
          </a:xfrm>
          <a:prstGeom prst="rect">
            <a:avLst/>
          </a:prstGeom>
        </p:spPr>
        <p:txBody>
          <a:bodyPr vert="horz" wrap="square" lIns="0" tIns="17145" rIns="0" bIns="0" rtlCol="0">
            <a:spAutoFit/>
          </a:bodyPr>
          <a:lstStyle/>
          <a:p>
            <a:pPr marL="12700" marR="5080" indent="635" algn="ctr">
              <a:lnSpc>
                <a:spcPct val="98200"/>
              </a:lnSpc>
              <a:spcBef>
                <a:spcPts val="135"/>
              </a:spcBef>
            </a:pPr>
            <a:r>
              <a:rPr sz="3000" spc="-5" dirty="0">
                <a:solidFill>
                  <a:srgbClr val="212121"/>
                </a:solidFill>
                <a:latin typeface="Arial"/>
                <a:cs typeface="Arial"/>
              </a:rPr>
              <a:t>La denominada </a:t>
            </a:r>
            <a:r>
              <a:rPr sz="3000" b="1" dirty="0">
                <a:solidFill>
                  <a:srgbClr val="212121"/>
                </a:solidFill>
                <a:latin typeface="Arial"/>
                <a:cs typeface="Arial"/>
              </a:rPr>
              <a:t>prima </a:t>
            </a:r>
            <a:r>
              <a:rPr sz="3000" b="1" spc="-5" dirty="0">
                <a:solidFill>
                  <a:srgbClr val="212121"/>
                </a:solidFill>
                <a:latin typeface="Arial"/>
                <a:cs typeface="Arial"/>
              </a:rPr>
              <a:t>vacacional </a:t>
            </a:r>
            <a:r>
              <a:rPr sz="3000" spc="-5" dirty="0">
                <a:solidFill>
                  <a:srgbClr val="212121"/>
                </a:solidFill>
                <a:latin typeface="Arial"/>
                <a:cs typeface="Arial"/>
              </a:rPr>
              <a:t>es una prestación </a:t>
            </a:r>
            <a:r>
              <a:rPr sz="3000" spc="-10" dirty="0">
                <a:solidFill>
                  <a:srgbClr val="212121"/>
                </a:solidFill>
                <a:latin typeface="Arial"/>
                <a:cs typeface="Arial"/>
              </a:rPr>
              <a:t>en  </a:t>
            </a:r>
            <a:r>
              <a:rPr sz="3000" spc="-5" dirty="0">
                <a:solidFill>
                  <a:srgbClr val="212121"/>
                </a:solidFill>
                <a:latin typeface="Arial"/>
                <a:cs typeface="Arial"/>
              </a:rPr>
              <a:t>dinero, de carácter legal obligatorio </a:t>
            </a:r>
            <a:r>
              <a:rPr sz="3000" dirty="0">
                <a:solidFill>
                  <a:srgbClr val="212121"/>
                </a:solidFill>
                <a:latin typeface="Arial"/>
                <a:cs typeface="Arial"/>
              </a:rPr>
              <a:t>a la </a:t>
            </a:r>
            <a:r>
              <a:rPr sz="3000" spc="-5" dirty="0">
                <a:solidFill>
                  <a:srgbClr val="212121"/>
                </a:solidFill>
                <a:latin typeface="Arial"/>
                <a:cs typeface="Arial"/>
              </a:rPr>
              <a:t>cual tiene derecho  cualquier </a:t>
            </a:r>
            <a:r>
              <a:rPr sz="3000" dirty="0">
                <a:solidFill>
                  <a:srgbClr val="212121"/>
                </a:solidFill>
                <a:latin typeface="Arial"/>
                <a:cs typeface="Arial"/>
              </a:rPr>
              <a:t>empleado, </a:t>
            </a:r>
            <a:r>
              <a:rPr sz="3000" spc="-5" dirty="0">
                <a:solidFill>
                  <a:srgbClr val="212121"/>
                </a:solidFill>
                <a:latin typeface="Arial"/>
                <a:cs typeface="Arial"/>
              </a:rPr>
              <a:t>con el objetivo de que este </a:t>
            </a:r>
            <a:r>
              <a:rPr sz="3000" dirty="0">
                <a:solidFill>
                  <a:srgbClr val="212121"/>
                </a:solidFill>
                <a:latin typeface="Arial"/>
                <a:cs typeface="Arial"/>
              </a:rPr>
              <a:t>último  </a:t>
            </a:r>
            <a:r>
              <a:rPr sz="3000" spc="-5" dirty="0">
                <a:solidFill>
                  <a:srgbClr val="212121"/>
                </a:solidFill>
                <a:latin typeface="Arial"/>
                <a:cs typeface="Arial"/>
              </a:rPr>
              <a:t>tenga un dinero extra a sus ingresos normales para costear  </a:t>
            </a:r>
            <a:r>
              <a:rPr sz="3000" dirty="0">
                <a:solidFill>
                  <a:srgbClr val="212121"/>
                </a:solidFill>
                <a:latin typeface="Arial"/>
                <a:cs typeface="Arial"/>
              </a:rPr>
              <a:t>sus</a:t>
            </a:r>
            <a:r>
              <a:rPr sz="3000" spc="-5" dirty="0">
                <a:solidFill>
                  <a:srgbClr val="212121"/>
                </a:solidFill>
                <a:latin typeface="Arial"/>
                <a:cs typeface="Arial"/>
              </a:rPr>
              <a:t> vacaciones.</a:t>
            </a:r>
            <a:endParaRPr sz="3000" dirty="0">
              <a:latin typeface="Arial"/>
              <a:cs typeface="Arial"/>
            </a:endParaRPr>
          </a:p>
        </p:txBody>
      </p:sp>
    </p:spTree>
    <p:extLst>
      <p:ext uri="{BB962C8B-B14F-4D97-AF65-F5344CB8AC3E}">
        <p14:creationId xmlns:p14="http://schemas.microsoft.com/office/powerpoint/2010/main" val="28410829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A5B291E8-E28F-4EA2-AD57-6B17C3048C34}"/>
              </a:ext>
            </a:extLst>
          </p:cNvPr>
          <p:cNvSpPr txBox="1"/>
          <p:nvPr/>
        </p:nvSpPr>
        <p:spPr>
          <a:xfrm>
            <a:off x="3652981" y="1517883"/>
            <a:ext cx="7580631" cy="3875933"/>
          </a:xfrm>
          <a:prstGeom prst="rect">
            <a:avLst/>
          </a:prstGeom>
        </p:spPr>
        <p:txBody>
          <a:bodyPr vert="horz" wrap="square" lIns="0" tIns="12700" rIns="0" bIns="0" rtlCol="0">
            <a:spAutoFit/>
          </a:bodyPr>
          <a:lstStyle/>
          <a:p>
            <a:pPr marL="2457450">
              <a:lnSpc>
                <a:spcPct val="100000"/>
              </a:lnSpc>
              <a:spcBef>
                <a:spcPts val="100"/>
              </a:spcBef>
            </a:pPr>
            <a:r>
              <a:rPr sz="1900" b="1" i="1" spc="-200" dirty="0">
                <a:solidFill>
                  <a:srgbClr val="313131"/>
                </a:solidFill>
                <a:latin typeface="Calibri" panose="020F0502020204030204" pitchFamily="34" charset="0"/>
                <a:cs typeface="Calibri" panose="020F0502020204030204" pitchFamily="34" charset="0"/>
              </a:rPr>
              <a:t>LEY </a:t>
            </a:r>
            <a:r>
              <a:rPr sz="1900" b="1" i="1" spc="-190" dirty="0">
                <a:solidFill>
                  <a:srgbClr val="313131"/>
                </a:solidFill>
                <a:latin typeface="Calibri" panose="020F0502020204030204" pitchFamily="34" charset="0"/>
                <a:cs typeface="Calibri" panose="020F0502020204030204" pitchFamily="34" charset="0"/>
              </a:rPr>
              <a:t>FEDERAL </a:t>
            </a:r>
            <a:r>
              <a:rPr sz="1900" b="1" i="1" spc="-165" dirty="0">
                <a:solidFill>
                  <a:srgbClr val="313131"/>
                </a:solidFill>
                <a:latin typeface="Calibri" panose="020F0502020204030204" pitchFamily="34" charset="0"/>
                <a:cs typeface="Calibri" panose="020F0502020204030204" pitchFamily="34" charset="0"/>
              </a:rPr>
              <a:t>DEL</a:t>
            </a:r>
            <a:r>
              <a:rPr sz="1900" b="1" i="1" spc="-280" dirty="0">
                <a:solidFill>
                  <a:srgbClr val="313131"/>
                </a:solidFill>
                <a:latin typeface="Calibri" panose="020F0502020204030204" pitchFamily="34" charset="0"/>
                <a:cs typeface="Calibri" panose="020F0502020204030204" pitchFamily="34" charset="0"/>
              </a:rPr>
              <a:t> </a:t>
            </a:r>
            <a:r>
              <a:rPr sz="1900" b="1" i="1" spc="-200" dirty="0">
                <a:solidFill>
                  <a:srgbClr val="313131"/>
                </a:solidFill>
                <a:latin typeface="Calibri" panose="020F0502020204030204" pitchFamily="34" charset="0"/>
                <a:cs typeface="Calibri" panose="020F0502020204030204" pitchFamily="34" charset="0"/>
              </a:rPr>
              <a:t>TRABAJO</a:t>
            </a:r>
            <a:endParaRPr sz="1900" dirty="0">
              <a:latin typeface="Calibri" panose="020F0502020204030204" pitchFamily="34" charset="0"/>
              <a:cs typeface="Calibri" panose="020F0502020204030204" pitchFamily="34" charset="0"/>
            </a:endParaRPr>
          </a:p>
          <a:p>
            <a:pPr>
              <a:lnSpc>
                <a:spcPct val="100000"/>
              </a:lnSpc>
              <a:spcBef>
                <a:spcPts val="40"/>
              </a:spcBef>
            </a:pPr>
            <a:endParaRPr sz="2400" dirty="0">
              <a:latin typeface="Calibri" panose="020F0502020204030204" pitchFamily="34" charset="0"/>
              <a:cs typeface="Calibri" panose="020F0502020204030204" pitchFamily="34" charset="0"/>
            </a:endParaRPr>
          </a:p>
          <a:p>
            <a:pPr marL="2444750" marR="5080" algn="just">
              <a:lnSpc>
                <a:spcPct val="100000"/>
              </a:lnSpc>
            </a:pPr>
            <a:r>
              <a:rPr sz="2000" b="1" spc="5" dirty="0">
                <a:latin typeface="Calibri" panose="020F0502020204030204" pitchFamily="34" charset="0"/>
                <a:cs typeface="Calibri" panose="020F0502020204030204" pitchFamily="34" charset="0"/>
              </a:rPr>
              <a:t>Artículo </a:t>
            </a:r>
            <a:r>
              <a:rPr sz="2000" b="1" spc="229" dirty="0">
                <a:latin typeface="Calibri" panose="020F0502020204030204" pitchFamily="34" charset="0"/>
                <a:cs typeface="Calibri" panose="020F0502020204030204" pitchFamily="34" charset="0"/>
              </a:rPr>
              <a:t>80.- </a:t>
            </a:r>
            <a:r>
              <a:rPr sz="2000" spc="20" dirty="0">
                <a:latin typeface="Calibri" panose="020F0502020204030204" pitchFamily="34" charset="0"/>
                <a:cs typeface="Calibri" panose="020F0502020204030204" pitchFamily="34" charset="0"/>
              </a:rPr>
              <a:t>Los </a:t>
            </a:r>
            <a:r>
              <a:rPr sz="2000" spc="80" dirty="0">
                <a:latin typeface="Calibri" panose="020F0502020204030204" pitchFamily="34" charset="0"/>
                <a:cs typeface="Calibri" panose="020F0502020204030204" pitchFamily="34" charset="0"/>
              </a:rPr>
              <a:t>trabajadores </a:t>
            </a:r>
            <a:r>
              <a:rPr sz="2000" spc="100" dirty="0">
                <a:latin typeface="Calibri" panose="020F0502020204030204" pitchFamily="34" charset="0"/>
                <a:cs typeface="Calibri" panose="020F0502020204030204" pitchFamily="34" charset="0"/>
              </a:rPr>
              <a:t>tendrán </a:t>
            </a:r>
            <a:r>
              <a:rPr sz="2000" spc="75" dirty="0">
                <a:latin typeface="Calibri" panose="020F0502020204030204" pitchFamily="34" charset="0"/>
                <a:cs typeface="Calibri" panose="020F0502020204030204" pitchFamily="34" charset="0"/>
              </a:rPr>
              <a:t>derecho </a:t>
            </a:r>
            <a:r>
              <a:rPr sz="2000" spc="-10" dirty="0">
                <a:latin typeface="Calibri" panose="020F0502020204030204" pitchFamily="34" charset="0"/>
                <a:cs typeface="Calibri" panose="020F0502020204030204" pitchFamily="34" charset="0"/>
              </a:rPr>
              <a:t>a  </a:t>
            </a:r>
            <a:r>
              <a:rPr sz="2000" b="1" spc="20" dirty="0">
                <a:solidFill>
                  <a:srgbClr val="00AFEF"/>
                </a:solidFill>
                <a:latin typeface="Calibri" panose="020F0502020204030204" pitchFamily="34" charset="0"/>
                <a:cs typeface="Calibri" panose="020F0502020204030204" pitchFamily="34" charset="0"/>
              </a:rPr>
              <a:t>una </a:t>
            </a:r>
            <a:r>
              <a:rPr sz="2000" b="1" spc="40" dirty="0">
                <a:solidFill>
                  <a:srgbClr val="00AFEF"/>
                </a:solidFill>
                <a:latin typeface="Calibri" panose="020F0502020204030204" pitchFamily="34" charset="0"/>
                <a:cs typeface="Calibri" panose="020F0502020204030204" pitchFamily="34" charset="0"/>
              </a:rPr>
              <a:t>prima </a:t>
            </a:r>
            <a:r>
              <a:rPr sz="2000" b="1" spc="20" dirty="0">
                <a:solidFill>
                  <a:srgbClr val="00AFEF"/>
                </a:solidFill>
                <a:latin typeface="Calibri" panose="020F0502020204030204" pitchFamily="34" charset="0"/>
                <a:cs typeface="Calibri" panose="020F0502020204030204" pitchFamily="34" charset="0"/>
              </a:rPr>
              <a:t>no </a:t>
            </a:r>
            <a:r>
              <a:rPr sz="2000" b="1" spc="35" dirty="0">
                <a:solidFill>
                  <a:srgbClr val="00AFEF"/>
                </a:solidFill>
                <a:latin typeface="Calibri" panose="020F0502020204030204" pitchFamily="34" charset="0"/>
                <a:cs typeface="Calibri" panose="020F0502020204030204" pitchFamily="34" charset="0"/>
              </a:rPr>
              <a:t>menor </a:t>
            </a:r>
            <a:r>
              <a:rPr sz="2000" b="1" spc="25" dirty="0">
                <a:solidFill>
                  <a:srgbClr val="00AFEF"/>
                </a:solidFill>
                <a:latin typeface="Calibri" panose="020F0502020204030204" pitchFamily="34" charset="0"/>
                <a:cs typeface="Calibri" panose="020F0502020204030204" pitchFamily="34" charset="0"/>
              </a:rPr>
              <a:t>de </a:t>
            </a:r>
            <a:r>
              <a:rPr sz="2000" b="1" spc="-5" dirty="0">
                <a:solidFill>
                  <a:srgbClr val="00AFEF"/>
                </a:solidFill>
                <a:latin typeface="Calibri" panose="020F0502020204030204" pitchFamily="34" charset="0"/>
                <a:cs typeface="Calibri" panose="020F0502020204030204" pitchFamily="34" charset="0"/>
              </a:rPr>
              <a:t>veinticinco </a:t>
            </a:r>
            <a:r>
              <a:rPr sz="2000" b="1" spc="30" dirty="0">
                <a:solidFill>
                  <a:srgbClr val="00AFEF"/>
                </a:solidFill>
                <a:latin typeface="Calibri" panose="020F0502020204030204" pitchFamily="34" charset="0"/>
                <a:cs typeface="Calibri" panose="020F0502020204030204" pitchFamily="34" charset="0"/>
              </a:rPr>
              <a:t>por </a:t>
            </a:r>
            <a:r>
              <a:rPr sz="2000" b="1" spc="10" dirty="0">
                <a:solidFill>
                  <a:srgbClr val="00AFEF"/>
                </a:solidFill>
                <a:latin typeface="Calibri" panose="020F0502020204030204" pitchFamily="34" charset="0"/>
                <a:cs typeface="Calibri" panose="020F0502020204030204" pitchFamily="34" charset="0"/>
              </a:rPr>
              <a:t>ciento </a:t>
            </a:r>
            <a:r>
              <a:rPr sz="2000" b="1" dirty="0">
                <a:solidFill>
                  <a:srgbClr val="00AFEF"/>
                </a:solidFill>
                <a:latin typeface="Calibri" panose="020F0502020204030204" pitchFamily="34" charset="0"/>
                <a:cs typeface="Calibri" panose="020F0502020204030204" pitchFamily="34" charset="0"/>
              </a:rPr>
              <a:t>sobre  </a:t>
            </a:r>
            <a:r>
              <a:rPr sz="2000" b="1" spc="-15" dirty="0">
                <a:solidFill>
                  <a:srgbClr val="00AFEF"/>
                </a:solidFill>
                <a:latin typeface="Calibri" panose="020F0502020204030204" pitchFamily="34" charset="0"/>
                <a:cs typeface="Calibri" panose="020F0502020204030204" pitchFamily="34" charset="0"/>
              </a:rPr>
              <a:t>los salarios </a:t>
            </a:r>
            <a:r>
              <a:rPr sz="2000" b="1" spc="25" dirty="0">
                <a:solidFill>
                  <a:srgbClr val="00AFEF"/>
                </a:solidFill>
                <a:latin typeface="Calibri" panose="020F0502020204030204" pitchFamily="34" charset="0"/>
                <a:cs typeface="Calibri" panose="020F0502020204030204" pitchFamily="34" charset="0"/>
              </a:rPr>
              <a:t>que </a:t>
            </a:r>
            <a:r>
              <a:rPr sz="2000" b="1" spc="-15" dirty="0">
                <a:solidFill>
                  <a:srgbClr val="00AFEF"/>
                </a:solidFill>
                <a:latin typeface="Calibri" panose="020F0502020204030204" pitchFamily="34" charset="0"/>
                <a:cs typeface="Calibri" panose="020F0502020204030204" pitchFamily="34" charset="0"/>
              </a:rPr>
              <a:t>les </a:t>
            </a:r>
            <a:r>
              <a:rPr sz="2000" b="1" spc="5" dirty="0">
                <a:solidFill>
                  <a:srgbClr val="00AFEF"/>
                </a:solidFill>
                <a:latin typeface="Calibri" panose="020F0502020204030204" pitchFamily="34" charset="0"/>
                <a:cs typeface="Calibri" panose="020F0502020204030204" pitchFamily="34" charset="0"/>
              </a:rPr>
              <a:t>correspondan </a:t>
            </a:r>
            <a:r>
              <a:rPr sz="2000" b="1" spc="30" dirty="0">
                <a:solidFill>
                  <a:srgbClr val="00AFEF"/>
                </a:solidFill>
                <a:latin typeface="Calibri" panose="020F0502020204030204" pitchFamily="34" charset="0"/>
                <a:cs typeface="Calibri" panose="020F0502020204030204" pitchFamily="34" charset="0"/>
              </a:rPr>
              <a:t>durante </a:t>
            </a:r>
            <a:r>
              <a:rPr sz="2000" b="1" spc="20" dirty="0">
                <a:solidFill>
                  <a:srgbClr val="00AFEF"/>
                </a:solidFill>
                <a:latin typeface="Calibri" panose="020F0502020204030204" pitchFamily="34" charset="0"/>
                <a:cs typeface="Calibri" panose="020F0502020204030204" pitchFamily="34" charset="0"/>
              </a:rPr>
              <a:t>el  </a:t>
            </a:r>
            <a:r>
              <a:rPr sz="2000" b="1" spc="25" dirty="0">
                <a:solidFill>
                  <a:srgbClr val="00AFEF"/>
                </a:solidFill>
                <a:latin typeface="Calibri" panose="020F0502020204030204" pitchFamily="34" charset="0"/>
                <a:cs typeface="Calibri" panose="020F0502020204030204" pitchFamily="34" charset="0"/>
              </a:rPr>
              <a:t>período de</a:t>
            </a:r>
            <a:r>
              <a:rPr sz="2000" b="1" spc="45" dirty="0">
                <a:solidFill>
                  <a:srgbClr val="00AFEF"/>
                </a:solidFill>
                <a:latin typeface="Calibri" panose="020F0502020204030204" pitchFamily="34" charset="0"/>
                <a:cs typeface="Calibri" panose="020F0502020204030204" pitchFamily="34" charset="0"/>
              </a:rPr>
              <a:t> </a:t>
            </a:r>
            <a:r>
              <a:rPr sz="2000" b="1" spc="-20" dirty="0" err="1">
                <a:solidFill>
                  <a:srgbClr val="00AFEF"/>
                </a:solidFill>
                <a:latin typeface="Calibri" panose="020F0502020204030204" pitchFamily="34" charset="0"/>
                <a:cs typeface="Calibri" panose="020F0502020204030204" pitchFamily="34" charset="0"/>
              </a:rPr>
              <a:t>vacaciones</a:t>
            </a:r>
            <a:r>
              <a:rPr sz="2000" b="1" spc="-20" dirty="0">
                <a:solidFill>
                  <a:srgbClr val="00AFEF"/>
                </a:solidFill>
                <a:latin typeface="Calibri" panose="020F0502020204030204" pitchFamily="34" charset="0"/>
                <a:cs typeface="Calibri" panose="020F0502020204030204" pitchFamily="34" charset="0"/>
              </a:rPr>
              <a:t>.</a:t>
            </a:r>
            <a:endParaRPr lang="es-MX" sz="2000" b="1" spc="-20" dirty="0">
              <a:solidFill>
                <a:srgbClr val="00AFEF"/>
              </a:solidFill>
              <a:latin typeface="Calibri" panose="020F0502020204030204" pitchFamily="34" charset="0"/>
              <a:cs typeface="Calibri" panose="020F0502020204030204" pitchFamily="34" charset="0"/>
            </a:endParaRPr>
          </a:p>
          <a:p>
            <a:pPr marL="2444750" marR="5080" algn="just">
              <a:lnSpc>
                <a:spcPct val="100000"/>
              </a:lnSpc>
            </a:pPr>
            <a:endParaRPr sz="2000" dirty="0">
              <a:latin typeface="Calibri" panose="020F0502020204030204" pitchFamily="34" charset="0"/>
              <a:cs typeface="Calibri" panose="020F0502020204030204" pitchFamily="34" charset="0"/>
            </a:endParaRPr>
          </a:p>
          <a:p>
            <a:pPr marL="2417763" algn="just">
              <a:lnSpc>
                <a:spcPts val="1755"/>
              </a:lnSpc>
            </a:pPr>
            <a:r>
              <a:rPr sz="1900" i="1" spc="-5" dirty="0">
                <a:solidFill>
                  <a:srgbClr val="313131"/>
                </a:solidFill>
                <a:latin typeface="Calibri" panose="020F0502020204030204" pitchFamily="34" charset="0"/>
                <a:cs typeface="Calibri" panose="020F0502020204030204" pitchFamily="34" charset="0"/>
              </a:rPr>
              <a:t>No está </a:t>
            </a:r>
            <a:r>
              <a:rPr sz="1900" i="1" spc="35" dirty="0">
                <a:solidFill>
                  <a:srgbClr val="313131"/>
                </a:solidFill>
                <a:latin typeface="Calibri" panose="020F0502020204030204" pitchFamily="34" charset="0"/>
                <a:cs typeface="Calibri" panose="020F0502020204030204" pitchFamily="34" charset="0"/>
              </a:rPr>
              <a:t>reglamentado </a:t>
            </a:r>
            <a:r>
              <a:rPr sz="1900" i="1" spc="25" dirty="0">
                <a:solidFill>
                  <a:srgbClr val="313131"/>
                </a:solidFill>
                <a:latin typeface="Calibri" panose="020F0502020204030204" pitchFamily="34" charset="0"/>
                <a:cs typeface="Calibri" panose="020F0502020204030204" pitchFamily="34" charset="0"/>
              </a:rPr>
              <a:t>que </a:t>
            </a:r>
            <a:r>
              <a:rPr sz="1900" i="1" spc="15" dirty="0">
                <a:solidFill>
                  <a:srgbClr val="313131"/>
                </a:solidFill>
                <a:latin typeface="Calibri" panose="020F0502020204030204" pitchFamily="34" charset="0"/>
                <a:cs typeface="Calibri" panose="020F0502020204030204" pitchFamily="34" charset="0"/>
              </a:rPr>
              <a:t>la </a:t>
            </a:r>
            <a:r>
              <a:rPr sz="1900" i="1" spc="55" dirty="0">
                <a:solidFill>
                  <a:srgbClr val="313131"/>
                </a:solidFill>
                <a:latin typeface="Calibri" panose="020F0502020204030204" pitchFamily="34" charset="0"/>
                <a:cs typeface="Calibri" panose="020F0502020204030204" pitchFamily="34" charset="0"/>
              </a:rPr>
              <a:t>prima </a:t>
            </a:r>
            <a:r>
              <a:rPr sz="1900" i="1" dirty="0">
                <a:solidFill>
                  <a:srgbClr val="313131"/>
                </a:solidFill>
                <a:latin typeface="Calibri" panose="020F0502020204030204" pitchFamily="34" charset="0"/>
                <a:cs typeface="Calibri" panose="020F0502020204030204" pitchFamily="34" charset="0"/>
              </a:rPr>
              <a:t>vacacional</a:t>
            </a:r>
            <a:r>
              <a:rPr sz="1900" i="1" spc="150" dirty="0">
                <a:solidFill>
                  <a:srgbClr val="313131"/>
                </a:solidFill>
                <a:latin typeface="Calibri" panose="020F0502020204030204" pitchFamily="34" charset="0"/>
                <a:cs typeface="Calibri" panose="020F0502020204030204" pitchFamily="34" charset="0"/>
              </a:rPr>
              <a:t> </a:t>
            </a:r>
            <a:r>
              <a:rPr sz="1900" i="1" spc="-45" dirty="0">
                <a:solidFill>
                  <a:srgbClr val="313131"/>
                </a:solidFill>
                <a:latin typeface="Calibri" panose="020F0502020204030204" pitchFamily="34" charset="0"/>
                <a:cs typeface="Calibri" panose="020F0502020204030204" pitchFamily="34" charset="0"/>
              </a:rPr>
              <a:t>se</a:t>
            </a:r>
            <a:endParaRPr sz="1900" dirty="0">
              <a:latin typeface="Calibri" panose="020F0502020204030204" pitchFamily="34" charset="0"/>
              <a:cs typeface="Calibri" panose="020F0502020204030204" pitchFamily="34" charset="0"/>
            </a:endParaRPr>
          </a:p>
          <a:p>
            <a:pPr marL="2417763" marR="436245" algn="just">
              <a:lnSpc>
                <a:spcPct val="94800"/>
              </a:lnSpc>
              <a:spcBef>
                <a:spcPts val="60"/>
              </a:spcBef>
            </a:pPr>
            <a:r>
              <a:rPr sz="1900" i="1" spc="25" dirty="0">
                <a:solidFill>
                  <a:srgbClr val="313131"/>
                </a:solidFill>
                <a:latin typeface="Calibri" panose="020F0502020204030204" pitchFamily="34" charset="0"/>
                <a:cs typeface="Calibri" panose="020F0502020204030204" pitchFamily="34" charset="0"/>
              </a:rPr>
              <a:t>tenga que pagar </a:t>
            </a:r>
            <a:r>
              <a:rPr sz="1900" i="1" spc="-20" dirty="0">
                <a:solidFill>
                  <a:srgbClr val="313131"/>
                </a:solidFill>
                <a:latin typeface="Calibri" panose="020F0502020204030204" pitchFamily="34" charset="0"/>
                <a:cs typeface="Calibri" panose="020F0502020204030204" pitchFamily="34" charset="0"/>
              </a:rPr>
              <a:t>cada </a:t>
            </a:r>
            <a:r>
              <a:rPr sz="1900" i="1" dirty="0">
                <a:solidFill>
                  <a:srgbClr val="313131"/>
                </a:solidFill>
                <a:latin typeface="Calibri" panose="020F0502020204030204" pitchFamily="34" charset="0"/>
                <a:cs typeface="Calibri" panose="020F0502020204030204" pitchFamily="34" charset="0"/>
              </a:rPr>
              <a:t>vez </a:t>
            </a:r>
            <a:r>
              <a:rPr sz="1900" i="1" spc="25" dirty="0">
                <a:solidFill>
                  <a:srgbClr val="313131"/>
                </a:solidFill>
                <a:latin typeface="Calibri" panose="020F0502020204030204" pitchFamily="34" charset="0"/>
                <a:cs typeface="Calibri" panose="020F0502020204030204" pitchFamily="34" charset="0"/>
              </a:rPr>
              <a:t>que </a:t>
            </a:r>
            <a:r>
              <a:rPr sz="1900" i="1" spc="15" dirty="0">
                <a:solidFill>
                  <a:srgbClr val="313131"/>
                </a:solidFill>
                <a:latin typeface="Calibri" panose="020F0502020204030204" pitchFamily="34" charset="0"/>
                <a:cs typeface="Calibri" panose="020F0502020204030204" pitchFamily="34" charset="0"/>
              </a:rPr>
              <a:t>el </a:t>
            </a:r>
            <a:r>
              <a:rPr sz="1900" i="1" spc="45" dirty="0">
                <a:solidFill>
                  <a:srgbClr val="313131"/>
                </a:solidFill>
                <a:latin typeface="Calibri" panose="020F0502020204030204" pitchFamily="34" charset="0"/>
                <a:cs typeface="Calibri" panose="020F0502020204030204" pitchFamily="34" charset="0"/>
              </a:rPr>
              <a:t>trabajador </a:t>
            </a:r>
            <a:r>
              <a:rPr sz="1900" i="1" spc="-45" dirty="0">
                <a:solidFill>
                  <a:srgbClr val="313131"/>
                </a:solidFill>
                <a:latin typeface="Calibri" panose="020F0502020204030204" pitchFamily="34" charset="0"/>
                <a:cs typeface="Calibri" panose="020F0502020204030204" pitchFamily="34" charset="0"/>
              </a:rPr>
              <a:t>se </a:t>
            </a:r>
            <a:r>
              <a:rPr sz="1900" i="1" spc="-40" dirty="0">
                <a:solidFill>
                  <a:srgbClr val="313131"/>
                </a:solidFill>
                <a:latin typeface="Calibri" panose="020F0502020204030204" pitchFamily="34" charset="0"/>
                <a:cs typeface="Calibri" panose="020F0502020204030204" pitchFamily="34" charset="0"/>
              </a:rPr>
              <a:t>va </a:t>
            </a:r>
            <a:r>
              <a:rPr sz="1900" i="1" spc="10" dirty="0">
                <a:solidFill>
                  <a:srgbClr val="313131"/>
                </a:solidFill>
                <a:latin typeface="Calibri" panose="020F0502020204030204" pitchFamily="34" charset="0"/>
                <a:cs typeface="Calibri" panose="020F0502020204030204" pitchFamily="34" charset="0"/>
              </a:rPr>
              <a:t>de  </a:t>
            </a:r>
            <a:r>
              <a:rPr sz="1900" i="1" spc="-15" dirty="0">
                <a:solidFill>
                  <a:srgbClr val="313131"/>
                </a:solidFill>
                <a:latin typeface="Calibri" panose="020F0502020204030204" pitchFamily="34" charset="0"/>
                <a:cs typeface="Calibri" panose="020F0502020204030204" pitchFamily="34" charset="0"/>
              </a:rPr>
              <a:t>vacaciones </a:t>
            </a:r>
            <a:r>
              <a:rPr sz="1900" i="1" spc="45" dirty="0">
                <a:solidFill>
                  <a:srgbClr val="313131"/>
                </a:solidFill>
                <a:latin typeface="Calibri" panose="020F0502020204030204" pitchFamily="34" charset="0"/>
                <a:cs typeface="Calibri" panose="020F0502020204030204" pitchFamily="34" charset="0"/>
              </a:rPr>
              <a:t>o </a:t>
            </a:r>
            <a:r>
              <a:rPr sz="1900" i="1" spc="-20" dirty="0">
                <a:solidFill>
                  <a:srgbClr val="313131"/>
                </a:solidFill>
                <a:latin typeface="Calibri" panose="020F0502020204030204" pitchFamily="34" charset="0"/>
                <a:cs typeface="Calibri" panose="020F0502020204030204" pitchFamily="34" charset="0"/>
              </a:rPr>
              <a:t>cada </a:t>
            </a:r>
            <a:r>
              <a:rPr sz="1900" i="1" spc="15" dirty="0">
                <a:solidFill>
                  <a:srgbClr val="313131"/>
                </a:solidFill>
                <a:latin typeface="Calibri" panose="020F0502020204030204" pitchFamily="34" charset="0"/>
                <a:cs typeface="Calibri" panose="020F0502020204030204" pitchFamily="34" charset="0"/>
              </a:rPr>
              <a:t>año </a:t>
            </a:r>
            <a:r>
              <a:rPr sz="1900" i="1" spc="25" dirty="0">
                <a:solidFill>
                  <a:srgbClr val="313131"/>
                </a:solidFill>
                <a:latin typeface="Calibri" panose="020F0502020204030204" pitchFamily="34" charset="0"/>
                <a:cs typeface="Calibri" panose="020F0502020204030204" pitchFamily="34" charset="0"/>
              </a:rPr>
              <a:t>cuando </a:t>
            </a:r>
            <a:r>
              <a:rPr sz="1900" i="1" spc="35" dirty="0">
                <a:solidFill>
                  <a:srgbClr val="313131"/>
                </a:solidFill>
                <a:latin typeface="Calibri" panose="020F0502020204030204" pitchFamily="34" charset="0"/>
                <a:cs typeface="Calibri" panose="020F0502020204030204" pitchFamily="34" charset="0"/>
              </a:rPr>
              <a:t>cumple </a:t>
            </a:r>
            <a:r>
              <a:rPr sz="1900" i="1" dirty="0">
                <a:solidFill>
                  <a:srgbClr val="313131"/>
                </a:solidFill>
                <a:latin typeface="Calibri" panose="020F0502020204030204" pitchFamily="34" charset="0"/>
                <a:cs typeface="Calibri" panose="020F0502020204030204" pitchFamily="34" charset="0"/>
              </a:rPr>
              <a:t>años en </a:t>
            </a:r>
            <a:r>
              <a:rPr sz="1900" i="1" spc="10" dirty="0">
                <a:solidFill>
                  <a:srgbClr val="313131"/>
                </a:solidFill>
                <a:latin typeface="Calibri" panose="020F0502020204030204" pitchFamily="34" charset="0"/>
                <a:cs typeface="Calibri" panose="020F0502020204030204" pitchFamily="34" charset="0"/>
              </a:rPr>
              <a:t>la  empresa, </a:t>
            </a:r>
            <a:r>
              <a:rPr sz="1900" i="1" spc="20" dirty="0">
                <a:solidFill>
                  <a:srgbClr val="313131"/>
                </a:solidFill>
                <a:latin typeface="Calibri" panose="020F0502020204030204" pitchFamily="34" charset="0"/>
                <a:cs typeface="Calibri" panose="020F0502020204030204" pitchFamily="34" charset="0"/>
              </a:rPr>
              <a:t>esto </a:t>
            </a:r>
            <a:r>
              <a:rPr sz="1900" i="1" spc="15" dirty="0">
                <a:solidFill>
                  <a:srgbClr val="313131"/>
                </a:solidFill>
                <a:latin typeface="Calibri" panose="020F0502020204030204" pitchFamily="34" charset="0"/>
                <a:cs typeface="Calibri" panose="020F0502020204030204" pitchFamily="34" charset="0"/>
              </a:rPr>
              <a:t>depende </a:t>
            </a:r>
            <a:r>
              <a:rPr sz="1900" i="1" spc="10" dirty="0">
                <a:solidFill>
                  <a:srgbClr val="313131"/>
                </a:solidFill>
                <a:latin typeface="Calibri" panose="020F0502020204030204" pitchFamily="34" charset="0"/>
                <a:cs typeface="Calibri" panose="020F0502020204030204" pitchFamily="34" charset="0"/>
              </a:rPr>
              <a:t>de </a:t>
            </a:r>
            <a:r>
              <a:rPr sz="1900" i="1" spc="-5" dirty="0">
                <a:solidFill>
                  <a:srgbClr val="313131"/>
                </a:solidFill>
                <a:latin typeface="Calibri" panose="020F0502020204030204" pitchFamily="34" charset="0"/>
                <a:cs typeface="Calibri" panose="020F0502020204030204" pitchFamily="34" charset="0"/>
              </a:rPr>
              <a:t>las </a:t>
            </a:r>
            <a:r>
              <a:rPr sz="1900" i="1" spc="30" dirty="0">
                <a:solidFill>
                  <a:srgbClr val="313131"/>
                </a:solidFill>
                <a:latin typeface="Calibri" panose="020F0502020204030204" pitchFamily="34" charset="0"/>
                <a:cs typeface="Calibri" panose="020F0502020204030204" pitchFamily="34" charset="0"/>
              </a:rPr>
              <a:t>políticas </a:t>
            </a:r>
            <a:r>
              <a:rPr sz="1900" i="1" spc="10" dirty="0">
                <a:solidFill>
                  <a:srgbClr val="313131"/>
                </a:solidFill>
                <a:latin typeface="Calibri" panose="020F0502020204030204" pitchFamily="34" charset="0"/>
                <a:cs typeface="Calibri" panose="020F0502020204030204" pitchFamily="34" charset="0"/>
              </a:rPr>
              <a:t>de la  </a:t>
            </a:r>
            <a:r>
              <a:rPr sz="1900" i="1" spc="10" dirty="0" err="1">
                <a:solidFill>
                  <a:srgbClr val="313131"/>
                </a:solidFill>
                <a:latin typeface="Calibri" panose="020F0502020204030204" pitchFamily="34" charset="0"/>
                <a:cs typeface="Calibri" panose="020F0502020204030204" pitchFamily="34" charset="0"/>
              </a:rPr>
              <a:t>empresa</a:t>
            </a:r>
            <a:r>
              <a:rPr sz="1900" i="1" spc="10" dirty="0">
                <a:solidFill>
                  <a:srgbClr val="313131"/>
                </a:solidFill>
                <a:latin typeface="Calibri" panose="020F0502020204030204" pitchFamily="34" charset="0"/>
                <a:cs typeface="Calibri" panose="020F0502020204030204" pitchFamily="34" charset="0"/>
              </a:rPr>
              <a:t>.</a:t>
            </a:r>
            <a:r>
              <a:rPr lang="es-MX" sz="1900" i="1" spc="10" dirty="0">
                <a:solidFill>
                  <a:srgbClr val="313131"/>
                </a:solidFill>
                <a:latin typeface="Calibri" panose="020F0502020204030204" pitchFamily="34" charset="0"/>
                <a:cs typeface="Calibri" panose="020F0502020204030204" pitchFamily="34" charset="0"/>
              </a:rPr>
              <a:t> </a:t>
            </a:r>
            <a:endParaRPr sz="1900" dirty="0">
              <a:latin typeface="Calibri" panose="020F0502020204030204" pitchFamily="34" charset="0"/>
              <a:cs typeface="Calibri" panose="020F0502020204030204" pitchFamily="34" charset="0"/>
            </a:endParaRPr>
          </a:p>
        </p:txBody>
      </p:sp>
      <p:pic>
        <p:nvPicPr>
          <p:cNvPr id="6" name="Picture 2" descr="Preguntas Frecuentes de Vacaciones Dignas en Aspel NOI 10.0 – CADE  SOLUCIONES">
            <a:extLst>
              <a:ext uri="{FF2B5EF4-FFF2-40B4-BE49-F238E27FC236}">
                <a16:creationId xmlns:a16="http://schemas.microsoft.com/office/drawing/2014/main" id="{4B6CDE04-46DD-4A50-BC6B-65EB935DE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063" y="1215303"/>
            <a:ext cx="5257800" cy="4676775"/>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2">
            <a:extLst>
              <a:ext uri="{FF2B5EF4-FFF2-40B4-BE49-F238E27FC236}">
                <a16:creationId xmlns:a16="http://schemas.microsoft.com/office/drawing/2014/main" id="{9D240DDC-D263-4E26-A8C1-2728975489F6}"/>
              </a:ext>
            </a:extLst>
          </p:cNvPr>
          <p:cNvSpPr txBox="1">
            <a:spLocks/>
          </p:cNvSpPr>
          <p:nvPr/>
        </p:nvSpPr>
        <p:spPr>
          <a:xfrm>
            <a:off x="276089" y="310656"/>
            <a:ext cx="8306800"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5"/>
            </a:pPr>
            <a:r>
              <a:rPr lang="es-MX" sz="3200" b="1" dirty="0">
                <a:latin typeface="Calibri" panose="020F0502020204030204" pitchFamily="34" charset="0"/>
                <a:ea typeface="Calibri" panose="020F0502020204030204" pitchFamily="34" charset="0"/>
                <a:cs typeface="Times New Roman" panose="02020603050405020304" pitchFamily="18" charset="0"/>
              </a:rPr>
              <a:t>Prima Vacacional</a:t>
            </a:r>
          </a:p>
        </p:txBody>
      </p:sp>
    </p:spTree>
    <p:extLst>
      <p:ext uri="{BB962C8B-B14F-4D97-AF65-F5344CB8AC3E}">
        <p14:creationId xmlns:p14="http://schemas.microsoft.com/office/powerpoint/2010/main" val="1319116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690FCBB9-28E2-43A0-9D59-49121C2BF349}"/>
              </a:ext>
            </a:extLst>
          </p:cNvPr>
          <p:cNvSpPr txBox="1">
            <a:spLocks/>
          </p:cNvSpPr>
          <p:nvPr/>
        </p:nvSpPr>
        <p:spPr>
          <a:xfrm>
            <a:off x="160421" y="303877"/>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a:pP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
        <p:nvSpPr>
          <p:cNvPr id="2" name="Rectángulo 1">
            <a:extLst>
              <a:ext uri="{FF2B5EF4-FFF2-40B4-BE49-F238E27FC236}">
                <a16:creationId xmlns:a16="http://schemas.microsoft.com/office/drawing/2014/main" id="{216BECAD-EF6A-4B3A-A304-0B657637AF41}"/>
              </a:ext>
            </a:extLst>
          </p:cNvPr>
          <p:cNvSpPr/>
          <p:nvPr/>
        </p:nvSpPr>
        <p:spPr>
          <a:xfrm>
            <a:off x="896714" y="1083623"/>
            <a:ext cx="10325467" cy="4893647"/>
          </a:xfrm>
          <a:prstGeom prst="rect">
            <a:avLst/>
          </a:prstGeom>
        </p:spPr>
        <p:txBody>
          <a:bodyPr wrap="square">
            <a:spAutoFit/>
          </a:bodyPr>
          <a:lstStyle/>
          <a:p>
            <a:pPr marL="514350" indent="-514350">
              <a:buFont typeface="+mj-lt"/>
              <a:buAutoNum type="romanUcPeriod" startAt="9"/>
            </a:pPr>
            <a:r>
              <a:rPr lang="es-MX" sz="2400" dirty="0"/>
              <a:t>(sic 05-12-1960). Los trabajadores sólo podrán ser suspendidos o cesados por causa justificada, en los términos que fije la ley. </a:t>
            </a:r>
            <a:r>
              <a:rPr lang="es-MX" sz="2400" b="1" dirty="0"/>
              <a:t>En caso de separación injustificada tendrá derecho a optar por la reinstalación en su trabajo o por la indemnización correspondiente, previo el procedimiento legal</a:t>
            </a:r>
            <a:r>
              <a:rPr lang="es-MX" sz="2400" dirty="0"/>
              <a:t>. En los casos de supresión de plazas, los trabajadores afectados tendrán derecho a que se les otorgue otra equivalente a la suprimida o a la indemnización de ley;</a:t>
            </a:r>
          </a:p>
          <a:p>
            <a:pPr marL="514350" indent="-514350">
              <a:buFont typeface="+mj-lt"/>
              <a:buAutoNum type="romanUcPeriod" startAt="9"/>
            </a:pPr>
            <a:endParaRPr lang="es-MX" sz="2400" dirty="0"/>
          </a:p>
          <a:p>
            <a:pPr marL="514350" indent="-514350">
              <a:buFont typeface="+mj-lt"/>
              <a:buAutoNum type="romanUcPeriod" startAt="9"/>
            </a:pPr>
            <a:r>
              <a:rPr lang="es-MX" sz="2400" dirty="0"/>
              <a:t>Los trabajadores tendrán el derecho de asociarse para la defensa de sus intereses comunes. Podrán, asimismo, hacer uso del derecho de huelga previo el cumplimiento de los requisitos que determine la ley, respecto de una o varias dependencias de los Poderes Públicos, cuando se violen de manera general y sistemática los derechos que este artículo les consagra; </a:t>
            </a:r>
          </a:p>
        </p:txBody>
      </p:sp>
    </p:spTree>
    <p:extLst>
      <p:ext uri="{BB962C8B-B14F-4D97-AF65-F5344CB8AC3E}">
        <p14:creationId xmlns:p14="http://schemas.microsoft.com/office/powerpoint/2010/main" val="36244827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FDB6F2C-3697-4256-B35D-53BBBAEAF07A}"/>
              </a:ext>
            </a:extLst>
          </p:cNvPr>
          <p:cNvSpPr/>
          <p:nvPr/>
        </p:nvSpPr>
        <p:spPr>
          <a:xfrm>
            <a:off x="1169070" y="1874728"/>
            <a:ext cx="9540494" cy="3108543"/>
          </a:xfrm>
          <a:prstGeom prst="rect">
            <a:avLst/>
          </a:prstGeom>
        </p:spPr>
        <p:txBody>
          <a:bodyPr wrap="square">
            <a:spAutoFit/>
          </a:bodyPr>
          <a:lstStyle/>
          <a:p>
            <a:pPr marL="12700" marR="1490345" indent="-12700" algn="just">
              <a:lnSpc>
                <a:spcPct val="100200"/>
              </a:lnSpc>
              <a:spcBef>
                <a:spcPts val="2215"/>
              </a:spcBef>
              <a:tabLst>
                <a:tab pos="8699500" algn="l"/>
                <a:tab pos="8878888" algn="l"/>
              </a:tabLst>
            </a:pPr>
            <a:r>
              <a:rPr lang="es-MX" sz="2800" b="1" spc="5" dirty="0">
                <a:solidFill>
                  <a:srgbClr val="313131"/>
                </a:solidFill>
                <a:latin typeface="Calibri" panose="020F0502020204030204" pitchFamily="34" charset="0"/>
                <a:cs typeface="Calibri" panose="020F0502020204030204" pitchFamily="34" charset="0"/>
              </a:rPr>
              <a:t>Artículo </a:t>
            </a:r>
            <a:r>
              <a:rPr lang="es-MX" sz="2800" b="1" spc="210" dirty="0">
                <a:solidFill>
                  <a:srgbClr val="313131"/>
                </a:solidFill>
                <a:latin typeface="Calibri" panose="020F0502020204030204" pitchFamily="34" charset="0"/>
                <a:cs typeface="Calibri" panose="020F0502020204030204" pitchFamily="34" charset="0"/>
              </a:rPr>
              <a:t>81.- </a:t>
            </a:r>
            <a:r>
              <a:rPr lang="es-MX" sz="2800" spc="-15" dirty="0">
                <a:solidFill>
                  <a:srgbClr val="313131"/>
                </a:solidFill>
                <a:latin typeface="Calibri" panose="020F0502020204030204" pitchFamily="34" charset="0"/>
                <a:cs typeface="Calibri" panose="020F0502020204030204" pitchFamily="34" charset="0"/>
              </a:rPr>
              <a:t>Las </a:t>
            </a:r>
            <a:r>
              <a:rPr lang="es-MX" sz="2800" spc="35" dirty="0">
                <a:solidFill>
                  <a:srgbClr val="313131"/>
                </a:solidFill>
                <a:latin typeface="Calibri" panose="020F0502020204030204" pitchFamily="34" charset="0"/>
                <a:cs typeface="Calibri" panose="020F0502020204030204" pitchFamily="34" charset="0"/>
              </a:rPr>
              <a:t>vacaciones </a:t>
            </a:r>
            <a:r>
              <a:rPr lang="es-MX" sz="2800" b="1" spc="20" dirty="0">
                <a:solidFill>
                  <a:srgbClr val="313131"/>
                </a:solidFill>
                <a:latin typeface="Calibri" panose="020F0502020204030204" pitchFamily="34" charset="0"/>
                <a:cs typeface="Calibri" panose="020F0502020204030204" pitchFamily="34" charset="0"/>
              </a:rPr>
              <a:t>deberán </a:t>
            </a:r>
            <a:r>
              <a:rPr lang="es-MX" sz="2800" b="1" spc="-15" dirty="0">
                <a:solidFill>
                  <a:srgbClr val="313131"/>
                </a:solidFill>
                <a:latin typeface="Calibri" panose="020F0502020204030204" pitchFamily="34" charset="0"/>
                <a:cs typeface="Calibri" panose="020F0502020204030204" pitchFamily="34" charset="0"/>
              </a:rPr>
              <a:t>concederse </a:t>
            </a:r>
            <a:r>
              <a:rPr lang="es-MX" sz="2800" b="1" spc="-10" dirty="0">
                <a:solidFill>
                  <a:srgbClr val="313131"/>
                </a:solidFill>
                <a:latin typeface="Calibri" panose="020F0502020204030204" pitchFamily="34" charset="0"/>
                <a:cs typeface="Calibri" panose="020F0502020204030204" pitchFamily="34" charset="0"/>
              </a:rPr>
              <a:t>a </a:t>
            </a:r>
            <a:r>
              <a:rPr lang="es-MX" sz="2800" b="1" spc="-15" dirty="0">
                <a:solidFill>
                  <a:srgbClr val="313131"/>
                </a:solidFill>
                <a:latin typeface="Calibri" panose="020F0502020204030204" pitchFamily="34" charset="0"/>
                <a:cs typeface="Calibri" panose="020F0502020204030204" pitchFamily="34" charset="0"/>
              </a:rPr>
              <a:t>los </a:t>
            </a:r>
            <a:r>
              <a:rPr lang="es-MX" sz="2800" b="1" spc="15" dirty="0">
                <a:solidFill>
                  <a:srgbClr val="313131"/>
                </a:solidFill>
                <a:latin typeface="Calibri" panose="020F0502020204030204" pitchFamily="34" charset="0"/>
                <a:cs typeface="Calibri" panose="020F0502020204030204" pitchFamily="34" charset="0"/>
              </a:rPr>
              <a:t>trabajadores </a:t>
            </a:r>
            <a:r>
              <a:rPr lang="es-MX" sz="2800" b="1" spc="35" dirty="0">
                <a:solidFill>
                  <a:srgbClr val="313131"/>
                </a:solidFill>
                <a:latin typeface="Calibri" panose="020F0502020204030204" pitchFamily="34" charset="0"/>
                <a:cs typeface="Calibri" panose="020F0502020204030204" pitchFamily="34" charset="0"/>
              </a:rPr>
              <a:t>dentro </a:t>
            </a:r>
            <a:r>
              <a:rPr lang="es-MX" sz="2800" b="1" spc="25" dirty="0">
                <a:solidFill>
                  <a:srgbClr val="313131"/>
                </a:solidFill>
                <a:latin typeface="Calibri" panose="020F0502020204030204" pitchFamily="34" charset="0"/>
                <a:cs typeface="Calibri" panose="020F0502020204030204" pitchFamily="34" charset="0"/>
              </a:rPr>
              <a:t>de </a:t>
            </a:r>
            <a:r>
              <a:rPr lang="es-MX" sz="2800" b="1" spc="-15" dirty="0">
                <a:solidFill>
                  <a:srgbClr val="313131"/>
                </a:solidFill>
                <a:latin typeface="Calibri" panose="020F0502020204030204" pitchFamily="34" charset="0"/>
                <a:cs typeface="Calibri" panose="020F0502020204030204" pitchFamily="34" charset="0"/>
              </a:rPr>
              <a:t>los </a:t>
            </a:r>
            <a:r>
              <a:rPr lang="es-MX" sz="2800" b="1" spc="-30" dirty="0">
                <a:solidFill>
                  <a:srgbClr val="C00000"/>
                </a:solidFill>
                <a:latin typeface="Calibri" panose="020F0502020204030204" pitchFamily="34" charset="0"/>
                <a:cs typeface="Calibri" panose="020F0502020204030204" pitchFamily="34" charset="0"/>
              </a:rPr>
              <a:t>seis </a:t>
            </a:r>
            <a:r>
              <a:rPr lang="es-MX" sz="2800" b="1" spc="-10" dirty="0">
                <a:solidFill>
                  <a:srgbClr val="C00000"/>
                </a:solidFill>
                <a:latin typeface="Calibri" panose="020F0502020204030204" pitchFamily="34" charset="0"/>
                <a:cs typeface="Calibri" panose="020F0502020204030204" pitchFamily="34" charset="0"/>
              </a:rPr>
              <a:t>meses </a:t>
            </a:r>
            <a:r>
              <a:rPr lang="es-MX" sz="2800" b="1" dirty="0">
                <a:solidFill>
                  <a:srgbClr val="C00000"/>
                </a:solidFill>
                <a:latin typeface="Calibri" panose="020F0502020204030204" pitchFamily="34" charset="0"/>
                <a:cs typeface="Calibri" panose="020F0502020204030204" pitchFamily="34" charset="0"/>
              </a:rPr>
              <a:t>siguientes </a:t>
            </a:r>
            <a:r>
              <a:rPr lang="es-MX" sz="2800" b="1" spc="10" dirty="0">
                <a:solidFill>
                  <a:srgbClr val="313131"/>
                </a:solidFill>
                <a:latin typeface="Calibri" panose="020F0502020204030204" pitchFamily="34" charset="0"/>
                <a:cs typeface="Calibri" panose="020F0502020204030204" pitchFamily="34" charset="0"/>
              </a:rPr>
              <a:t>al  </a:t>
            </a:r>
            <a:r>
              <a:rPr lang="es-MX" sz="2800" b="1" spc="25" dirty="0">
                <a:solidFill>
                  <a:srgbClr val="313131"/>
                </a:solidFill>
                <a:latin typeface="Calibri" panose="020F0502020204030204" pitchFamily="34" charset="0"/>
                <a:cs typeface="Calibri" panose="020F0502020204030204" pitchFamily="34" charset="0"/>
              </a:rPr>
              <a:t>cumplimiento </a:t>
            </a:r>
            <a:r>
              <a:rPr lang="es-MX" sz="2800" b="1" spc="30" dirty="0">
                <a:solidFill>
                  <a:srgbClr val="313131"/>
                </a:solidFill>
                <a:latin typeface="Calibri" panose="020F0502020204030204" pitchFamily="34" charset="0"/>
                <a:cs typeface="Calibri" panose="020F0502020204030204" pitchFamily="34" charset="0"/>
              </a:rPr>
              <a:t>del </a:t>
            </a:r>
            <a:r>
              <a:rPr lang="es-MX" sz="2800" b="1" spc="10" dirty="0">
                <a:solidFill>
                  <a:srgbClr val="313131"/>
                </a:solidFill>
                <a:latin typeface="Calibri" panose="020F0502020204030204" pitchFamily="34" charset="0"/>
                <a:cs typeface="Calibri" panose="020F0502020204030204" pitchFamily="34" charset="0"/>
              </a:rPr>
              <a:t>año </a:t>
            </a:r>
            <a:r>
              <a:rPr lang="es-MX" sz="2800" b="1" spc="25" dirty="0">
                <a:solidFill>
                  <a:srgbClr val="313131"/>
                </a:solidFill>
                <a:latin typeface="Calibri" panose="020F0502020204030204" pitchFamily="34" charset="0"/>
                <a:cs typeface="Calibri" panose="020F0502020204030204" pitchFamily="34" charset="0"/>
              </a:rPr>
              <a:t>de </a:t>
            </a:r>
            <a:r>
              <a:rPr lang="es-MX" sz="2800" b="1" spc="-15" dirty="0">
                <a:solidFill>
                  <a:srgbClr val="313131"/>
                </a:solidFill>
                <a:latin typeface="Calibri" panose="020F0502020204030204" pitchFamily="34" charset="0"/>
                <a:cs typeface="Calibri" panose="020F0502020204030204" pitchFamily="34" charset="0"/>
              </a:rPr>
              <a:t>servicios</a:t>
            </a:r>
            <a:r>
              <a:rPr lang="es-MX" sz="2800" spc="-15" dirty="0">
                <a:solidFill>
                  <a:srgbClr val="313131"/>
                </a:solidFill>
                <a:latin typeface="Calibri" panose="020F0502020204030204" pitchFamily="34" charset="0"/>
                <a:cs typeface="Calibri" panose="020F0502020204030204" pitchFamily="34" charset="0"/>
              </a:rPr>
              <a:t>. </a:t>
            </a:r>
            <a:r>
              <a:rPr lang="es-MX" sz="2800" spc="20" dirty="0">
                <a:solidFill>
                  <a:srgbClr val="313131"/>
                </a:solidFill>
                <a:latin typeface="Calibri" panose="020F0502020204030204" pitchFamily="34" charset="0"/>
                <a:cs typeface="Calibri" panose="020F0502020204030204" pitchFamily="34" charset="0"/>
              </a:rPr>
              <a:t>Los </a:t>
            </a:r>
            <a:r>
              <a:rPr lang="es-MX" sz="2800" spc="80" dirty="0">
                <a:solidFill>
                  <a:srgbClr val="313131"/>
                </a:solidFill>
                <a:latin typeface="Calibri" panose="020F0502020204030204" pitchFamily="34" charset="0"/>
                <a:cs typeface="Calibri" panose="020F0502020204030204" pitchFamily="34" charset="0"/>
              </a:rPr>
              <a:t>patrones </a:t>
            </a:r>
            <a:r>
              <a:rPr lang="es-MX" sz="2800" spc="75" dirty="0">
                <a:solidFill>
                  <a:srgbClr val="313131"/>
                </a:solidFill>
                <a:latin typeface="Calibri" panose="020F0502020204030204" pitchFamily="34" charset="0"/>
                <a:cs typeface="Calibri" panose="020F0502020204030204" pitchFamily="34" charset="0"/>
              </a:rPr>
              <a:t>entregarán  anualmente </a:t>
            </a:r>
            <a:r>
              <a:rPr lang="es-MX" sz="2800" spc="-10" dirty="0">
                <a:solidFill>
                  <a:srgbClr val="313131"/>
                </a:solidFill>
                <a:latin typeface="Calibri" panose="020F0502020204030204" pitchFamily="34" charset="0"/>
                <a:cs typeface="Calibri" panose="020F0502020204030204" pitchFamily="34" charset="0"/>
              </a:rPr>
              <a:t>a </a:t>
            </a:r>
            <a:r>
              <a:rPr lang="es-MX" sz="2800" spc="50" dirty="0">
                <a:solidFill>
                  <a:srgbClr val="313131"/>
                </a:solidFill>
                <a:latin typeface="Calibri" panose="020F0502020204030204" pitchFamily="34" charset="0"/>
                <a:cs typeface="Calibri" panose="020F0502020204030204" pitchFamily="34" charset="0"/>
              </a:rPr>
              <a:t>sus </a:t>
            </a:r>
            <a:r>
              <a:rPr lang="es-MX" sz="2800" spc="75" dirty="0">
                <a:solidFill>
                  <a:srgbClr val="313131"/>
                </a:solidFill>
                <a:latin typeface="Calibri" panose="020F0502020204030204" pitchFamily="34" charset="0"/>
                <a:cs typeface="Calibri" panose="020F0502020204030204" pitchFamily="34" charset="0"/>
              </a:rPr>
              <a:t>trabajadores una </a:t>
            </a:r>
            <a:r>
              <a:rPr lang="es-MX" sz="2800" spc="65" dirty="0">
                <a:solidFill>
                  <a:srgbClr val="313131"/>
                </a:solidFill>
                <a:latin typeface="Calibri" panose="020F0502020204030204" pitchFamily="34" charset="0"/>
                <a:cs typeface="Calibri" panose="020F0502020204030204" pitchFamily="34" charset="0"/>
              </a:rPr>
              <a:t>constancia </a:t>
            </a:r>
            <a:r>
              <a:rPr lang="es-MX" sz="2800" spc="80" dirty="0">
                <a:solidFill>
                  <a:srgbClr val="313131"/>
                </a:solidFill>
                <a:latin typeface="Calibri" panose="020F0502020204030204" pitchFamily="34" charset="0"/>
                <a:cs typeface="Calibri" panose="020F0502020204030204" pitchFamily="34" charset="0"/>
              </a:rPr>
              <a:t>que </a:t>
            </a:r>
            <a:r>
              <a:rPr lang="es-MX" sz="2800" spc="75" dirty="0">
                <a:solidFill>
                  <a:srgbClr val="313131"/>
                </a:solidFill>
                <a:latin typeface="Calibri" panose="020F0502020204030204" pitchFamily="34" charset="0"/>
                <a:cs typeface="Calibri" panose="020F0502020204030204" pitchFamily="34" charset="0"/>
              </a:rPr>
              <a:t>contenga </a:t>
            </a:r>
            <a:r>
              <a:rPr lang="es-MX" sz="2800" spc="65" dirty="0">
                <a:solidFill>
                  <a:srgbClr val="313131"/>
                </a:solidFill>
                <a:latin typeface="Calibri" panose="020F0502020204030204" pitchFamily="34" charset="0"/>
                <a:cs typeface="Calibri" panose="020F0502020204030204" pitchFamily="34" charset="0"/>
              </a:rPr>
              <a:t>su  </a:t>
            </a:r>
            <a:r>
              <a:rPr lang="es-MX" sz="2800" spc="85" dirty="0">
                <a:solidFill>
                  <a:srgbClr val="313131"/>
                </a:solidFill>
                <a:latin typeface="Calibri" panose="020F0502020204030204" pitchFamily="34" charset="0"/>
                <a:cs typeface="Calibri" panose="020F0502020204030204" pitchFamily="34" charset="0"/>
              </a:rPr>
              <a:t>antigüedad </a:t>
            </a:r>
            <a:r>
              <a:rPr lang="es-MX" sz="2800" spc="40" dirty="0">
                <a:solidFill>
                  <a:srgbClr val="313131"/>
                </a:solidFill>
                <a:latin typeface="Calibri" panose="020F0502020204030204" pitchFamily="34" charset="0"/>
                <a:cs typeface="Calibri" panose="020F0502020204030204" pitchFamily="34" charset="0"/>
              </a:rPr>
              <a:t>y </a:t>
            </a:r>
            <a:r>
              <a:rPr lang="es-MX" sz="2800" spc="65" dirty="0">
                <a:solidFill>
                  <a:srgbClr val="313131"/>
                </a:solidFill>
                <a:latin typeface="Calibri" panose="020F0502020204030204" pitchFamily="34" charset="0"/>
                <a:cs typeface="Calibri" panose="020F0502020204030204" pitchFamily="34" charset="0"/>
              </a:rPr>
              <a:t>de </a:t>
            </a:r>
            <a:r>
              <a:rPr lang="es-MX" sz="2800" spc="70" dirty="0">
                <a:solidFill>
                  <a:srgbClr val="313131"/>
                </a:solidFill>
                <a:latin typeface="Calibri" panose="020F0502020204030204" pitchFamily="34" charset="0"/>
                <a:cs typeface="Calibri" panose="020F0502020204030204" pitchFamily="34" charset="0"/>
              </a:rPr>
              <a:t>acuerdo </a:t>
            </a:r>
            <a:r>
              <a:rPr lang="es-MX" sz="2800" spc="75" dirty="0">
                <a:solidFill>
                  <a:srgbClr val="313131"/>
                </a:solidFill>
                <a:latin typeface="Calibri" panose="020F0502020204030204" pitchFamily="34" charset="0"/>
                <a:cs typeface="Calibri" panose="020F0502020204030204" pitchFamily="34" charset="0"/>
              </a:rPr>
              <a:t>con </a:t>
            </a:r>
            <a:r>
              <a:rPr lang="es-MX" sz="2800" spc="55" dirty="0">
                <a:solidFill>
                  <a:srgbClr val="313131"/>
                </a:solidFill>
                <a:latin typeface="Calibri" panose="020F0502020204030204" pitchFamily="34" charset="0"/>
                <a:cs typeface="Calibri" panose="020F0502020204030204" pitchFamily="34" charset="0"/>
              </a:rPr>
              <a:t>ella el </a:t>
            </a:r>
            <a:r>
              <a:rPr lang="es-MX" sz="2800" spc="85" dirty="0">
                <a:solidFill>
                  <a:srgbClr val="313131"/>
                </a:solidFill>
                <a:latin typeface="Calibri" panose="020F0502020204030204" pitchFamily="34" charset="0"/>
                <a:cs typeface="Calibri" panose="020F0502020204030204" pitchFamily="34" charset="0"/>
              </a:rPr>
              <a:t>período </a:t>
            </a:r>
            <a:r>
              <a:rPr lang="es-MX" sz="2800" spc="65" dirty="0">
                <a:solidFill>
                  <a:srgbClr val="313131"/>
                </a:solidFill>
                <a:latin typeface="Calibri" panose="020F0502020204030204" pitchFamily="34" charset="0"/>
                <a:cs typeface="Calibri" panose="020F0502020204030204" pitchFamily="34" charset="0"/>
              </a:rPr>
              <a:t>de </a:t>
            </a:r>
            <a:r>
              <a:rPr lang="es-MX" sz="2800" spc="35" dirty="0">
                <a:solidFill>
                  <a:srgbClr val="313131"/>
                </a:solidFill>
                <a:latin typeface="Calibri" panose="020F0502020204030204" pitchFamily="34" charset="0"/>
                <a:cs typeface="Calibri" panose="020F0502020204030204" pitchFamily="34" charset="0"/>
              </a:rPr>
              <a:t>vacaciones </a:t>
            </a:r>
            <a:r>
              <a:rPr lang="es-MX" sz="2800" spc="80" dirty="0">
                <a:solidFill>
                  <a:srgbClr val="313131"/>
                </a:solidFill>
                <a:latin typeface="Calibri" panose="020F0502020204030204" pitchFamily="34" charset="0"/>
                <a:cs typeface="Calibri" panose="020F0502020204030204" pitchFamily="34" charset="0"/>
              </a:rPr>
              <a:t>que </a:t>
            </a:r>
            <a:r>
              <a:rPr lang="es-MX" sz="2800" spc="40" dirty="0">
                <a:solidFill>
                  <a:srgbClr val="313131"/>
                </a:solidFill>
                <a:latin typeface="Calibri" panose="020F0502020204030204" pitchFamily="34" charset="0"/>
                <a:cs typeface="Calibri" panose="020F0502020204030204" pitchFamily="34" charset="0"/>
              </a:rPr>
              <a:t>les  </a:t>
            </a:r>
            <a:r>
              <a:rPr lang="es-MX" sz="2800" spc="75" dirty="0">
                <a:solidFill>
                  <a:srgbClr val="313131"/>
                </a:solidFill>
                <a:latin typeface="Calibri" panose="020F0502020204030204" pitchFamily="34" charset="0"/>
                <a:cs typeface="Calibri" panose="020F0502020204030204" pitchFamily="34" charset="0"/>
              </a:rPr>
              <a:t>corresponda </a:t>
            </a:r>
            <a:r>
              <a:rPr lang="es-MX" sz="2800" spc="40" dirty="0">
                <a:solidFill>
                  <a:srgbClr val="313131"/>
                </a:solidFill>
                <a:latin typeface="Calibri" panose="020F0502020204030204" pitchFamily="34" charset="0"/>
                <a:cs typeface="Calibri" panose="020F0502020204030204" pitchFamily="34" charset="0"/>
              </a:rPr>
              <a:t>y </a:t>
            </a:r>
            <a:r>
              <a:rPr lang="es-MX" sz="2800" spc="55" dirty="0">
                <a:solidFill>
                  <a:srgbClr val="313131"/>
                </a:solidFill>
                <a:latin typeface="Calibri" panose="020F0502020204030204" pitchFamily="34" charset="0"/>
                <a:cs typeface="Calibri" panose="020F0502020204030204" pitchFamily="34" charset="0"/>
              </a:rPr>
              <a:t>la fecha en </a:t>
            </a:r>
            <a:r>
              <a:rPr lang="es-MX" sz="2800" spc="80" dirty="0">
                <a:solidFill>
                  <a:srgbClr val="313131"/>
                </a:solidFill>
                <a:latin typeface="Calibri" panose="020F0502020204030204" pitchFamily="34" charset="0"/>
                <a:cs typeface="Calibri" panose="020F0502020204030204" pitchFamily="34" charset="0"/>
              </a:rPr>
              <a:t>que </a:t>
            </a:r>
            <a:r>
              <a:rPr lang="es-MX" sz="2800" spc="70" dirty="0">
                <a:solidFill>
                  <a:srgbClr val="313131"/>
                </a:solidFill>
                <a:latin typeface="Calibri" panose="020F0502020204030204" pitchFamily="34" charset="0"/>
                <a:cs typeface="Calibri" panose="020F0502020204030204" pitchFamily="34" charset="0"/>
              </a:rPr>
              <a:t>deberán</a:t>
            </a:r>
            <a:r>
              <a:rPr lang="es-MX" sz="2800" spc="105" dirty="0">
                <a:solidFill>
                  <a:srgbClr val="313131"/>
                </a:solidFill>
                <a:latin typeface="Calibri" panose="020F0502020204030204" pitchFamily="34" charset="0"/>
                <a:cs typeface="Calibri" panose="020F0502020204030204" pitchFamily="34" charset="0"/>
              </a:rPr>
              <a:t> </a:t>
            </a:r>
            <a:r>
              <a:rPr lang="es-MX" sz="2800" spc="100" dirty="0">
                <a:solidFill>
                  <a:srgbClr val="313131"/>
                </a:solidFill>
                <a:latin typeface="Calibri" panose="020F0502020204030204" pitchFamily="34" charset="0"/>
                <a:cs typeface="Calibri" panose="020F0502020204030204" pitchFamily="34" charset="0"/>
              </a:rPr>
              <a:t>disfrutarlo.</a:t>
            </a:r>
            <a:endParaRPr lang="es-MX" sz="2800" dirty="0">
              <a:latin typeface="Calibri" panose="020F0502020204030204" pitchFamily="34" charset="0"/>
              <a:cs typeface="Calibri" panose="020F0502020204030204" pitchFamily="34" charset="0"/>
            </a:endParaRPr>
          </a:p>
        </p:txBody>
      </p:sp>
      <p:sp>
        <p:nvSpPr>
          <p:cNvPr id="6" name="object 2">
            <a:extLst>
              <a:ext uri="{FF2B5EF4-FFF2-40B4-BE49-F238E27FC236}">
                <a16:creationId xmlns:a16="http://schemas.microsoft.com/office/drawing/2014/main" id="{1CB08913-8084-4456-905D-5882A8A51B81}"/>
              </a:ext>
            </a:extLst>
          </p:cNvPr>
          <p:cNvSpPr txBox="1">
            <a:spLocks/>
          </p:cNvSpPr>
          <p:nvPr/>
        </p:nvSpPr>
        <p:spPr>
          <a:xfrm>
            <a:off x="276089" y="310656"/>
            <a:ext cx="8306800"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5"/>
            </a:pPr>
            <a:r>
              <a:rPr lang="es-MX" sz="3200" b="1" dirty="0">
                <a:latin typeface="Calibri" panose="020F0502020204030204" pitchFamily="34" charset="0"/>
                <a:ea typeface="Calibri" panose="020F0502020204030204" pitchFamily="34" charset="0"/>
                <a:cs typeface="Times New Roman" panose="02020603050405020304" pitchFamily="18" charset="0"/>
              </a:rPr>
              <a:t>Prima Vacacional</a:t>
            </a:r>
          </a:p>
        </p:txBody>
      </p:sp>
    </p:spTree>
    <p:extLst>
      <p:ext uri="{BB962C8B-B14F-4D97-AF65-F5344CB8AC3E}">
        <p14:creationId xmlns:p14="http://schemas.microsoft.com/office/powerpoint/2010/main" val="16319388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CB08913-8084-4456-905D-5882A8A51B81}"/>
              </a:ext>
            </a:extLst>
          </p:cNvPr>
          <p:cNvSpPr txBox="1">
            <a:spLocks/>
          </p:cNvSpPr>
          <p:nvPr/>
        </p:nvSpPr>
        <p:spPr>
          <a:xfrm>
            <a:off x="317653" y="178933"/>
            <a:ext cx="8306800"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5"/>
            </a:pPr>
            <a:r>
              <a:rPr lang="es-MX" sz="3200" b="1" dirty="0">
                <a:latin typeface="Calibri" panose="020F0502020204030204" pitchFamily="34" charset="0"/>
                <a:ea typeface="Calibri" panose="020F0502020204030204" pitchFamily="34" charset="0"/>
                <a:cs typeface="Times New Roman" panose="02020603050405020304" pitchFamily="18" charset="0"/>
              </a:rPr>
              <a:t>Prima Vacacional</a:t>
            </a:r>
          </a:p>
        </p:txBody>
      </p:sp>
      <p:sp>
        <p:nvSpPr>
          <p:cNvPr id="2" name="Rectángulo 1">
            <a:extLst>
              <a:ext uri="{FF2B5EF4-FFF2-40B4-BE49-F238E27FC236}">
                <a16:creationId xmlns:a16="http://schemas.microsoft.com/office/drawing/2014/main" id="{0DA2B28C-5F14-4279-8992-740C41A6E513}"/>
              </a:ext>
            </a:extLst>
          </p:cNvPr>
          <p:cNvSpPr/>
          <p:nvPr/>
        </p:nvSpPr>
        <p:spPr>
          <a:xfrm>
            <a:off x="651163" y="815923"/>
            <a:ext cx="10889674" cy="5262979"/>
          </a:xfrm>
          <a:prstGeom prst="rect">
            <a:avLst/>
          </a:prstGeom>
        </p:spPr>
        <p:txBody>
          <a:bodyPr wrap="square">
            <a:spAutoFit/>
          </a:bodyPr>
          <a:lstStyle/>
          <a:p>
            <a:pPr algn="just"/>
            <a:r>
              <a:rPr lang="es-MX" sz="2400" b="1" u="sng" dirty="0">
                <a:solidFill>
                  <a:srgbClr val="000000"/>
                </a:solidFill>
              </a:rPr>
              <a:t>PRIMA DOMINICAL Y VACACIONAL</a:t>
            </a:r>
          </a:p>
          <a:p>
            <a:pPr algn="just"/>
            <a:endParaRPr lang="es-MX" sz="2400" b="1" dirty="0">
              <a:solidFill>
                <a:srgbClr val="000000"/>
              </a:solidFill>
            </a:endParaRPr>
          </a:p>
          <a:p>
            <a:pPr algn="just"/>
            <a:r>
              <a:rPr lang="es-MX" sz="2400" b="1" dirty="0">
                <a:solidFill>
                  <a:srgbClr val="000000"/>
                </a:solidFill>
              </a:rPr>
              <a:t>ARTÍCULO 81. </a:t>
            </a:r>
            <a:r>
              <a:rPr lang="es-MX" sz="2400" dirty="0">
                <a:solidFill>
                  <a:srgbClr val="000000"/>
                </a:solidFill>
              </a:rPr>
              <a:t>En los días de descanso obligatorio y en las vacaciones a que se refieren los artículos 66 y 68 de esta ley, los servidores públicos recibirán sueldo íntegro. Cuando el sueldo se pague por unidad de obra, se promediará el sueldo base presupuestal del último mes. </a:t>
            </a:r>
          </a:p>
          <a:p>
            <a:pPr algn="just"/>
            <a:endParaRPr lang="es-MX" sz="2400" dirty="0">
              <a:solidFill>
                <a:srgbClr val="000000"/>
              </a:solidFill>
            </a:endParaRPr>
          </a:p>
          <a:p>
            <a:pPr algn="just"/>
            <a:r>
              <a:rPr lang="es-MX" sz="2400" dirty="0">
                <a:solidFill>
                  <a:srgbClr val="000000"/>
                </a:solidFill>
              </a:rPr>
              <a:t>Los servidores públicos que </a:t>
            </a:r>
            <a:r>
              <a:rPr lang="es-MX" sz="2400" b="1" dirty="0">
                <a:solidFill>
                  <a:srgbClr val="000000"/>
                </a:solidFill>
              </a:rPr>
              <a:t>presten sus servicios durante el día domingo tendrán derecho al pago adicional de un 25% sobre el monto de su sueldo base presupuestal de los días ordinarios de trabajo</a:t>
            </a:r>
            <a:r>
              <a:rPr lang="es-MX" sz="2400" dirty="0">
                <a:solidFill>
                  <a:srgbClr val="000000"/>
                </a:solidFill>
              </a:rPr>
              <a:t>. </a:t>
            </a:r>
          </a:p>
          <a:p>
            <a:pPr algn="just"/>
            <a:endParaRPr lang="es-MX" sz="2400" dirty="0">
              <a:solidFill>
                <a:srgbClr val="000000"/>
              </a:solidFill>
            </a:endParaRPr>
          </a:p>
          <a:p>
            <a:pPr algn="just"/>
            <a:r>
              <a:rPr lang="es-MX" sz="2400" dirty="0">
                <a:solidFill>
                  <a:srgbClr val="000000"/>
                </a:solidFill>
              </a:rPr>
              <a:t>Los servidores públicos que, conforme al artículo 66 de esta ley, tengan derecho a disfrutar de los períodos vacacionales, </a:t>
            </a:r>
            <a:r>
              <a:rPr lang="es-MX" sz="2400" b="1" dirty="0">
                <a:solidFill>
                  <a:srgbClr val="000000"/>
                </a:solidFill>
              </a:rPr>
              <a:t>percibirán una prima de un 25% como mínimo</a:t>
            </a:r>
            <a:r>
              <a:rPr lang="es-MX" sz="2400" dirty="0">
                <a:solidFill>
                  <a:srgbClr val="000000"/>
                </a:solidFill>
              </a:rPr>
              <a:t>, sobre el sueldo base presupuestal que les corresponda durante los mismos. </a:t>
            </a:r>
            <a:endParaRPr lang="es-MX" sz="2400" dirty="0"/>
          </a:p>
        </p:txBody>
      </p:sp>
      <p:sp>
        <p:nvSpPr>
          <p:cNvPr id="5" name="Rectángulo 4">
            <a:extLst>
              <a:ext uri="{FF2B5EF4-FFF2-40B4-BE49-F238E27FC236}">
                <a16:creationId xmlns:a16="http://schemas.microsoft.com/office/drawing/2014/main" id="{627FB027-6EA3-4328-ADDC-8E3BE69D6E11}"/>
              </a:ext>
            </a:extLst>
          </p:cNvPr>
          <p:cNvSpPr/>
          <p:nvPr/>
        </p:nvSpPr>
        <p:spPr>
          <a:xfrm>
            <a:off x="6276108" y="257424"/>
            <a:ext cx="5403273" cy="646331"/>
          </a:xfrm>
          <a:prstGeom prst="rect">
            <a:avLst/>
          </a:prstGeom>
        </p:spPr>
        <p:txBody>
          <a:bodyPr wrap="square">
            <a:spAutoFit/>
          </a:bodyPr>
          <a:lstStyle/>
          <a:p>
            <a:r>
              <a:rPr lang="es-MX" b="1" dirty="0">
                <a:solidFill>
                  <a:srgbClr val="00B050"/>
                </a:solidFill>
                <a:latin typeface="Verdana" panose="020B0604030504040204" pitchFamily="34" charset="0"/>
                <a:ea typeface="Verdana" panose="020B0604030504040204" pitchFamily="34" charset="0"/>
              </a:rPr>
              <a:t>LEY DEL TRABAJO DE LOS SERVIDORES PUBLICOS DEL ESTADO Y MUNICIPIOS </a:t>
            </a:r>
            <a:endParaRPr lang="es-MX" dirty="0">
              <a:solidFill>
                <a:srgbClr val="00B05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155476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7210298E-B754-47E5-BE7D-77B665E4A15F}"/>
              </a:ext>
            </a:extLst>
          </p:cNvPr>
          <p:cNvSpPr txBox="1"/>
          <p:nvPr/>
        </p:nvSpPr>
        <p:spPr>
          <a:xfrm>
            <a:off x="388114" y="838084"/>
            <a:ext cx="11129011" cy="3204723"/>
          </a:xfrm>
          <a:prstGeom prst="rect">
            <a:avLst/>
          </a:prstGeom>
        </p:spPr>
        <p:txBody>
          <a:bodyPr vert="horz" wrap="square" lIns="0" tIns="171450" rIns="0" bIns="0" rtlCol="0">
            <a:spAutoFit/>
          </a:bodyPr>
          <a:lstStyle/>
          <a:p>
            <a:pPr marL="43180">
              <a:lnSpc>
                <a:spcPct val="100000"/>
              </a:lnSpc>
              <a:spcBef>
                <a:spcPts val="1350"/>
              </a:spcBef>
            </a:pPr>
            <a:r>
              <a:rPr sz="2400" b="1" spc="-50" dirty="0">
                <a:solidFill>
                  <a:srgbClr val="313131"/>
                </a:solidFill>
                <a:latin typeface="Arial"/>
                <a:cs typeface="Arial"/>
              </a:rPr>
              <a:t>MARCO </a:t>
            </a:r>
            <a:r>
              <a:rPr sz="2400" b="1" spc="-170" dirty="0">
                <a:solidFill>
                  <a:srgbClr val="313131"/>
                </a:solidFill>
                <a:latin typeface="Arial"/>
                <a:cs typeface="Arial"/>
              </a:rPr>
              <a:t>LEGAL </a:t>
            </a:r>
            <a:r>
              <a:rPr sz="2400" b="1" spc="-110" dirty="0">
                <a:solidFill>
                  <a:srgbClr val="313131"/>
                </a:solidFill>
                <a:latin typeface="Arial"/>
                <a:cs typeface="Arial"/>
              </a:rPr>
              <a:t>DE </a:t>
            </a:r>
            <a:r>
              <a:rPr sz="2400" b="1" spc="-125" dirty="0">
                <a:solidFill>
                  <a:srgbClr val="313131"/>
                </a:solidFill>
                <a:latin typeface="Arial"/>
                <a:cs typeface="Arial"/>
              </a:rPr>
              <a:t>LA </a:t>
            </a:r>
            <a:r>
              <a:rPr sz="2400" b="1" spc="-85" dirty="0">
                <a:solidFill>
                  <a:srgbClr val="313131"/>
                </a:solidFill>
                <a:latin typeface="Arial"/>
                <a:cs typeface="Arial"/>
              </a:rPr>
              <a:t>PRIMA</a:t>
            </a:r>
            <a:r>
              <a:rPr sz="2400" b="1" spc="-325" dirty="0">
                <a:solidFill>
                  <a:srgbClr val="313131"/>
                </a:solidFill>
                <a:latin typeface="Arial"/>
                <a:cs typeface="Arial"/>
              </a:rPr>
              <a:t> </a:t>
            </a:r>
            <a:r>
              <a:rPr sz="2400" b="1" spc="-50" dirty="0">
                <a:solidFill>
                  <a:srgbClr val="313131"/>
                </a:solidFill>
                <a:latin typeface="Arial"/>
                <a:cs typeface="Arial"/>
              </a:rPr>
              <a:t>VACACIONAL</a:t>
            </a:r>
            <a:endParaRPr sz="2400" dirty="0">
              <a:latin typeface="Arial"/>
              <a:cs typeface="Arial"/>
            </a:endParaRPr>
          </a:p>
          <a:p>
            <a:pPr marL="12700">
              <a:lnSpc>
                <a:spcPct val="100000"/>
              </a:lnSpc>
              <a:spcBef>
                <a:spcPts val="935"/>
              </a:spcBef>
            </a:pPr>
            <a:r>
              <a:rPr sz="1800" b="1" i="1" dirty="0">
                <a:latin typeface="Carlito"/>
                <a:cs typeface="Carlito"/>
              </a:rPr>
              <a:t>LEY </a:t>
            </a:r>
            <a:r>
              <a:rPr sz="1800" b="1" i="1" spc="-5" dirty="0">
                <a:latin typeface="Carlito"/>
                <a:cs typeface="Carlito"/>
              </a:rPr>
              <a:t>DEL </a:t>
            </a:r>
            <a:r>
              <a:rPr sz="1800" b="1" i="1" spc="-10" dirty="0">
                <a:latin typeface="Carlito"/>
                <a:cs typeface="Carlito"/>
              </a:rPr>
              <a:t>IMPUESTO </a:t>
            </a:r>
            <a:r>
              <a:rPr sz="1800" b="1" i="1" spc="-5" dirty="0">
                <a:latin typeface="Carlito"/>
                <a:cs typeface="Carlito"/>
              </a:rPr>
              <a:t>SOBRE </a:t>
            </a:r>
            <a:r>
              <a:rPr sz="1800" b="1" i="1" dirty="0">
                <a:latin typeface="Carlito"/>
                <a:cs typeface="Carlito"/>
              </a:rPr>
              <a:t>LA</a:t>
            </a:r>
            <a:r>
              <a:rPr sz="1800" b="1" i="1" spc="-5" dirty="0">
                <a:latin typeface="Carlito"/>
                <a:cs typeface="Carlito"/>
              </a:rPr>
              <a:t> </a:t>
            </a:r>
            <a:r>
              <a:rPr sz="1800" b="1" i="1" spc="-25" dirty="0">
                <a:latin typeface="Carlito"/>
                <a:cs typeface="Carlito"/>
              </a:rPr>
              <a:t>RENTA</a:t>
            </a:r>
            <a:endParaRPr sz="1800" dirty="0">
              <a:latin typeface="Carlito"/>
              <a:cs typeface="Carlito"/>
            </a:endParaRPr>
          </a:p>
          <a:p>
            <a:pPr>
              <a:lnSpc>
                <a:spcPct val="100000"/>
              </a:lnSpc>
              <a:spcBef>
                <a:spcPts val="5"/>
              </a:spcBef>
            </a:pPr>
            <a:endParaRPr sz="1650" dirty="0">
              <a:latin typeface="Carlito"/>
              <a:cs typeface="Carlito"/>
            </a:endParaRPr>
          </a:p>
          <a:p>
            <a:pPr marL="12700">
              <a:lnSpc>
                <a:spcPct val="100000"/>
              </a:lnSpc>
            </a:pPr>
            <a:r>
              <a:rPr sz="1800" b="1" spc="5" dirty="0">
                <a:latin typeface="Arial"/>
                <a:cs typeface="Arial"/>
              </a:rPr>
              <a:t>Artículo</a:t>
            </a:r>
            <a:r>
              <a:rPr sz="1800" b="1" spc="355" dirty="0">
                <a:latin typeface="Arial"/>
                <a:cs typeface="Arial"/>
              </a:rPr>
              <a:t> </a:t>
            </a:r>
            <a:r>
              <a:rPr sz="1800" b="1" spc="120" dirty="0">
                <a:latin typeface="Arial"/>
                <a:cs typeface="Arial"/>
              </a:rPr>
              <a:t>93.</a:t>
            </a:r>
            <a:r>
              <a:rPr sz="1800" b="1" spc="375" dirty="0">
                <a:latin typeface="Arial"/>
                <a:cs typeface="Arial"/>
              </a:rPr>
              <a:t> </a:t>
            </a:r>
            <a:r>
              <a:rPr sz="1800" spc="60" dirty="0">
                <a:latin typeface="Arial"/>
                <a:cs typeface="Arial"/>
              </a:rPr>
              <a:t>No</a:t>
            </a:r>
            <a:r>
              <a:rPr sz="1800" spc="355" dirty="0">
                <a:latin typeface="Arial"/>
                <a:cs typeface="Arial"/>
              </a:rPr>
              <a:t> </a:t>
            </a:r>
            <a:r>
              <a:rPr sz="1800" spc="10" dirty="0">
                <a:latin typeface="Arial"/>
                <a:cs typeface="Arial"/>
              </a:rPr>
              <a:t>se</a:t>
            </a:r>
            <a:r>
              <a:rPr sz="1800" spc="360" dirty="0">
                <a:latin typeface="Arial"/>
                <a:cs typeface="Arial"/>
              </a:rPr>
              <a:t> </a:t>
            </a:r>
            <a:r>
              <a:rPr sz="1800" spc="60" dirty="0">
                <a:latin typeface="Arial"/>
                <a:cs typeface="Arial"/>
              </a:rPr>
              <a:t>pagará</a:t>
            </a:r>
            <a:r>
              <a:rPr sz="1800" spc="375" dirty="0">
                <a:latin typeface="Arial"/>
                <a:cs typeface="Arial"/>
              </a:rPr>
              <a:t> </a:t>
            </a:r>
            <a:r>
              <a:rPr sz="1800" spc="55" dirty="0">
                <a:latin typeface="Arial"/>
                <a:cs typeface="Arial"/>
              </a:rPr>
              <a:t>el</a:t>
            </a:r>
            <a:r>
              <a:rPr sz="1800" spc="380" dirty="0">
                <a:latin typeface="Arial"/>
                <a:cs typeface="Arial"/>
              </a:rPr>
              <a:t> </a:t>
            </a:r>
            <a:r>
              <a:rPr sz="1800" spc="100" dirty="0">
                <a:latin typeface="Arial"/>
                <a:cs typeface="Arial"/>
              </a:rPr>
              <a:t>impuesto</a:t>
            </a:r>
            <a:r>
              <a:rPr sz="1800" spc="365" dirty="0">
                <a:latin typeface="Arial"/>
                <a:cs typeface="Arial"/>
              </a:rPr>
              <a:t> </a:t>
            </a:r>
            <a:r>
              <a:rPr sz="1800" spc="70" dirty="0">
                <a:latin typeface="Arial"/>
                <a:cs typeface="Arial"/>
              </a:rPr>
              <a:t>sobre</a:t>
            </a:r>
            <a:r>
              <a:rPr sz="1800" spc="360" dirty="0">
                <a:latin typeface="Arial"/>
                <a:cs typeface="Arial"/>
              </a:rPr>
              <a:t> </a:t>
            </a:r>
            <a:r>
              <a:rPr sz="1800" spc="55" dirty="0">
                <a:latin typeface="Arial"/>
                <a:cs typeface="Arial"/>
              </a:rPr>
              <a:t>la</a:t>
            </a:r>
            <a:r>
              <a:rPr sz="1800" spc="365" dirty="0">
                <a:latin typeface="Arial"/>
                <a:cs typeface="Arial"/>
              </a:rPr>
              <a:t> </a:t>
            </a:r>
            <a:r>
              <a:rPr sz="1800" spc="80" dirty="0">
                <a:latin typeface="Arial"/>
                <a:cs typeface="Arial"/>
              </a:rPr>
              <a:t>renta</a:t>
            </a:r>
            <a:r>
              <a:rPr sz="1800" spc="375" dirty="0">
                <a:latin typeface="Arial"/>
                <a:cs typeface="Arial"/>
              </a:rPr>
              <a:t> </a:t>
            </a:r>
            <a:r>
              <a:rPr sz="1800" spc="120" dirty="0">
                <a:latin typeface="Arial"/>
                <a:cs typeface="Arial"/>
              </a:rPr>
              <a:t>por</a:t>
            </a:r>
            <a:r>
              <a:rPr sz="1800" spc="395" dirty="0">
                <a:latin typeface="Arial"/>
                <a:cs typeface="Arial"/>
              </a:rPr>
              <a:t> </a:t>
            </a:r>
            <a:r>
              <a:rPr sz="1800" spc="55" dirty="0">
                <a:latin typeface="Arial"/>
                <a:cs typeface="Arial"/>
              </a:rPr>
              <a:t>la</a:t>
            </a:r>
            <a:r>
              <a:rPr sz="1800" spc="365" dirty="0">
                <a:latin typeface="Arial"/>
                <a:cs typeface="Arial"/>
              </a:rPr>
              <a:t> </a:t>
            </a:r>
            <a:r>
              <a:rPr sz="1800" spc="95" dirty="0">
                <a:latin typeface="Arial"/>
                <a:cs typeface="Arial"/>
              </a:rPr>
              <a:t>obtención</a:t>
            </a:r>
            <a:r>
              <a:rPr sz="1800" spc="370" dirty="0">
                <a:latin typeface="Arial"/>
                <a:cs typeface="Arial"/>
              </a:rPr>
              <a:t> </a:t>
            </a:r>
            <a:r>
              <a:rPr sz="1800" spc="70" dirty="0">
                <a:latin typeface="Arial"/>
                <a:cs typeface="Arial"/>
              </a:rPr>
              <a:t>de</a:t>
            </a:r>
            <a:r>
              <a:rPr sz="1800" spc="355" dirty="0">
                <a:latin typeface="Arial"/>
                <a:cs typeface="Arial"/>
              </a:rPr>
              <a:t> </a:t>
            </a:r>
            <a:r>
              <a:rPr sz="1800" spc="75" dirty="0">
                <a:latin typeface="Arial"/>
                <a:cs typeface="Arial"/>
              </a:rPr>
              <a:t>los</a:t>
            </a:r>
            <a:r>
              <a:rPr sz="1800" spc="365" dirty="0">
                <a:latin typeface="Arial"/>
                <a:cs typeface="Arial"/>
              </a:rPr>
              <a:t> </a:t>
            </a:r>
            <a:r>
              <a:rPr sz="1800" spc="80" dirty="0">
                <a:latin typeface="Arial"/>
                <a:cs typeface="Arial"/>
              </a:rPr>
              <a:t>siguientes</a:t>
            </a:r>
            <a:endParaRPr sz="1800" dirty="0">
              <a:latin typeface="Arial"/>
              <a:cs typeface="Arial"/>
            </a:endParaRPr>
          </a:p>
          <a:p>
            <a:pPr marL="12700">
              <a:lnSpc>
                <a:spcPct val="100000"/>
              </a:lnSpc>
              <a:spcBef>
                <a:spcPts val="5"/>
              </a:spcBef>
            </a:pPr>
            <a:r>
              <a:rPr sz="1800" spc="70" dirty="0">
                <a:latin typeface="Arial"/>
                <a:cs typeface="Arial"/>
              </a:rPr>
              <a:t>ingresos:</a:t>
            </a:r>
            <a:endParaRPr sz="1800" dirty="0">
              <a:latin typeface="Arial"/>
              <a:cs typeface="Arial"/>
            </a:endParaRPr>
          </a:p>
          <a:p>
            <a:pPr marL="12700" marR="5080" algn="just">
              <a:lnSpc>
                <a:spcPct val="100000"/>
              </a:lnSpc>
              <a:spcBef>
                <a:spcPts val="600"/>
              </a:spcBef>
            </a:pPr>
            <a:r>
              <a:rPr sz="1800" b="1" spc="10" dirty="0">
                <a:solidFill>
                  <a:srgbClr val="313131"/>
                </a:solidFill>
                <a:latin typeface="Arial"/>
                <a:cs typeface="Arial"/>
              </a:rPr>
              <a:t>XIV. </a:t>
            </a:r>
            <a:r>
              <a:rPr sz="1800" spc="-15" dirty="0">
                <a:solidFill>
                  <a:srgbClr val="313131"/>
                </a:solidFill>
                <a:latin typeface="Arial"/>
                <a:cs typeface="Arial"/>
              </a:rPr>
              <a:t>Las </a:t>
            </a:r>
            <a:r>
              <a:rPr sz="1800" spc="75" dirty="0">
                <a:solidFill>
                  <a:srgbClr val="313131"/>
                </a:solidFill>
                <a:latin typeface="Arial"/>
                <a:cs typeface="Arial"/>
              </a:rPr>
              <a:t>gratificaciones </a:t>
            </a:r>
            <a:r>
              <a:rPr sz="1800" spc="85" dirty="0">
                <a:solidFill>
                  <a:srgbClr val="313131"/>
                </a:solidFill>
                <a:latin typeface="Arial"/>
                <a:cs typeface="Arial"/>
              </a:rPr>
              <a:t>que </a:t>
            </a:r>
            <a:r>
              <a:rPr sz="1800" spc="70" dirty="0">
                <a:solidFill>
                  <a:srgbClr val="313131"/>
                </a:solidFill>
                <a:latin typeface="Arial"/>
                <a:cs typeface="Arial"/>
              </a:rPr>
              <a:t>reciban </a:t>
            </a:r>
            <a:r>
              <a:rPr sz="1800" spc="75" dirty="0">
                <a:solidFill>
                  <a:srgbClr val="313131"/>
                </a:solidFill>
                <a:latin typeface="Arial"/>
                <a:cs typeface="Arial"/>
              </a:rPr>
              <a:t>los </a:t>
            </a:r>
            <a:r>
              <a:rPr sz="1800" spc="80" dirty="0">
                <a:solidFill>
                  <a:srgbClr val="313131"/>
                </a:solidFill>
                <a:latin typeface="Arial"/>
                <a:cs typeface="Arial"/>
              </a:rPr>
              <a:t>trabajadores </a:t>
            </a:r>
            <a:r>
              <a:rPr sz="1800" spc="65" dirty="0">
                <a:solidFill>
                  <a:srgbClr val="313131"/>
                </a:solidFill>
                <a:latin typeface="Arial"/>
                <a:cs typeface="Arial"/>
              </a:rPr>
              <a:t>de </a:t>
            </a:r>
            <a:r>
              <a:rPr sz="1800" spc="50" dirty="0">
                <a:solidFill>
                  <a:srgbClr val="313131"/>
                </a:solidFill>
                <a:latin typeface="Arial"/>
                <a:cs typeface="Arial"/>
              </a:rPr>
              <a:t>sus </a:t>
            </a:r>
            <a:r>
              <a:rPr sz="1800" spc="80" dirty="0">
                <a:solidFill>
                  <a:srgbClr val="313131"/>
                </a:solidFill>
                <a:latin typeface="Arial"/>
                <a:cs typeface="Arial"/>
              </a:rPr>
              <a:t>patrones, </a:t>
            </a:r>
            <a:r>
              <a:rPr sz="1800" spc="95" dirty="0">
                <a:solidFill>
                  <a:srgbClr val="313131"/>
                </a:solidFill>
                <a:latin typeface="Arial"/>
                <a:cs typeface="Arial"/>
              </a:rPr>
              <a:t>durante </a:t>
            </a:r>
            <a:r>
              <a:rPr sz="1800" spc="105" dirty="0">
                <a:solidFill>
                  <a:srgbClr val="313131"/>
                </a:solidFill>
                <a:latin typeface="Arial"/>
                <a:cs typeface="Arial"/>
              </a:rPr>
              <a:t>un </a:t>
            </a:r>
            <a:r>
              <a:rPr sz="1800" spc="70" dirty="0">
                <a:solidFill>
                  <a:srgbClr val="313131"/>
                </a:solidFill>
                <a:latin typeface="Arial"/>
                <a:cs typeface="Arial"/>
              </a:rPr>
              <a:t>año  de calendario, </a:t>
            </a:r>
            <a:r>
              <a:rPr sz="1800" spc="40" dirty="0">
                <a:solidFill>
                  <a:srgbClr val="313131"/>
                </a:solidFill>
                <a:latin typeface="Arial"/>
                <a:cs typeface="Arial"/>
              </a:rPr>
              <a:t>…; </a:t>
            </a:r>
            <a:r>
              <a:rPr sz="1800" spc="5" dirty="0">
                <a:solidFill>
                  <a:srgbClr val="313131"/>
                </a:solidFill>
                <a:latin typeface="Arial"/>
                <a:cs typeface="Arial"/>
              </a:rPr>
              <a:t>así </a:t>
            </a:r>
            <a:r>
              <a:rPr sz="1800" spc="100" dirty="0">
                <a:solidFill>
                  <a:srgbClr val="313131"/>
                </a:solidFill>
                <a:latin typeface="Arial"/>
                <a:cs typeface="Arial"/>
              </a:rPr>
              <a:t>como </a:t>
            </a:r>
            <a:r>
              <a:rPr sz="1800" spc="40" dirty="0">
                <a:solidFill>
                  <a:srgbClr val="313131"/>
                </a:solidFill>
                <a:latin typeface="Arial"/>
                <a:cs typeface="Arial"/>
              </a:rPr>
              <a:t>las </a:t>
            </a:r>
            <a:r>
              <a:rPr sz="1800" spc="90" dirty="0">
                <a:solidFill>
                  <a:srgbClr val="313131"/>
                </a:solidFill>
                <a:latin typeface="Arial"/>
                <a:cs typeface="Arial"/>
              </a:rPr>
              <a:t>primas </a:t>
            </a:r>
            <a:r>
              <a:rPr sz="1800" spc="40" dirty="0">
                <a:solidFill>
                  <a:srgbClr val="313131"/>
                </a:solidFill>
                <a:latin typeface="Arial"/>
                <a:cs typeface="Arial"/>
              </a:rPr>
              <a:t>vacacionales </a:t>
            </a:r>
            <a:r>
              <a:rPr sz="1800" spc="80" dirty="0">
                <a:solidFill>
                  <a:srgbClr val="313131"/>
                </a:solidFill>
                <a:latin typeface="Arial"/>
                <a:cs typeface="Arial"/>
              </a:rPr>
              <a:t>que </a:t>
            </a:r>
            <a:r>
              <a:rPr sz="1800" spc="105" dirty="0">
                <a:solidFill>
                  <a:srgbClr val="313131"/>
                </a:solidFill>
                <a:latin typeface="Arial"/>
                <a:cs typeface="Arial"/>
              </a:rPr>
              <a:t>otorguen </a:t>
            </a:r>
            <a:r>
              <a:rPr sz="1800" spc="75" dirty="0">
                <a:solidFill>
                  <a:srgbClr val="313131"/>
                </a:solidFill>
                <a:latin typeface="Arial"/>
                <a:cs typeface="Arial"/>
              </a:rPr>
              <a:t>los </a:t>
            </a:r>
            <a:r>
              <a:rPr sz="1800" spc="80" dirty="0">
                <a:solidFill>
                  <a:srgbClr val="313131"/>
                </a:solidFill>
                <a:latin typeface="Arial"/>
                <a:cs typeface="Arial"/>
              </a:rPr>
              <a:t>patrones </a:t>
            </a:r>
            <a:r>
              <a:rPr sz="1800" spc="90" dirty="0">
                <a:solidFill>
                  <a:srgbClr val="313131"/>
                </a:solidFill>
                <a:latin typeface="Arial"/>
                <a:cs typeface="Arial"/>
              </a:rPr>
              <a:t>durante </a:t>
            </a:r>
            <a:r>
              <a:rPr sz="1800" spc="35" dirty="0">
                <a:solidFill>
                  <a:srgbClr val="313131"/>
                </a:solidFill>
                <a:latin typeface="Arial"/>
                <a:cs typeface="Arial"/>
              </a:rPr>
              <a:t>el  </a:t>
            </a:r>
            <a:r>
              <a:rPr sz="1800" spc="70" dirty="0">
                <a:solidFill>
                  <a:srgbClr val="313131"/>
                </a:solidFill>
                <a:latin typeface="Arial"/>
                <a:cs typeface="Arial"/>
              </a:rPr>
              <a:t>año </a:t>
            </a:r>
            <a:r>
              <a:rPr sz="1800" spc="65" dirty="0">
                <a:solidFill>
                  <a:srgbClr val="313131"/>
                </a:solidFill>
                <a:latin typeface="Arial"/>
                <a:cs typeface="Arial"/>
              </a:rPr>
              <a:t>de </a:t>
            </a:r>
            <a:r>
              <a:rPr sz="1800" spc="70" dirty="0">
                <a:solidFill>
                  <a:srgbClr val="313131"/>
                </a:solidFill>
                <a:latin typeface="Arial"/>
                <a:cs typeface="Arial"/>
              </a:rPr>
              <a:t>calendario </a:t>
            </a:r>
            <a:r>
              <a:rPr sz="1800" spc="-10" dirty="0">
                <a:solidFill>
                  <a:srgbClr val="313131"/>
                </a:solidFill>
                <a:latin typeface="Arial"/>
                <a:cs typeface="Arial"/>
              </a:rPr>
              <a:t>a </a:t>
            </a:r>
            <a:r>
              <a:rPr sz="1800" spc="50" dirty="0">
                <a:solidFill>
                  <a:srgbClr val="313131"/>
                </a:solidFill>
                <a:latin typeface="Arial"/>
                <a:cs typeface="Arial"/>
              </a:rPr>
              <a:t>sus </a:t>
            </a:r>
            <a:r>
              <a:rPr sz="1800" spc="75" dirty="0">
                <a:solidFill>
                  <a:srgbClr val="313131"/>
                </a:solidFill>
                <a:latin typeface="Arial"/>
                <a:cs typeface="Arial"/>
              </a:rPr>
              <a:t>trabajadores </a:t>
            </a:r>
            <a:r>
              <a:rPr sz="1800" spc="55" dirty="0">
                <a:solidFill>
                  <a:srgbClr val="313131"/>
                </a:solidFill>
                <a:latin typeface="Arial"/>
                <a:cs typeface="Arial"/>
              </a:rPr>
              <a:t>en </a:t>
            </a:r>
            <a:r>
              <a:rPr sz="1800" spc="110" dirty="0">
                <a:solidFill>
                  <a:srgbClr val="313131"/>
                </a:solidFill>
                <a:latin typeface="Arial"/>
                <a:cs typeface="Arial"/>
              </a:rPr>
              <a:t>forma </a:t>
            </a:r>
            <a:r>
              <a:rPr sz="1800" spc="70" dirty="0">
                <a:solidFill>
                  <a:srgbClr val="313131"/>
                </a:solidFill>
                <a:latin typeface="Arial"/>
                <a:cs typeface="Arial"/>
              </a:rPr>
              <a:t>general </a:t>
            </a:r>
            <a:r>
              <a:rPr sz="1800" spc="40" dirty="0">
                <a:solidFill>
                  <a:srgbClr val="313131"/>
                </a:solidFill>
                <a:latin typeface="Arial"/>
                <a:cs typeface="Arial"/>
              </a:rPr>
              <a:t>y </a:t>
            </a:r>
            <a:r>
              <a:rPr sz="1800" spc="50" dirty="0">
                <a:solidFill>
                  <a:srgbClr val="313131"/>
                </a:solidFill>
                <a:latin typeface="Arial"/>
                <a:cs typeface="Arial"/>
              </a:rPr>
              <a:t>la </a:t>
            </a:r>
            <a:r>
              <a:rPr sz="1800" spc="85" dirty="0">
                <a:solidFill>
                  <a:srgbClr val="313131"/>
                </a:solidFill>
                <a:latin typeface="Arial"/>
                <a:cs typeface="Arial"/>
              </a:rPr>
              <a:t>participación </a:t>
            </a:r>
            <a:r>
              <a:rPr sz="1800" spc="65" dirty="0">
                <a:solidFill>
                  <a:srgbClr val="313131"/>
                </a:solidFill>
                <a:latin typeface="Arial"/>
                <a:cs typeface="Arial"/>
              </a:rPr>
              <a:t>de </a:t>
            </a:r>
            <a:r>
              <a:rPr sz="1800" spc="75" dirty="0">
                <a:solidFill>
                  <a:srgbClr val="313131"/>
                </a:solidFill>
                <a:latin typeface="Arial"/>
                <a:cs typeface="Arial"/>
              </a:rPr>
              <a:t>los  trabajadores </a:t>
            </a:r>
            <a:r>
              <a:rPr sz="1800" spc="55" dirty="0">
                <a:solidFill>
                  <a:srgbClr val="313131"/>
                </a:solidFill>
                <a:latin typeface="Arial"/>
                <a:cs typeface="Arial"/>
              </a:rPr>
              <a:t>en </a:t>
            </a:r>
            <a:r>
              <a:rPr sz="1800" spc="40" dirty="0">
                <a:solidFill>
                  <a:srgbClr val="313131"/>
                </a:solidFill>
                <a:latin typeface="Arial"/>
                <a:cs typeface="Arial"/>
              </a:rPr>
              <a:t>las </a:t>
            </a:r>
            <a:r>
              <a:rPr sz="1800" spc="90" dirty="0">
                <a:solidFill>
                  <a:srgbClr val="313131"/>
                </a:solidFill>
                <a:latin typeface="Arial"/>
                <a:cs typeface="Arial"/>
              </a:rPr>
              <a:t>utilidades </a:t>
            </a:r>
            <a:r>
              <a:rPr sz="1800" spc="65" dirty="0">
                <a:solidFill>
                  <a:srgbClr val="313131"/>
                </a:solidFill>
                <a:latin typeface="Arial"/>
                <a:cs typeface="Arial"/>
              </a:rPr>
              <a:t>de </a:t>
            </a:r>
            <a:r>
              <a:rPr sz="1800" spc="40" dirty="0">
                <a:solidFill>
                  <a:srgbClr val="313131"/>
                </a:solidFill>
                <a:latin typeface="Arial"/>
                <a:cs typeface="Arial"/>
              </a:rPr>
              <a:t>las </a:t>
            </a:r>
            <a:r>
              <a:rPr sz="1800" spc="55" dirty="0">
                <a:solidFill>
                  <a:srgbClr val="313131"/>
                </a:solidFill>
                <a:latin typeface="Arial"/>
                <a:cs typeface="Arial"/>
              </a:rPr>
              <a:t>empresas, </a:t>
            </a:r>
            <a:r>
              <a:rPr sz="1800" spc="60" dirty="0">
                <a:solidFill>
                  <a:srgbClr val="313131"/>
                </a:solidFill>
                <a:latin typeface="Arial"/>
                <a:cs typeface="Arial"/>
              </a:rPr>
              <a:t>hasta </a:t>
            </a:r>
            <a:r>
              <a:rPr sz="1800" spc="120" dirty="0">
                <a:solidFill>
                  <a:srgbClr val="313131"/>
                </a:solidFill>
                <a:latin typeface="Arial"/>
                <a:cs typeface="Arial"/>
              </a:rPr>
              <a:t>por </a:t>
            </a:r>
            <a:r>
              <a:rPr sz="1800" spc="55" dirty="0">
                <a:solidFill>
                  <a:srgbClr val="313131"/>
                </a:solidFill>
                <a:latin typeface="Arial"/>
                <a:cs typeface="Arial"/>
              </a:rPr>
              <a:t>el </a:t>
            </a:r>
            <a:r>
              <a:rPr sz="1800" spc="70" dirty="0">
                <a:solidFill>
                  <a:srgbClr val="313131"/>
                </a:solidFill>
                <a:latin typeface="Arial"/>
                <a:cs typeface="Arial"/>
              </a:rPr>
              <a:t>equivalente </a:t>
            </a:r>
            <a:r>
              <a:rPr sz="1800" spc="-10" dirty="0">
                <a:solidFill>
                  <a:srgbClr val="313131"/>
                </a:solidFill>
                <a:latin typeface="Arial"/>
                <a:cs typeface="Arial"/>
              </a:rPr>
              <a:t>a </a:t>
            </a:r>
            <a:r>
              <a:rPr sz="1800" spc="135" dirty="0">
                <a:solidFill>
                  <a:srgbClr val="313131"/>
                </a:solidFill>
                <a:latin typeface="Arial"/>
                <a:cs typeface="Arial"/>
              </a:rPr>
              <a:t>15 </a:t>
            </a:r>
            <a:r>
              <a:rPr sz="1800" spc="35" dirty="0">
                <a:solidFill>
                  <a:srgbClr val="313131"/>
                </a:solidFill>
                <a:latin typeface="Arial"/>
                <a:cs typeface="Arial"/>
              </a:rPr>
              <a:t>días </a:t>
            </a:r>
            <a:r>
              <a:rPr sz="1800" spc="65" dirty="0">
                <a:solidFill>
                  <a:srgbClr val="313131"/>
                </a:solidFill>
                <a:latin typeface="Arial"/>
                <a:cs typeface="Arial"/>
              </a:rPr>
              <a:t>de </a:t>
            </a:r>
            <a:r>
              <a:rPr sz="1800" spc="70" dirty="0">
                <a:solidFill>
                  <a:srgbClr val="313131"/>
                </a:solidFill>
                <a:latin typeface="Arial"/>
                <a:cs typeface="Arial"/>
              </a:rPr>
              <a:t>salario  </a:t>
            </a:r>
            <a:r>
              <a:rPr sz="1800" spc="120" dirty="0">
                <a:solidFill>
                  <a:srgbClr val="313131"/>
                </a:solidFill>
                <a:latin typeface="Arial"/>
                <a:cs typeface="Arial"/>
              </a:rPr>
              <a:t>mínimo </a:t>
            </a:r>
            <a:r>
              <a:rPr sz="1800" spc="70" dirty="0">
                <a:solidFill>
                  <a:srgbClr val="313131"/>
                </a:solidFill>
                <a:latin typeface="Arial"/>
                <a:cs typeface="Arial"/>
              </a:rPr>
              <a:t>general </a:t>
            </a:r>
            <a:r>
              <a:rPr sz="1800" spc="80" dirty="0">
                <a:solidFill>
                  <a:srgbClr val="313131"/>
                </a:solidFill>
                <a:latin typeface="Arial"/>
                <a:cs typeface="Arial"/>
              </a:rPr>
              <a:t>del </a:t>
            </a:r>
            <a:r>
              <a:rPr sz="1800" spc="30" dirty="0">
                <a:solidFill>
                  <a:srgbClr val="313131"/>
                </a:solidFill>
                <a:latin typeface="Arial"/>
                <a:cs typeface="Arial"/>
              </a:rPr>
              <a:t>área </a:t>
            </a:r>
            <a:r>
              <a:rPr sz="1800" spc="75" dirty="0">
                <a:solidFill>
                  <a:srgbClr val="313131"/>
                </a:solidFill>
                <a:latin typeface="Arial"/>
                <a:cs typeface="Arial"/>
              </a:rPr>
              <a:t>geográfica </a:t>
            </a:r>
            <a:r>
              <a:rPr sz="1800" spc="80" dirty="0">
                <a:solidFill>
                  <a:srgbClr val="313131"/>
                </a:solidFill>
                <a:latin typeface="Arial"/>
                <a:cs typeface="Arial"/>
              </a:rPr>
              <a:t>del </a:t>
            </a:r>
            <a:r>
              <a:rPr sz="1800" spc="90" dirty="0">
                <a:solidFill>
                  <a:srgbClr val="313131"/>
                </a:solidFill>
                <a:latin typeface="Arial"/>
                <a:cs typeface="Arial"/>
              </a:rPr>
              <a:t>trabajador, </a:t>
            </a:r>
            <a:r>
              <a:rPr sz="1800" spc="120" dirty="0">
                <a:solidFill>
                  <a:srgbClr val="313131"/>
                </a:solidFill>
                <a:latin typeface="Arial"/>
                <a:cs typeface="Arial"/>
              </a:rPr>
              <a:t>por </a:t>
            </a:r>
            <a:r>
              <a:rPr sz="1800" spc="35" dirty="0">
                <a:solidFill>
                  <a:srgbClr val="313131"/>
                </a:solidFill>
                <a:latin typeface="Arial"/>
                <a:cs typeface="Arial"/>
              </a:rPr>
              <a:t>cada</a:t>
            </a:r>
            <a:r>
              <a:rPr sz="1800" spc="570" dirty="0">
                <a:solidFill>
                  <a:srgbClr val="313131"/>
                </a:solidFill>
                <a:latin typeface="Arial"/>
                <a:cs typeface="Arial"/>
              </a:rPr>
              <a:t> </a:t>
            </a:r>
            <a:r>
              <a:rPr sz="1800" spc="110" dirty="0">
                <a:solidFill>
                  <a:srgbClr val="313131"/>
                </a:solidFill>
                <a:latin typeface="Arial"/>
                <a:cs typeface="Arial"/>
              </a:rPr>
              <a:t>uno </a:t>
            </a:r>
            <a:r>
              <a:rPr sz="1800" spc="70" dirty="0">
                <a:solidFill>
                  <a:srgbClr val="313131"/>
                </a:solidFill>
                <a:latin typeface="Arial"/>
                <a:cs typeface="Arial"/>
              </a:rPr>
              <a:t>de </a:t>
            </a:r>
            <a:r>
              <a:rPr sz="1800" spc="75" dirty="0">
                <a:solidFill>
                  <a:srgbClr val="313131"/>
                </a:solidFill>
                <a:latin typeface="Arial"/>
                <a:cs typeface="Arial"/>
              </a:rPr>
              <a:t>los conceptos  </a:t>
            </a:r>
            <a:r>
              <a:rPr sz="1800" spc="55" dirty="0">
                <a:solidFill>
                  <a:srgbClr val="313131"/>
                </a:solidFill>
                <a:latin typeface="Arial"/>
                <a:cs typeface="Arial"/>
              </a:rPr>
              <a:t>señalados.</a:t>
            </a:r>
            <a:endParaRPr sz="1800" dirty="0">
              <a:latin typeface="Arial"/>
              <a:cs typeface="Arial"/>
            </a:endParaRPr>
          </a:p>
        </p:txBody>
      </p:sp>
      <p:graphicFrame>
        <p:nvGraphicFramePr>
          <p:cNvPr id="6" name="Tabla 5">
            <a:extLst>
              <a:ext uri="{FF2B5EF4-FFF2-40B4-BE49-F238E27FC236}">
                <a16:creationId xmlns:a16="http://schemas.microsoft.com/office/drawing/2014/main" id="{835098A5-AEF2-4CD5-9153-B596D8B1CBAA}"/>
              </a:ext>
            </a:extLst>
          </p:cNvPr>
          <p:cNvGraphicFramePr>
            <a:graphicFrameLocks noGrp="1"/>
          </p:cNvGraphicFramePr>
          <p:nvPr>
            <p:extLst>
              <p:ext uri="{D42A27DB-BD31-4B8C-83A1-F6EECF244321}">
                <p14:modId xmlns:p14="http://schemas.microsoft.com/office/powerpoint/2010/main" val="3773740981"/>
              </p:ext>
            </p:extLst>
          </p:nvPr>
        </p:nvGraphicFramePr>
        <p:xfrm>
          <a:off x="1834195" y="4223590"/>
          <a:ext cx="8901869" cy="2129790"/>
        </p:xfrm>
        <a:graphic>
          <a:graphicData uri="http://schemas.openxmlformats.org/drawingml/2006/table">
            <a:tbl>
              <a:tblPr firstRow="1" bandRow="1"/>
              <a:tblGrid>
                <a:gridCol w="1063391">
                  <a:extLst>
                    <a:ext uri="{9D8B030D-6E8A-4147-A177-3AD203B41FA5}">
                      <a16:colId xmlns:a16="http://schemas.microsoft.com/office/drawing/2014/main" val="3091770237"/>
                    </a:ext>
                  </a:extLst>
                </a:gridCol>
                <a:gridCol w="870047">
                  <a:extLst>
                    <a:ext uri="{9D8B030D-6E8A-4147-A177-3AD203B41FA5}">
                      <a16:colId xmlns:a16="http://schemas.microsoft.com/office/drawing/2014/main" val="2326725939"/>
                    </a:ext>
                  </a:extLst>
                </a:gridCol>
                <a:gridCol w="1216454">
                  <a:extLst>
                    <a:ext uri="{9D8B030D-6E8A-4147-A177-3AD203B41FA5}">
                      <a16:colId xmlns:a16="http://schemas.microsoft.com/office/drawing/2014/main" val="2778039245"/>
                    </a:ext>
                  </a:extLst>
                </a:gridCol>
                <a:gridCol w="1216454">
                  <a:extLst>
                    <a:ext uri="{9D8B030D-6E8A-4147-A177-3AD203B41FA5}">
                      <a16:colId xmlns:a16="http://schemas.microsoft.com/office/drawing/2014/main" val="2152790210"/>
                    </a:ext>
                  </a:extLst>
                </a:gridCol>
                <a:gridCol w="870047">
                  <a:extLst>
                    <a:ext uri="{9D8B030D-6E8A-4147-A177-3AD203B41FA5}">
                      <a16:colId xmlns:a16="http://schemas.microsoft.com/office/drawing/2014/main" val="554395623"/>
                    </a:ext>
                  </a:extLst>
                </a:gridCol>
                <a:gridCol w="870047">
                  <a:extLst>
                    <a:ext uri="{9D8B030D-6E8A-4147-A177-3AD203B41FA5}">
                      <a16:colId xmlns:a16="http://schemas.microsoft.com/office/drawing/2014/main" val="3730164854"/>
                    </a:ext>
                  </a:extLst>
                </a:gridCol>
                <a:gridCol w="870047">
                  <a:extLst>
                    <a:ext uri="{9D8B030D-6E8A-4147-A177-3AD203B41FA5}">
                      <a16:colId xmlns:a16="http://schemas.microsoft.com/office/drawing/2014/main" val="2552184896"/>
                    </a:ext>
                  </a:extLst>
                </a:gridCol>
                <a:gridCol w="870047">
                  <a:extLst>
                    <a:ext uri="{9D8B030D-6E8A-4147-A177-3AD203B41FA5}">
                      <a16:colId xmlns:a16="http://schemas.microsoft.com/office/drawing/2014/main" val="2099821367"/>
                    </a:ext>
                  </a:extLst>
                </a:gridCol>
                <a:gridCol w="1055335">
                  <a:extLst>
                    <a:ext uri="{9D8B030D-6E8A-4147-A177-3AD203B41FA5}">
                      <a16:colId xmlns:a16="http://schemas.microsoft.com/office/drawing/2014/main" val="926874926"/>
                    </a:ext>
                  </a:extLst>
                </a:gridCol>
              </a:tblGrid>
              <a:tr h="587950">
                <a:tc>
                  <a:txBody>
                    <a:bodyPr/>
                    <a:lstStyle/>
                    <a:p>
                      <a:pPr algn="ctr" rtl="0" fontAlgn="ctr"/>
                      <a:r>
                        <a:rPr lang="es-MX" sz="1600" b="1" i="0" u="none" strike="noStrike">
                          <a:solidFill>
                            <a:srgbClr val="000000"/>
                          </a:solidFill>
                          <a:effectLst/>
                          <a:latin typeface="Carlito"/>
                        </a:rPr>
                        <a:t>PERIODO</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00"/>
                          </a:solidFill>
                          <a:effectLst/>
                          <a:latin typeface="Carlito"/>
                        </a:rPr>
                        <a:t>SAL DIARIO</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00"/>
                          </a:solidFill>
                          <a:effectLst/>
                          <a:latin typeface="Carlito"/>
                        </a:rPr>
                        <a:t>DIAS VA A DISFRUTAR</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000000"/>
                          </a:solidFill>
                          <a:effectLst/>
                          <a:latin typeface="Carlito"/>
                        </a:rPr>
                        <a:t>MONTO VACACIONES</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00"/>
                          </a:solidFill>
                          <a:effectLst/>
                          <a:latin typeface="Carlito"/>
                        </a:rPr>
                        <a:t>%PRIMA VAC</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00"/>
                          </a:solidFill>
                          <a:effectLst/>
                          <a:latin typeface="Carlito"/>
                        </a:rPr>
                        <a:t>MONTO PRIMA VAC</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00"/>
                          </a:solidFill>
                          <a:effectLst/>
                          <a:latin typeface="Carlito"/>
                        </a:rPr>
                        <a:t>EXENTO 15 VECES UMA</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00"/>
                          </a:solidFill>
                          <a:effectLst/>
                          <a:latin typeface="Carlito"/>
                        </a:rPr>
                        <a:t>PRIMA EXENTA</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00"/>
                          </a:solidFill>
                          <a:effectLst/>
                          <a:latin typeface="Carlito"/>
                        </a:rPr>
                        <a:t>PRIMA GRAVADA</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985115"/>
                  </a:ext>
                </a:extLst>
              </a:tr>
              <a:tr h="225205">
                <a:tc>
                  <a:txBody>
                    <a:bodyPr/>
                    <a:lstStyle/>
                    <a:p>
                      <a:pPr algn="r" rtl="0" fontAlgn="ctr"/>
                      <a:r>
                        <a:rPr lang="es-MX" sz="1600" b="0" i="0" u="none" strike="noStrike">
                          <a:solidFill>
                            <a:srgbClr val="000000"/>
                          </a:solidFill>
                          <a:effectLst/>
                          <a:latin typeface="Carlito"/>
                        </a:rPr>
                        <a:t>jun-22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300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1500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25%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375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1,443.30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375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t"/>
                      <a:r>
                        <a:rPr lang="es-MX" sz="1800" b="0" i="0" u="none" strike="noStrike">
                          <a:solidFill>
                            <a:srgbClr val="000000"/>
                          </a:solidFill>
                          <a:effectLst/>
                          <a:latin typeface="Arial" panose="020B0604020202020204" pitchFamily="34" charset="0"/>
                        </a:rPr>
                        <a:t> </a:t>
                      </a:r>
                    </a:p>
                  </a:txBody>
                  <a:tcPr marL="9525" marR="9525" marT="9525"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733704"/>
                  </a:ext>
                </a:extLst>
              </a:tr>
              <a:tr h="225205">
                <a:tc>
                  <a:txBody>
                    <a:bodyPr/>
                    <a:lstStyle/>
                    <a:p>
                      <a:pPr algn="r" rtl="0" fontAlgn="ctr"/>
                      <a:r>
                        <a:rPr lang="es-MX" sz="1600" b="0" i="0" u="none" strike="noStrike">
                          <a:solidFill>
                            <a:srgbClr val="000000"/>
                          </a:solidFill>
                          <a:effectLst/>
                          <a:latin typeface="Carlito"/>
                        </a:rPr>
                        <a:t>jul-22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300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1500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25%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375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1,443.30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750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t"/>
                      <a:r>
                        <a:rPr lang="es-MX" sz="1800" b="0" i="0" u="none" strike="noStrike">
                          <a:solidFill>
                            <a:srgbClr val="000000"/>
                          </a:solidFill>
                          <a:effectLst/>
                          <a:latin typeface="Arial" panose="020B0604020202020204" pitchFamily="34" charset="0"/>
                        </a:rPr>
                        <a:t> </a:t>
                      </a:r>
                    </a:p>
                  </a:txBody>
                  <a:tcPr marL="9525" marR="9525" marT="9525"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9537846"/>
                  </a:ext>
                </a:extLst>
              </a:tr>
              <a:tr h="225205">
                <a:tc>
                  <a:txBody>
                    <a:bodyPr/>
                    <a:lstStyle/>
                    <a:p>
                      <a:pPr algn="r" rtl="0" fontAlgn="ctr"/>
                      <a:r>
                        <a:rPr lang="es-MX" sz="1600" b="0" i="0" u="none" strike="noStrike">
                          <a:solidFill>
                            <a:srgbClr val="000000"/>
                          </a:solidFill>
                          <a:effectLst/>
                          <a:latin typeface="Carlito"/>
                        </a:rPr>
                        <a:t>ago-22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dirty="0">
                          <a:solidFill>
                            <a:srgbClr val="000000"/>
                          </a:solidFill>
                          <a:effectLst/>
                          <a:latin typeface="Carlito"/>
                        </a:rPr>
                        <a:t>300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1500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25%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375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1,443.30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1,125.00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t"/>
                      <a:r>
                        <a:rPr lang="es-MX" sz="1800" b="0" i="0" u="none" strike="noStrike">
                          <a:solidFill>
                            <a:srgbClr val="000000"/>
                          </a:solidFill>
                          <a:effectLst/>
                          <a:latin typeface="Arial" panose="020B0604020202020204" pitchFamily="34" charset="0"/>
                        </a:rPr>
                        <a:t> </a:t>
                      </a:r>
                    </a:p>
                  </a:txBody>
                  <a:tcPr marL="9525" marR="9525" marT="9525"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7021485"/>
                  </a:ext>
                </a:extLst>
              </a:tr>
              <a:tr h="201022">
                <a:tc>
                  <a:txBody>
                    <a:bodyPr/>
                    <a:lstStyle/>
                    <a:p>
                      <a:pPr algn="r" rtl="0" fontAlgn="ctr"/>
                      <a:r>
                        <a:rPr lang="es-MX" sz="1600" b="0" i="0" u="none" strike="noStrike">
                          <a:solidFill>
                            <a:srgbClr val="000000"/>
                          </a:solidFill>
                          <a:effectLst/>
                          <a:latin typeface="Carlito"/>
                        </a:rPr>
                        <a:t>sep-22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300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1500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25%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375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1,443.30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1,443.30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56.70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907602"/>
                  </a:ext>
                </a:extLst>
              </a:tr>
              <a:tr h="225205">
                <a:tc gridSpan="5">
                  <a:txBody>
                    <a:bodyPr/>
                    <a:lstStyle/>
                    <a:p>
                      <a:pPr algn="l" fontAlgn="t"/>
                      <a:r>
                        <a:rPr lang="es-MX" sz="1800" b="0" i="0" u="none" strike="noStrike" dirty="0">
                          <a:solidFill>
                            <a:srgbClr val="000000"/>
                          </a:solidFill>
                          <a:effectLst/>
                          <a:latin typeface="Arial" panose="020B0604020202020204" pitchFamily="34" charset="0"/>
                        </a:rPr>
                        <a:t> </a:t>
                      </a:r>
                    </a:p>
                  </a:txBody>
                  <a:tcPr marL="9525" marR="9525" marT="9525"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r" rtl="0" fontAlgn="ctr"/>
                      <a:r>
                        <a:rPr lang="es-MX" sz="1600" b="0" i="0" u="none" strike="noStrike">
                          <a:solidFill>
                            <a:srgbClr val="000000"/>
                          </a:solidFill>
                          <a:effectLst/>
                          <a:latin typeface="Carlito"/>
                        </a:rPr>
                        <a:t>1,500.00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t"/>
                      <a:r>
                        <a:rPr lang="es-MX" sz="1800" b="0" i="0" u="none" strike="noStrike">
                          <a:solidFill>
                            <a:srgbClr val="000000"/>
                          </a:solidFill>
                          <a:effectLst/>
                          <a:latin typeface="Arial" panose="020B0604020202020204" pitchFamily="34" charset="0"/>
                        </a:rPr>
                        <a:t> </a:t>
                      </a:r>
                    </a:p>
                  </a:txBody>
                  <a:tcPr marL="9525" marR="9525" marT="9525"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a:solidFill>
                            <a:srgbClr val="000000"/>
                          </a:solidFill>
                          <a:effectLst/>
                          <a:latin typeface="Carlito"/>
                        </a:rPr>
                        <a:t>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rtl="0" fontAlgn="ctr"/>
                      <a:r>
                        <a:rPr lang="es-MX" sz="1600" b="0" i="0" u="none" strike="noStrike" dirty="0">
                          <a:solidFill>
                            <a:srgbClr val="000000"/>
                          </a:solidFill>
                          <a:effectLst/>
                          <a:latin typeface="Carlito"/>
                        </a:rPr>
                        <a:t>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5898798"/>
                  </a:ext>
                </a:extLst>
              </a:tr>
            </a:tbl>
          </a:graphicData>
        </a:graphic>
      </p:graphicFrame>
      <p:sp>
        <p:nvSpPr>
          <p:cNvPr id="7" name="object 2">
            <a:extLst>
              <a:ext uri="{FF2B5EF4-FFF2-40B4-BE49-F238E27FC236}">
                <a16:creationId xmlns:a16="http://schemas.microsoft.com/office/drawing/2014/main" id="{61DAE423-E072-4E8F-A437-8313DA85A3FD}"/>
              </a:ext>
            </a:extLst>
          </p:cNvPr>
          <p:cNvSpPr txBox="1">
            <a:spLocks/>
          </p:cNvSpPr>
          <p:nvPr/>
        </p:nvSpPr>
        <p:spPr>
          <a:xfrm>
            <a:off x="276089" y="310656"/>
            <a:ext cx="8306800"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5"/>
            </a:pPr>
            <a:r>
              <a:rPr lang="es-MX" sz="3200" b="1" dirty="0">
                <a:latin typeface="Calibri" panose="020F0502020204030204" pitchFamily="34" charset="0"/>
                <a:ea typeface="Calibri" panose="020F0502020204030204" pitchFamily="34" charset="0"/>
                <a:cs typeface="Times New Roman" panose="02020603050405020304" pitchFamily="18" charset="0"/>
              </a:rPr>
              <a:t>Prima Vacacional</a:t>
            </a:r>
          </a:p>
        </p:txBody>
      </p:sp>
    </p:spTree>
    <p:extLst>
      <p:ext uri="{BB962C8B-B14F-4D97-AF65-F5344CB8AC3E}">
        <p14:creationId xmlns:p14="http://schemas.microsoft.com/office/powerpoint/2010/main" val="434880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FF9FCE90-5E79-4029-BF12-D097E7E259B1}"/>
              </a:ext>
            </a:extLst>
          </p:cNvPr>
          <p:cNvSpPr txBox="1"/>
          <p:nvPr/>
        </p:nvSpPr>
        <p:spPr>
          <a:xfrm>
            <a:off x="965049" y="1084061"/>
            <a:ext cx="8900160" cy="2037714"/>
          </a:xfrm>
          <a:prstGeom prst="rect">
            <a:avLst/>
          </a:prstGeom>
        </p:spPr>
        <p:txBody>
          <a:bodyPr vert="horz" wrap="square" lIns="0" tIns="12700" rIns="0" bIns="0" rtlCol="0">
            <a:spAutoFit/>
          </a:bodyPr>
          <a:lstStyle/>
          <a:p>
            <a:pPr marL="12700">
              <a:lnSpc>
                <a:spcPct val="100000"/>
              </a:lnSpc>
              <a:spcBef>
                <a:spcPts val="100"/>
              </a:spcBef>
            </a:pPr>
            <a:r>
              <a:rPr sz="2200" spc="25" dirty="0">
                <a:solidFill>
                  <a:srgbClr val="313131"/>
                </a:solidFill>
                <a:latin typeface="Arial"/>
                <a:cs typeface="Arial"/>
              </a:rPr>
              <a:t>De </a:t>
            </a:r>
            <a:r>
              <a:rPr sz="2200" spc="80" dirty="0">
                <a:solidFill>
                  <a:srgbClr val="313131"/>
                </a:solidFill>
                <a:latin typeface="Arial"/>
                <a:cs typeface="Arial"/>
              </a:rPr>
              <a:t>acuerdo </a:t>
            </a:r>
            <a:r>
              <a:rPr sz="2200" spc="-10" dirty="0">
                <a:solidFill>
                  <a:srgbClr val="313131"/>
                </a:solidFill>
                <a:latin typeface="Arial"/>
                <a:cs typeface="Arial"/>
              </a:rPr>
              <a:t>a </a:t>
            </a:r>
            <a:r>
              <a:rPr sz="2200" spc="70" dirty="0">
                <a:solidFill>
                  <a:srgbClr val="313131"/>
                </a:solidFill>
                <a:latin typeface="Arial"/>
                <a:cs typeface="Arial"/>
              </a:rPr>
              <a:t>la </a:t>
            </a:r>
            <a:r>
              <a:rPr sz="2200" spc="75" dirty="0">
                <a:solidFill>
                  <a:srgbClr val="313131"/>
                </a:solidFill>
                <a:latin typeface="Arial"/>
                <a:cs typeface="Arial"/>
              </a:rPr>
              <a:t>guía de </a:t>
            </a:r>
            <a:r>
              <a:rPr sz="2200" spc="100" dirty="0">
                <a:solidFill>
                  <a:srgbClr val="313131"/>
                </a:solidFill>
                <a:latin typeface="Arial"/>
                <a:cs typeface="Arial"/>
              </a:rPr>
              <a:t>llenado del </a:t>
            </a:r>
            <a:r>
              <a:rPr sz="2200" spc="120" dirty="0">
                <a:solidFill>
                  <a:srgbClr val="313131"/>
                </a:solidFill>
                <a:latin typeface="Arial"/>
                <a:cs typeface="Arial"/>
              </a:rPr>
              <a:t>complemento </a:t>
            </a:r>
            <a:r>
              <a:rPr sz="2200" spc="75" dirty="0">
                <a:solidFill>
                  <a:srgbClr val="313131"/>
                </a:solidFill>
                <a:latin typeface="Arial"/>
                <a:cs typeface="Arial"/>
              </a:rPr>
              <a:t>de </a:t>
            </a:r>
            <a:r>
              <a:rPr sz="2200" spc="125" dirty="0">
                <a:solidFill>
                  <a:srgbClr val="313131"/>
                </a:solidFill>
                <a:latin typeface="Arial"/>
                <a:cs typeface="Arial"/>
              </a:rPr>
              <a:t>nomina</a:t>
            </a:r>
            <a:r>
              <a:rPr sz="2200" spc="280" dirty="0">
                <a:solidFill>
                  <a:srgbClr val="313131"/>
                </a:solidFill>
                <a:latin typeface="Arial"/>
                <a:cs typeface="Arial"/>
              </a:rPr>
              <a:t> </a:t>
            </a:r>
            <a:r>
              <a:rPr sz="2200" spc="125" dirty="0">
                <a:solidFill>
                  <a:srgbClr val="313131"/>
                </a:solidFill>
                <a:latin typeface="Arial"/>
                <a:cs typeface="Arial"/>
              </a:rPr>
              <a:t>1.2:</a:t>
            </a:r>
            <a:endParaRPr sz="2200" dirty="0">
              <a:latin typeface="Arial"/>
              <a:cs typeface="Arial"/>
            </a:endParaRPr>
          </a:p>
          <a:p>
            <a:pPr marL="355600" indent="-343535">
              <a:lnSpc>
                <a:spcPct val="100000"/>
              </a:lnSpc>
              <a:spcBef>
                <a:spcPts val="2640"/>
              </a:spcBef>
              <a:buAutoNum type="arabicPeriod"/>
              <a:tabLst>
                <a:tab pos="356235" algn="l"/>
                <a:tab pos="2845435" algn="l"/>
              </a:tabLst>
            </a:pPr>
            <a:r>
              <a:rPr sz="2200" spc="105" dirty="0">
                <a:solidFill>
                  <a:srgbClr val="313131"/>
                </a:solidFill>
                <a:latin typeface="Arial"/>
                <a:cs typeface="Arial"/>
              </a:rPr>
              <a:t>Nomina:	</a:t>
            </a:r>
            <a:r>
              <a:rPr sz="2200" spc="110" dirty="0">
                <a:solidFill>
                  <a:srgbClr val="313131"/>
                </a:solidFill>
                <a:latin typeface="Arial"/>
                <a:cs typeface="Arial"/>
              </a:rPr>
              <a:t>Normal</a:t>
            </a:r>
            <a:endParaRPr sz="2200" dirty="0">
              <a:latin typeface="Arial"/>
              <a:cs typeface="Arial"/>
            </a:endParaRPr>
          </a:p>
          <a:p>
            <a:pPr marL="355600" indent="-343535">
              <a:lnSpc>
                <a:spcPct val="100000"/>
              </a:lnSpc>
              <a:buAutoNum type="arabicPeriod"/>
              <a:tabLst>
                <a:tab pos="356235" algn="l"/>
                <a:tab pos="2756535" algn="l"/>
              </a:tabLst>
            </a:pPr>
            <a:r>
              <a:rPr sz="2200" spc="20" dirty="0">
                <a:solidFill>
                  <a:srgbClr val="313131"/>
                </a:solidFill>
                <a:latin typeface="Arial"/>
                <a:cs typeface="Arial"/>
              </a:rPr>
              <a:t>Días</a:t>
            </a:r>
            <a:r>
              <a:rPr sz="2200" spc="165" dirty="0">
                <a:solidFill>
                  <a:srgbClr val="313131"/>
                </a:solidFill>
                <a:latin typeface="Arial"/>
                <a:cs typeface="Arial"/>
              </a:rPr>
              <a:t> </a:t>
            </a:r>
            <a:r>
              <a:rPr sz="2200" spc="95" dirty="0">
                <a:solidFill>
                  <a:srgbClr val="313131"/>
                </a:solidFill>
                <a:latin typeface="Arial"/>
                <a:cs typeface="Arial"/>
              </a:rPr>
              <a:t>trabajados:	</a:t>
            </a:r>
            <a:r>
              <a:rPr sz="2200" spc="20" dirty="0">
                <a:solidFill>
                  <a:srgbClr val="313131"/>
                </a:solidFill>
                <a:latin typeface="Arial"/>
                <a:cs typeface="Arial"/>
              </a:rPr>
              <a:t>Días </a:t>
            </a:r>
            <a:r>
              <a:rPr sz="2200" spc="75" dirty="0">
                <a:solidFill>
                  <a:srgbClr val="313131"/>
                </a:solidFill>
                <a:latin typeface="Arial"/>
                <a:cs typeface="Arial"/>
              </a:rPr>
              <a:t>de </a:t>
            </a:r>
            <a:r>
              <a:rPr sz="2200" spc="105" dirty="0">
                <a:solidFill>
                  <a:srgbClr val="313131"/>
                </a:solidFill>
                <a:latin typeface="Arial"/>
                <a:cs typeface="Arial"/>
              </a:rPr>
              <a:t>pago </a:t>
            </a:r>
            <a:r>
              <a:rPr sz="2200" spc="75" dirty="0">
                <a:solidFill>
                  <a:srgbClr val="313131"/>
                </a:solidFill>
                <a:latin typeface="Arial"/>
                <a:cs typeface="Arial"/>
              </a:rPr>
              <a:t>de </a:t>
            </a:r>
            <a:r>
              <a:rPr sz="2200" spc="65" dirty="0">
                <a:solidFill>
                  <a:srgbClr val="313131"/>
                </a:solidFill>
                <a:latin typeface="Arial"/>
                <a:cs typeface="Arial"/>
              </a:rPr>
              <a:t>la</a:t>
            </a:r>
            <a:r>
              <a:rPr sz="2200" spc="135" dirty="0">
                <a:solidFill>
                  <a:srgbClr val="313131"/>
                </a:solidFill>
                <a:latin typeface="Arial"/>
                <a:cs typeface="Arial"/>
              </a:rPr>
              <a:t> </a:t>
            </a:r>
            <a:r>
              <a:rPr sz="2200" spc="125" dirty="0">
                <a:solidFill>
                  <a:srgbClr val="313131"/>
                </a:solidFill>
                <a:latin typeface="Arial"/>
                <a:cs typeface="Arial"/>
              </a:rPr>
              <a:t>nomina</a:t>
            </a:r>
            <a:endParaRPr sz="2200" dirty="0">
              <a:latin typeface="Arial"/>
              <a:cs typeface="Arial"/>
            </a:endParaRPr>
          </a:p>
          <a:p>
            <a:pPr marL="355600" indent="-343535">
              <a:lnSpc>
                <a:spcPct val="100000"/>
              </a:lnSpc>
              <a:buAutoNum type="arabicPeriod"/>
              <a:tabLst>
                <a:tab pos="356235" algn="l"/>
                <a:tab pos="3670935" algn="l"/>
              </a:tabLst>
            </a:pPr>
            <a:r>
              <a:rPr sz="2200" spc="80" dirty="0">
                <a:solidFill>
                  <a:srgbClr val="313131"/>
                </a:solidFill>
                <a:latin typeface="Arial"/>
                <a:cs typeface="Arial"/>
              </a:rPr>
              <a:t>Periodicidad:	</a:t>
            </a:r>
            <a:r>
              <a:rPr sz="2200" spc="65" dirty="0">
                <a:solidFill>
                  <a:srgbClr val="313131"/>
                </a:solidFill>
                <a:latin typeface="Arial"/>
                <a:cs typeface="Arial"/>
              </a:rPr>
              <a:t>Depende</a:t>
            </a:r>
            <a:endParaRPr sz="2200" dirty="0">
              <a:latin typeface="Arial"/>
              <a:cs typeface="Arial"/>
            </a:endParaRPr>
          </a:p>
          <a:p>
            <a:pPr marL="355600" indent="-343535">
              <a:lnSpc>
                <a:spcPct val="100000"/>
              </a:lnSpc>
              <a:spcBef>
                <a:spcPts val="5"/>
              </a:spcBef>
              <a:buAutoNum type="arabicPeriod"/>
              <a:tabLst>
                <a:tab pos="356235" algn="l"/>
              </a:tabLst>
            </a:pPr>
            <a:r>
              <a:rPr sz="2200" spc="20" dirty="0">
                <a:solidFill>
                  <a:srgbClr val="313131"/>
                </a:solidFill>
                <a:latin typeface="Arial"/>
                <a:cs typeface="Arial"/>
              </a:rPr>
              <a:t>Clave </a:t>
            </a:r>
            <a:r>
              <a:rPr sz="2200" spc="75" dirty="0">
                <a:solidFill>
                  <a:srgbClr val="313131"/>
                </a:solidFill>
                <a:latin typeface="Arial"/>
                <a:cs typeface="Arial"/>
              </a:rPr>
              <a:t>de</a:t>
            </a:r>
            <a:r>
              <a:rPr sz="2200" spc="155" dirty="0">
                <a:solidFill>
                  <a:srgbClr val="313131"/>
                </a:solidFill>
                <a:latin typeface="Arial"/>
                <a:cs typeface="Arial"/>
              </a:rPr>
              <a:t> </a:t>
            </a:r>
            <a:r>
              <a:rPr sz="2200" spc="50" dirty="0">
                <a:solidFill>
                  <a:srgbClr val="313131"/>
                </a:solidFill>
                <a:latin typeface="Arial"/>
                <a:cs typeface="Arial"/>
              </a:rPr>
              <a:t>Percepción:</a:t>
            </a:r>
            <a:endParaRPr sz="2200" dirty="0">
              <a:latin typeface="Arial"/>
              <a:cs typeface="Arial"/>
            </a:endParaRPr>
          </a:p>
        </p:txBody>
      </p:sp>
      <p:sp>
        <p:nvSpPr>
          <p:cNvPr id="6" name="object 4">
            <a:extLst>
              <a:ext uri="{FF2B5EF4-FFF2-40B4-BE49-F238E27FC236}">
                <a16:creationId xmlns:a16="http://schemas.microsoft.com/office/drawing/2014/main" id="{D2C0E515-3F11-4094-8AC1-E7A062FB8B94}"/>
              </a:ext>
            </a:extLst>
          </p:cNvPr>
          <p:cNvSpPr txBox="1"/>
          <p:nvPr/>
        </p:nvSpPr>
        <p:spPr>
          <a:xfrm>
            <a:off x="965049" y="4088976"/>
            <a:ext cx="4098925" cy="361315"/>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313131"/>
                </a:solidFill>
                <a:latin typeface="Arial"/>
                <a:cs typeface="Arial"/>
              </a:rPr>
              <a:t>5. </a:t>
            </a:r>
            <a:r>
              <a:rPr sz="2200" spc="65" dirty="0">
                <a:solidFill>
                  <a:srgbClr val="313131"/>
                </a:solidFill>
                <a:latin typeface="Arial"/>
                <a:cs typeface="Arial"/>
              </a:rPr>
              <a:t>Con </a:t>
            </a:r>
            <a:r>
              <a:rPr sz="2200" spc="40" dirty="0">
                <a:solidFill>
                  <a:srgbClr val="313131"/>
                </a:solidFill>
                <a:latin typeface="Arial"/>
                <a:cs typeface="Arial"/>
              </a:rPr>
              <a:t>base </a:t>
            </a:r>
            <a:r>
              <a:rPr sz="2200" spc="75" dirty="0">
                <a:solidFill>
                  <a:srgbClr val="313131"/>
                </a:solidFill>
                <a:latin typeface="Arial"/>
                <a:cs typeface="Arial"/>
              </a:rPr>
              <a:t>gravable </a:t>
            </a:r>
            <a:r>
              <a:rPr sz="2200" spc="50" dirty="0">
                <a:solidFill>
                  <a:srgbClr val="313131"/>
                </a:solidFill>
                <a:latin typeface="Arial"/>
                <a:cs typeface="Arial"/>
              </a:rPr>
              <a:t>y</a:t>
            </a:r>
            <a:r>
              <a:rPr sz="2200" spc="-15" dirty="0">
                <a:solidFill>
                  <a:srgbClr val="313131"/>
                </a:solidFill>
                <a:latin typeface="Arial"/>
                <a:cs typeface="Arial"/>
              </a:rPr>
              <a:t> </a:t>
            </a:r>
            <a:r>
              <a:rPr sz="2200" spc="45" dirty="0">
                <a:solidFill>
                  <a:srgbClr val="313131"/>
                </a:solidFill>
                <a:latin typeface="Arial"/>
                <a:cs typeface="Arial"/>
              </a:rPr>
              <a:t>Exenta</a:t>
            </a:r>
            <a:endParaRPr sz="2200" dirty="0">
              <a:latin typeface="Arial"/>
              <a:cs typeface="Arial"/>
            </a:endParaRPr>
          </a:p>
        </p:txBody>
      </p:sp>
      <p:graphicFrame>
        <p:nvGraphicFramePr>
          <p:cNvPr id="7" name="object 5">
            <a:extLst>
              <a:ext uri="{FF2B5EF4-FFF2-40B4-BE49-F238E27FC236}">
                <a16:creationId xmlns:a16="http://schemas.microsoft.com/office/drawing/2014/main" id="{C7734C32-37F2-418D-82D4-B4B57F678017}"/>
              </a:ext>
            </a:extLst>
          </p:cNvPr>
          <p:cNvGraphicFramePr>
            <a:graphicFrameLocks noGrp="1"/>
          </p:cNvGraphicFramePr>
          <p:nvPr/>
        </p:nvGraphicFramePr>
        <p:xfrm>
          <a:off x="901931" y="3166933"/>
          <a:ext cx="9511663" cy="785556"/>
        </p:xfrm>
        <a:graphic>
          <a:graphicData uri="http://schemas.openxmlformats.org/drawingml/2006/table">
            <a:tbl>
              <a:tblPr firstRow="1" bandRow="1">
                <a:tableStyleId>{2D5ABB26-0587-4C30-8999-92F81FD0307C}</a:tableStyleId>
              </a:tblPr>
              <a:tblGrid>
                <a:gridCol w="2652395">
                  <a:extLst>
                    <a:ext uri="{9D8B030D-6E8A-4147-A177-3AD203B41FA5}">
                      <a16:colId xmlns:a16="http://schemas.microsoft.com/office/drawing/2014/main" val="20000"/>
                    </a:ext>
                  </a:extLst>
                </a:gridCol>
                <a:gridCol w="5673089">
                  <a:extLst>
                    <a:ext uri="{9D8B030D-6E8A-4147-A177-3AD203B41FA5}">
                      <a16:colId xmlns:a16="http://schemas.microsoft.com/office/drawing/2014/main" val="20001"/>
                    </a:ext>
                  </a:extLst>
                </a:gridCol>
                <a:gridCol w="1186179">
                  <a:extLst>
                    <a:ext uri="{9D8B030D-6E8A-4147-A177-3AD203B41FA5}">
                      <a16:colId xmlns:a16="http://schemas.microsoft.com/office/drawing/2014/main" val="20002"/>
                    </a:ext>
                  </a:extLst>
                </a:gridCol>
              </a:tblGrid>
              <a:tr h="523708">
                <a:tc>
                  <a:txBody>
                    <a:bodyPr/>
                    <a:lstStyle/>
                    <a:p>
                      <a:pPr marL="10795" algn="ctr">
                        <a:lnSpc>
                          <a:spcPct val="100000"/>
                        </a:lnSpc>
                        <a:spcBef>
                          <a:spcPts val="1060"/>
                        </a:spcBef>
                      </a:pPr>
                      <a:r>
                        <a:rPr sz="1600" spc="-10" dirty="0">
                          <a:latin typeface="Arial"/>
                          <a:cs typeface="Arial"/>
                        </a:rPr>
                        <a:t>c_TipoPercepcion</a:t>
                      </a:r>
                      <a:endParaRPr sz="1600">
                        <a:latin typeface="Arial"/>
                        <a:cs typeface="Arial"/>
                      </a:endParaRPr>
                    </a:p>
                  </a:txBody>
                  <a:tcPr marL="0" marR="0" marT="134620" marB="0">
                    <a:lnL w="1905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5080" algn="ctr">
                        <a:lnSpc>
                          <a:spcPct val="100000"/>
                        </a:lnSpc>
                        <a:spcBef>
                          <a:spcPts val="1060"/>
                        </a:spcBef>
                      </a:pPr>
                      <a:r>
                        <a:rPr sz="1600" dirty="0">
                          <a:latin typeface="Arial"/>
                          <a:cs typeface="Arial"/>
                        </a:rPr>
                        <a:t>Descripción</a:t>
                      </a:r>
                      <a:endParaRPr sz="1600">
                        <a:latin typeface="Arial"/>
                        <a:cs typeface="Arial"/>
                      </a:endParaRPr>
                    </a:p>
                  </a:txBody>
                  <a:tcPr marL="0" marR="0" marT="13462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08585" marR="41910" indent="-41275">
                        <a:lnSpc>
                          <a:spcPts val="2060"/>
                        </a:lnSpc>
                        <a:spcBef>
                          <a:spcPts val="30"/>
                        </a:spcBef>
                      </a:pPr>
                      <a:r>
                        <a:rPr sz="1600" spc="-5" dirty="0">
                          <a:latin typeface="Arial"/>
                          <a:cs typeface="Arial"/>
                        </a:rPr>
                        <a:t>Fecha</a:t>
                      </a:r>
                      <a:r>
                        <a:rPr sz="1600" spc="-130" dirty="0">
                          <a:latin typeface="Arial"/>
                          <a:cs typeface="Arial"/>
                        </a:rPr>
                        <a:t> </a:t>
                      </a:r>
                      <a:r>
                        <a:rPr sz="1600" spc="-15" dirty="0">
                          <a:latin typeface="Arial"/>
                          <a:cs typeface="Arial"/>
                        </a:rPr>
                        <a:t>inicio  </a:t>
                      </a:r>
                      <a:r>
                        <a:rPr sz="1600" spc="-10" dirty="0">
                          <a:latin typeface="Arial"/>
                          <a:cs typeface="Arial"/>
                        </a:rPr>
                        <a:t>de</a:t>
                      </a:r>
                      <a:r>
                        <a:rPr sz="1600" spc="-125" dirty="0">
                          <a:latin typeface="Arial"/>
                          <a:cs typeface="Arial"/>
                        </a:rPr>
                        <a:t> </a:t>
                      </a:r>
                      <a:r>
                        <a:rPr sz="1600" spc="-20" dirty="0">
                          <a:latin typeface="Arial"/>
                          <a:cs typeface="Arial"/>
                        </a:rPr>
                        <a:t>vigencia</a:t>
                      </a:r>
                      <a:endParaRPr sz="1600">
                        <a:latin typeface="Arial"/>
                        <a:cs typeface="Arial"/>
                      </a:endParaRPr>
                    </a:p>
                  </a:txBody>
                  <a:tcPr marL="0" marR="0" marT="381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D9D9D9"/>
                    </a:solidFill>
                  </a:tcPr>
                </a:tc>
                <a:extLst>
                  <a:ext uri="{0D108BD9-81ED-4DB2-BD59-A6C34878D82A}">
                    <a16:rowId xmlns:a16="http://schemas.microsoft.com/office/drawing/2014/main" val="10000"/>
                  </a:ext>
                </a:extLst>
              </a:tr>
              <a:tr h="261848">
                <a:tc>
                  <a:txBody>
                    <a:bodyPr/>
                    <a:lstStyle/>
                    <a:p>
                      <a:pPr marL="6350" algn="ctr">
                        <a:lnSpc>
                          <a:spcPts val="1880"/>
                        </a:lnSpc>
                        <a:spcBef>
                          <a:spcPts val="80"/>
                        </a:spcBef>
                      </a:pPr>
                      <a:r>
                        <a:rPr sz="1600" spc="-35" dirty="0">
                          <a:latin typeface="Arial"/>
                          <a:cs typeface="Arial"/>
                        </a:rPr>
                        <a:t>021</a:t>
                      </a:r>
                      <a:endParaRPr sz="1600">
                        <a:latin typeface="Arial"/>
                        <a:cs typeface="Arial"/>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40640">
                        <a:lnSpc>
                          <a:spcPts val="1880"/>
                        </a:lnSpc>
                        <a:spcBef>
                          <a:spcPts val="80"/>
                        </a:spcBef>
                      </a:pPr>
                      <a:r>
                        <a:rPr sz="1600" spc="10" dirty="0">
                          <a:latin typeface="Arial"/>
                          <a:cs typeface="Arial"/>
                        </a:rPr>
                        <a:t>Prima</a:t>
                      </a:r>
                      <a:r>
                        <a:rPr sz="1600" spc="-75" dirty="0">
                          <a:latin typeface="Arial"/>
                          <a:cs typeface="Arial"/>
                        </a:rPr>
                        <a:t> </a:t>
                      </a:r>
                      <a:r>
                        <a:rPr sz="1600" spc="-15" dirty="0">
                          <a:latin typeface="Arial"/>
                          <a:cs typeface="Arial"/>
                        </a:rPr>
                        <a:t>vacacional</a:t>
                      </a:r>
                      <a:endParaRPr sz="1600">
                        <a:latin typeface="Arial"/>
                        <a:cs typeface="Arial"/>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8585">
                        <a:lnSpc>
                          <a:spcPts val="1880"/>
                        </a:lnSpc>
                        <a:spcBef>
                          <a:spcPts val="80"/>
                        </a:spcBef>
                      </a:pPr>
                      <a:r>
                        <a:rPr sz="1600" spc="-30" dirty="0">
                          <a:latin typeface="Arial"/>
                          <a:cs typeface="Arial"/>
                        </a:rPr>
                        <a:t>01/11/2016</a:t>
                      </a:r>
                      <a:endParaRPr sz="1600">
                        <a:latin typeface="Arial"/>
                        <a:cs typeface="Arial"/>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bl>
          </a:graphicData>
        </a:graphic>
      </p:graphicFrame>
      <p:sp>
        <p:nvSpPr>
          <p:cNvPr id="8" name="object 6">
            <a:extLst>
              <a:ext uri="{FF2B5EF4-FFF2-40B4-BE49-F238E27FC236}">
                <a16:creationId xmlns:a16="http://schemas.microsoft.com/office/drawing/2014/main" id="{959A6311-809A-47A3-A717-7C6A5339B459}"/>
              </a:ext>
            </a:extLst>
          </p:cNvPr>
          <p:cNvSpPr/>
          <p:nvPr/>
        </p:nvSpPr>
        <p:spPr>
          <a:xfrm>
            <a:off x="276155" y="4586778"/>
            <a:ext cx="10482580" cy="2057400"/>
          </a:xfrm>
          <a:prstGeom prst="rect">
            <a:avLst/>
          </a:prstGeom>
          <a:blipFill>
            <a:blip r:embed="rId2" cstate="print"/>
            <a:stretch>
              <a:fillRect/>
            </a:stretch>
          </a:blipFill>
        </p:spPr>
        <p:txBody>
          <a:bodyPr wrap="square" lIns="0" tIns="0" rIns="0" bIns="0" rtlCol="0"/>
          <a:lstStyle/>
          <a:p>
            <a:endParaRPr/>
          </a:p>
        </p:txBody>
      </p:sp>
      <p:sp>
        <p:nvSpPr>
          <p:cNvPr id="10" name="object 2">
            <a:extLst>
              <a:ext uri="{FF2B5EF4-FFF2-40B4-BE49-F238E27FC236}">
                <a16:creationId xmlns:a16="http://schemas.microsoft.com/office/drawing/2014/main" id="{044D656E-895A-4905-A4DC-459DBBCFE65B}"/>
              </a:ext>
            </a:extLst>
          </p:cNvPr>
          <p:cNvSpPr txBox="1">
            <a:spLocks/>
          </p:cNvSpPr>
          <p:nvPr/>
        </p:nvSpPr>
        <p:spPr>
          <a:xfrm>
            <a:off x="276089" y="310656"/>
            <a:ext cx="8306800"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5"/>
            </a:pPr>
            <a:r>
              <a:rPr lang="es-MX" sz="3200" b="1" dirty="0">
                <a:latin typeface="Calibri" panose="020F0502020204030204" pitchFamily="34" charset="0"/>
                <a:ea typeface="Calibri" panose="020F0502020204030204" pitchFamily="34" charset="0"/>
                <a:cs typeface="Times New Roman" panose="02020603050405020304" pitchFamily="18" charset="0"/>
              </a:rPr>
              <a:t>Prima Vacacional</a:t>
            </a:r>
          </a:p>
        </p:txBody>
      </p:sp>
    </p:spTree>
    <p:extLst>
      <p:ext uri="{BB962C8B-B14F-4D97-AF65-F5344CB8AC3E}">
        <p14:creationId xmlns:p14="http://schemas.microsoft.com/office/powerpoint/2010/main" val="21794921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l aguinaldo: cómo y cuánto debes recibir">
            <a:extLst>
              <a:ext uri="{FF2B5EF4-FFF2-40B4-BE49-F238E27FC236}">
                <a16:creationId xmlns:a16="http://schemas.microsoft.com/office/drawing/2014/main" id="{20ECFE9B-753A-45AB-A426-B2372DDAA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262" y="1717142"/>
            <a:ext cx="4564955" cy="3423716"/>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79429A64-26C7-449A-8B60-FB730B052C9C}"/>
              </a:ext>
            </a:extLst>
          </p:cNvPr>
          <p:cNvSpPr/>
          <p:nvPr/>
        </p:nvSpPr>
        <p:spPr>
          <a:xfrm>
            <a:off x="6816626" y="1940596"/>
            <a:ext cx="3820723" cy="3046988"/>
          </a:xfrm>
          <a:prstGeom prst="rect">
            <a:avLst/>
          </a:prstGeom>
        </p:spPr>
        <p:txBody>
          <a:bodyPr wrap="square">
            <a:spAutoFit/>
          </a:bodyPr>
          <a:lstStyle/>
          <a:p>
            <a:r>
              <a:rPr lang="es-MX" sz="2400" dirty="0">
                <a:solidFill>
                  <a:srgbClr val="23242B"/>
                </a:solidFill>
                <a:latin typeface="PT Serif"/>
              </a:rPr>
              <a:t>El aguinaldo es una cantidad de dinero otorgada por las empresas a los empleados del sector público o privado para afrontar los gastos de fin de año tales como las vacaciones y los regalos</a:t>
            </a:r>
            <a:endParaRPr lang="es-MX" sz="2400" dirty="0"/>
          </a:p>
        </p:txBody>
      </p:sp>
      <p:sp>
        <p:nvSpPr>
          <p:cNvPr id="7" name="object 2">
            <a:extLst>
              <a:ext uri="{FF2B5EF4-FFF2-40B4-BE49-F238E27FC236}">
                <a16:creationId xmlns:a16="http://schemas.microsoft.com/office/drawing/2014/main" id="{DF03904C-D03A-47E2-9504-4B4800282A94}"/>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6"/>
            </a:pPr>
            <a:r>
              <a:rPr lang="es-MX" sz="3200" b="1" dirty="0">
                <a:latin typeface="Calibri" panose="020F0502020204030204" pitchFamily="34" charset="0"/>
                <a:ea typeface="Calibri" panose="020F0502020204030204" pitchFamily="34" charset="0"/>
                <a:cs typeface="Times New Roman" panose="02020603050405020304" pitchFamily="18" charset="0"/>
              </a:rPr>
              <a:t>Aguinaldo</a:t>
            </a:r>
          </a:p>
        </p:txBody>
      </p:sp>
    </p:spTree>
    <p:extLst>
      <p:ext uri="{BB962C8B-B14F-4D97-AF65-F5344CB8AC3E}">
        <p14:creationId xmlns:p14="http://schemas.microsoft.com/office/powerpoint/2010/main" val="39127531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07E19AC-492B-4B23-9B3C-FD8B2D0CC5D0}"/>
              </a:ext>
            </a:extLst>
          </p:cNvPr>
          <p:cNvSpPr/>
          <p:nvPr/>
        </p:nvSpPr>
        <p:spPr>
          <a:xfrm>
            <a:off x="553201" y="1726931"/>
            <a:ext cx="10502540" cy="4324261"/>
          </a:xfrm>
          <a:prstGeom prst="rect">
            <a:avLst/>
          </a:prstGeom>
        </p:spPr>
        <p:txBody>
          <a:bodyPr wrap="square">
            <a:spAutoFit/>
          </a:bodyPr>
          <a:lstStyle/>
          <a:p>
            <a:pPr indent="183515" algn="just">
              <a:tabLst>
                <a:tab pos="5605780" algn="r"/>
              </a:tabLst>
            </a:pPr>
            <a:r>
              <a:rPr lang="es-MX" sz="2500" b="1" i="1" dirty="0">
                <a:ea typeface="Times New Roman" panose="02020603050405020304" pitchFamily="18" charset="0"/>
              </a:rPr>
              <a:t>LEY FEDERAL DEL TRABAJO</a:t>
            </a:r>
          </a:p>
          <a:p>
            <a:pPr indent="183515" algn="just">
              <a:spcAft>
                <a:spcPts val="0"/>
              </a:spcAft>
              <a:tabLst>
                <a:tab pos="5605780" algn="r"/>
              </a:tabLst>
            </a:pPr>
            <a:endParaRPr lang="es-MX" sz="2500" b="1" dirty="0">
              <a:latin typeface="Arial" panose="020B0604020202020204" pitchFamily="34" charset="0"/>
              <a:ea typeface="MS Mincho"/>
            </a:endParaRPr>
          </a:p>
          <a:p>
            <a:pPr indent="183515" algn="just">
              <a:spcAft>
                <a:spcPts val="0"/>
              </a:spcAft>
              <a:tabLst>
                <a:tab pos="5605780" algn="r"/>
              </a:tabLst>
            </a:pPr>
            <a:r>
              <a:rPr lang="es-MX" sz="2500" b="1" dirty="0">
                <a:latin typeface="Arial" panose="020B0604020202020204" pitchFamily="34" charset="0"/>
                <a:ea typeface="MS Mincho"/>
              </a:rPr>
              <a:t>Artículo 87.- </a:t>
            </a:r>
            <a:r>
              <a:rPr lang="es-MX" sz="2500" dirty="0">
                <a:latin typeface="Arial" panose="020B0604020202020204" pitchFamily="34" charset="0"/>
                <a:ea typeface="MS Mincho"/>
              </a:rPr>
              <a:t>Los trabajadores tendrán derecho a un aguinaldo anual que deberá </a:t>
            </a:r>
            <a:r>
              <a:rPr lang="es-MX" sz="2500" b="1" i="1" dirty="0">
                <a:latin typeface="Arial" panose="020B0604020202020204" pitchFamily="34" charset="0"/>
                <a:ea typeface="MS Mincho"/>
              </a:rPr>
              <a:t>pagarse antes del día veinte de diciembre</a:t>
            </a:r>
            <a:r>
              <a:rPr lang="es-MX" sz="2500" dirty="0">
                <a:latin typeface="Arial" panose="020B0604020202020204" pitchFamily="34" charset="0"/>
                <a:ea typeface="MS Mincho"/>
              </a:rPr>
              <a:t>, </a:t>
            </a:r>
            <a:r>
              <a:rPr lang="es-MX" sz="2500" b="1" dirty="0">
                <a:solidFill>
                  <a:srgbClr val="0070C0"/>
                </a:solidFill>
                <a:latin typeface="Arial" panose="020B0604020202020204" pitchFamily="34" charset="0"/>
                <a:ea typeface="MS Mincho"/>
              </a:rPr>
              <a:t>equivalente a quince días de salario, por lo menos</a:t>
            </a:r>
            <a:r>
              <a:rPr lang="es-MX" sz="2500" dirty="0">
                <a:latin typeface="Arial" panose="020B0604020202020204" pitchFamily="34" charset="0"/>
                <a:ea typeface="MS Mincho"/>
              </a:rPr>
              <a:t>.</a:t>
            </a:r>
            <a:endParaRPr lang="es-MX" sz="2500" dirty="0">
              <a:latin typeface="Courier New" panose="02070309020205020404" pitchFamily="49" charset="0"/>
              <a:ea typeface="Times New Roman" panose="02020603050405020304" pitchFamily="18" charset="0"/>
            </a:endParaRPr>
          </a:p>
          <a:p>
            <a:pPr indent="183515" algn="just">
              <a:spcAft>
                <a:spcPts val="0"/>
              </a:spcAft>
              <a:tabLst>
                <a:tab pos="5605780" algn="r"/>
              </a:tabLst>
            </a:pPr>
            <a:endParaRPr lang="es-MX" sz="2500" dirty="0">
              <a:latin typeface="Courier New" panose="02070309020205020404" pitchFamily="49" charset="0"/>
              <a:ea typeface="Times New Roman" panose="02020603050405020304" pitchFamily="18" charset="0"/>
            </a:endParaRPr>
          </a:p>
          <a:p>
            <a:pPr indent="183515" algn="just">
              <a:spcAft>
                <a:spcPts val="0"/>
              </a:spcAft>
              <a:tabLst>
                <a:tab pos="5605780" algn="r"/>
              </a:tabLst>
            </a:pPr>
            <a:r>
              <a:rPr lang="es-MX" sz="2500" dirty="0">
                <a:latin typeface="Arial" panose="020B0604020202020204" pitchFamily="34" charset="0"/>
                <a:ea typeface="MS Mincho"/>
              </a:rPr>
              <a:t>Los que no hayan cumplido el año de servicios, independientemente de que se encuentren laborando o no en la fecha de liquidación del aguinaldo, tendrán derecho a que se les pague la parte proporcional del mismo, conforme al tiempo que hubieren trabajado, cualquiera que fuere éste.</a:t>
            </a:r>
            <a:endParaRPr lang="es-MX" sz="2500" dirty="0">
              <a:effectLst/>
              <a:latin typeface="Courier New" panose="02070309020205020404" pitchFamily="49" charset="0"/>
              <a:ea typeface="Times New Roman" panose="02020603050405020304" pitchFamily="18" charset="0"/>
            </a:endParaRPr>
          </a:p>
        </p:txBody>
      </p:sp>
      <p:sp>
        <p:nvSpPr>
          <p:cNvPr id="9" name="CuadroTexto 8">
            <a:extLst>
              <a:ext uri="{FF2B5EF4-FFF2-40B4-BE49-F238E27FC236}">
                <a16:creationId xmlns:a16="http://schemas.microsoft.com/office/drawing/2014/main" id="{BB8A9B1A-905A-4EA2-8D68-3FC8CC6A65E7}"/>
              </a:ext>
            </a:extLst>
          </p:cNvPr>
          <p:cNvSpPr txBox="1"/>
          <p:nvPr/>
        </p:nvSpPr>
        <p:spPr>
          <a:xfrm>
            <a:off x="539714" y="1249877"/>
            <a:ext cx="3269672" cy="477054"/>
          </a:xfrm>
          <a:prstGeom prst="rect">
            <a:avLst/>
          </a:prstGeom>
          <a:noFill/>
        </p:spPr>
        <p:txBody>
          <a:bodyPr wrap="square" rtlCol="0">
            <a:spAutoFit/>
          </a:bodyPr>
          <a:lstStyle/>
          <a:p>
            <a:r>
              <a:rPr lang="es-MX" sz="2500" b="1" dirty="0">
                <a:solidFill>
                  <a:srgbClr val="0070C0"/>
                </a:solidFill>
              </a:rPr>
              <a:t>MARCO LEGAL</a:t>
            </a:r>
          </a:p>
        </p:txBody>
      </p:sp>
      <p:sp>
        <p:nvSpPr>
          <p:cNvPr id="6" name="object 2">
            <a:extLst>
              <a:ext uri="{FF2B5EF4-FFF2-40B4-BE49-F238E27FC236}">
                <a16:creationId xmlns:a16="http://schemas.microsoft.com/office/drawing/2014/main" id="{C477757B-87CD-4BD5-9C67-964B706ACEED}"/>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6"/>
            </a:pPr>
            <a:r>
              <a:rPr lang="es-MX" sz="3200" b="1" dirty="0">
                <a:latin typeface="Calibri" panose="020F0502020204030204" pitchFamily="34" charset="0"/>
                <a:ea typeface="Calibri" panose="020F0502020204030204" pitchFamily="34" charset="0"/>
                <a:cs typeface="Times New Roman" panose="02020603050405020304" pitchFamily="18" charset="0"/>
              </a:rPr>
              <a:t>Aguinaldo</a:t>
            </a:r>
          </a:p>
        </p:txBody>
      </p:sp>
    </p:spTree>
    <p:extLst>
      <p:ext uri="{BB962C8B-B14F-4D97-AF65-F5344CB8AC3E}">
        <p14:creationId xmlns:p14="http://schemas.microsoft.com/office/powerpoint/2010/main" val="23863511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F03904C-D03A-47E2-9504-4B4800282A94}"/>
              </a:ext>
            </a:extLst>
          </p:cNvPr>
          <p:cNvSpPr txBox="1">
            <a:spLocks/>
          </p:cNvSpPr>
          <p:nvPr/>
        </p:nvSpPr>
        <p:spPr>
          <a:xfrm>
            <a:off x="168471" y="300472"/>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7. Aguinaldo</a:t>
            </a:r>
          </a:p>
        </p:txBody>
      </p:sp>
      <p:sp>
        <p:nvSpPr>
          <p:cNvPr id="4" name="CuadroTexto 3">
            <a:extLst>
              <a:ext uri="{FF2B5EF4-FFF2-40B4-BE49-F238E27FC236}">
                <a16:creationId xmlns:a16="http://schemas.microsoft.com/office/drawing/2014/main" id="{36B2F0B4-FB9F-4C7F-BBEC-0E6E40868B40}"/>
              </a:ext>
            </a:extLst>
          </p:cNvPr>
          <p:cNvSpPr txBox="1"/>
          <p:nvPr/>
        </p:nvSpPr>
        <p:spPr>
          <a:xfrm>
            <a:off x="1147669" y="1145846"/>
            <a:ext cx="5126182" cy="369332"/>
          </a:xfrm>
          <a:prstGeom prst="rect">
            <a:avLst/>
          </a:prstGeom>
          <a:noFill/>
        </p:spPr>
        <p:txBody>
          <a:bodyPr wrap="square" rtlCol="0">
            <a:spAutoFit/>
          </a:bodyPr>
          <a:lstStyle/>
          <a:p>
            <a:r>
              <a:rPr lang="es-MX" b="1" dirty="0">
                <a:solidFill>
                  <a:srgbClr val="C00000"/>
                </a:solidFill>
              </a:rPr>
              <a:t>FALTAS JUSTIFICADAS O NO SE CUENTAN</a:t>
            </a:r>
          </a:p>
        </p:txBody>
      </p:sp>
      <p:pic>
        <p:nvPicPr>
          <p:cNvPr id="5" name="Imagen 4">
            <a:extLst>
              <a:ext uri="{FF2B5EF4-FFF2-40B4-BE49-F238E27FC236}">
                <a16:creationId xmlns:a16="http://schemas.microsoft.com/office/drawing/2014/main" id="{CE9748A2-9DE8-4770-BB19-3D128548FD03}"/>
              </a:ext>
            </a:extLst>
          </p:cNvPr>
          <p:cNvPicPr>
            <a:picLocks noChangeAspect="1"/>
          </p:cNvPicPr>
          <p:nvPr/>
        </p:nvPicPr>
        <p:blipFill>
          <a:blip r:embed="rId2"/>
          <a:stretch>
            <a:fillRect/>
          </a:stretch>
        </p:blipFill>
        <p:spPr>
          <a:xfrm>
            <a:off x="1558735" y="1614442"/>
            <a:ext cx="8382699" cy="4671440"/>
          </a:xfrm>
          <a:prstGeom prst="rect">
            <a:avLst/>
          </a:prstGeom>
        </p:spPr>
      </p:pic>
      <p:sp>
        <p:nvSpPr>
          <p:cNvPr id="6" name="object 2">
            <a:extLst>
              <a:ext uri="{FF2B5EF4-FFF2-40B4-BE49-F238E27FC236}">
                <a16:creationId xmlns:a16="http://schemas.microsoft.com/office/drawing/2014/main" id="{7F0D0FFE-17C3-4E0E-98C5-4037F12DB27B}"/>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6"/>
            </a:pPr>
            <a:r>
              <a:rPr lang="es-MX" sz="3200" b="1" dirty="0">
                <a:latin typeface="Calibri" panose="020F0502020204030204" pitchFamily="34" charset="0"/>
                <a:ea typeface="Calibri" panose="020F0502020204030204" pitchFamily="34" charset="0"/>
                <a:cs typeface="Times New Roman" panose="02020603050405020304" pitchFamily="18" charset="0"/>
              </a:rPr>
              <a:t>Aguinaldo</a:t>
            </a:r>
          </a:p>
        </p:txBody>
      </p:sp>
    </p:spTree>
    <p:extLst>
      <p:ext uri="{BB962C8B-B14F-4D97-AF65-F5344CB8AC3E}">
        <p14:creationId xmlns:p14="http://schemas.microsoft.com/office/powerpoint/2010/main" val="27770538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EA62217-B208-492D-A576-2A4A858897FF}"/>
              </a:ext>
            </a:extLst>
          </p:cNvPr>
          <p:cNvPicPr>
            <a:picLocks noChangeAspect="1"/>
          </p:cNvPicPr>
          <p:nvPr/>
        </p:nvPicPr>
        <p:blipFill>
          <a:blip r:embed="rId2"/>
          <a:stretch>
            <a:fillRect/>
          </a:stretch>
        </p:blipFill>
        <p:spPr>
          <a:xfrm>
            <a:off x="2727771" y="1411740"/>
            <a:ext cx="7142857" cy="4904762"/>
          </a:xfrm>
          <a:prstGeom prst="rect">
            <a:avLst/>
          </a:prstGeom>
        </p:spPr>
      </p:pic>
      <p:sp>
        <p:nvSpPr>
          <p:cNvPr id="5" name="CuadroTexto 4">
            <a:extLst>
              <a:ext uri="{FF2B5EF4-FFF2-40B4-BE49-F238E27FC236}">
                <a16:creationId xmlns:a16="http://schemas.microsoft.com/office/drawing/2014/main" id="{67D223F3-12ED-4356-9638-9E16AD15EAE8}"/>
              </a:ext>
            </a:extLst>
          </p:cNvPr>
          <p:cNvSpPr txBox="1"/>
          <p:nvPr/>
        </p:nvSpPr>
        <p:spPr>
          <a:xfrm>
            <a:off x="604292" y="2717205"/>
            <a:ext cx="1899870" cy="1477328"/>
          </a:xfrm>
          <a:prstGeom prst="rect">
            <a:avLst/>
          </a:prstGeom>
          <a:noFill/>
        </p:spPr>
        <p:txBody>
          <a:bodyPr wrap="square" rtlCol="0">
            <a:spAutoFit/>
          </a:bodyPr>
          <a:lstStyle/>
          <a:p>
            <a:r>
              <a:rPr lang="es-MX" b="1" dirty="0">
                <a:solidFill>
                  <a:srgbClr val="C00000"/>
                </a:solidFill>
              </a:rPr>
              <a:t>FALTAS POR RIESGO DE TRABAJO SI SE CUENTA PARA AGUINALDO</a:t>
            </a:r>
          </a:p>
        </p:txBody>
      </p:sp>
      <p:sp>
        <p:nvSpPr>
          <p:cNvPr id="6" name="object 2">
            <a:extLst>
              <a:ext uri="{FF2B5EF4-FFF2-40B4-BE49-F238E27FC236}">
                <a16:creationId xmlns:a16="http://schemas.microsoft.com/office/drawing/2014/main" id="{496DBCE4-7519-40C3-81BC-EB421A6F4359}"/>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6"/>
            </a:pPr>
            <a:r>
              <a:rPr lang="es-MX" sz="3200" b="1" dirty="0">
                <a:latin typeface="Calibri" panose="020F0502020204030204" pitchFamily="34" charset="0"/>
                <a:ea typeface="Calibri" panose="020F0502020204030204" pitchFamily="34" charset="0"/>
                <a:cs typeface="Times New Roman" panose="02020603050405020304" pitchFamily="18" charset="0"/>
              </a:rPr>
              <a:t>Aguinaldo</a:t>
            </a:r>
          </a:p>
        </p:txBody>
      </p:sp>
    </p:spTree>
    <p:extLst>
      <p:ext uri="{BB962C8B-B14F-4D97-AF65-F5344CB8AC3E}">
        <p14:creationId xmlns:p14="http://schemas.microsoft.com/office/powerpoint/2010/main" val="24693308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BB8A9B1A-905A-4EA2-8D68-3FC8CC6A65E7}"/>
              </a:ext>
            </a:extLst>
          </p:cNvPr>
          <p:cNvSpPr txBox="1"/>
          <p:nvPr/>
        </p:nvSpPr>
        <p:spPr>
          <a:xfrm>
            <a:off x="539714" y="1249877"/>
            <a:ext cx="3269672" cy="477054"/>
          </a:xfrm>
          <a:prstGeom prst="rect">
            <a:avLst/>
          </a:prstGeom>
          <a:noFill/>
        </p:spPr>
        <p:txBody>
          <a:bodyPr wrap="square" rtlCol="0">
            <a:spAutoFit/>
          </a:bodyPr>
          <a:lstStyle/>
          <a:p>
            <a:r>
              <a:rPr lang="es-MX" sz="2500" b="1" dirty="0">
                <a:solidFill>
                  <a:srgbClr val="0070C0"/>
                </a:solidFill>
              </a:rPr>
              <a:t>MARCO LEGAL</a:t>
            </a:r>
          </a:p>
        </p:txBody>
      </p:sp>
      <p:sp>
        <p:nvSpPr>
          <p:cNvPr id="6" name="object 2">
            <a:extLst>
              <a:ext uri="{FF2B5EF4-FFF2-40B4-BE49-F238E27FC236}">
                <a16:creationId xmlns:a16="http://schemas.microsoft.com/office/drawing/2014/main" id="{C477757B-87CD-4BD5-9C67-964B706ACEED}"/>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6"/>
            </a:pPr>
            <a:r>
              <a:rPr lang="es-MX" sz="3200" b="1" dirty="0">
                <a:latin typeface="Calibri" panose="020F0502020204030204" pitchFamily="34" charset="0"/>
                <a:ea typeface="Calibri" panose="020F0502020204030204" pitchFamily="34" charset="0"/>
                <a:cs typeface="Times New Roman" panose="02020603050405020304" pitchFamily="18" charset="0"/>
              </a:rPr>
              <a:t>Aguinaldo</a:t>
            </a:r>
          </a:p>
        </p:txBody>
      </p:sp>
      <p:sp>
        <p:nvSpPr>
          <p:cNvPr id="2" name="Rectángulo 1">
            <a:extLst>
              <a:ext uri="{FF2B5EF4-FFF2-40B4-BE49-F238E27FC236}">
                <a16:creationId xmlns:a16="http://schemas.microsoft.com/office/drawing/2014/main" id="{EFE34B5D-BA93-4874-8843-808744A346D4}"/>
              </a:ext>
            </a:extLst>
          </p:cNvPr>
          <p:cNvSpPr/>
          <p:nvPr/>
        </p:nvSpPr>
        <p:spPr>
          <a:xfrm>
            <a:off x="734289" y="1969899"/>
            <a:ext cx="10529456" cy="3477875"/>
          </a:xfrm>
          <a:prstGeom prst="rect">
            <a:avLst/>
          </a:prstGeom>
        </p:spPr>
        <p:txBody>
          <a:bodyPr wrap="square">
            <a:spAutoFit/>
          </a:bodyPr>
          <a:lstStyle/>
          <a:p>
            <a:r>
              <a:rPr lang="es-MX" sz="2200" b="1" dirty="0">
                <a:solidFill>
                  <a:srgbClr val="000000"/>
                </a:solidFill>
                <a:latin typeface="Arial" panose="020B0604020202020204" pitchFamily="34" charset="0"/>
                <a:cs typeface="Arial" panose="020B0604020202020204" pitchFamily="34" charset="0"/>
              </a:rPr>
              <a:t>ARTÍCULO 78. </a:t>
            </a:r>
            <a:r>
              <a:rPr lang="es-MX" sz="2200" dirty="0">
                <a:solidFill>
                  <a:srgbClr val="000000"/>
                </a:solidFill>
                <a:latin typeface="Arial" panose="020B0604020202020204" pitchFamily="34" charset="0"/>
                <a:cs typeface="Arial" panose="020B0604020202020204" pitchFamily="34" charset="0"/>
              </a:rPr>
              <a:t>Los servidores públicos tendrán derecho a un aguinaldo anual, </a:t>
            </a:r>
            <a:r>
              <a:rPr lang="es-MX" sz="2200" b="1" dirty="0">
                <a:solidFill>
                  <a:srgbClr val="000000"/>
                </a:solidFill>
                <a:latin typeface="Arial" panose="020B0604020202020204" pitchFamily="34" charset="0"/>
                <a:cs typeface="Arial" panose="020B0604020202020204" pitchFamily="34" charset="0"/>
              </a:rPr>
              <a:t>equivalente a 40 días de sueldo base</a:t>
            </a:r>
            <a:r>
              <a:rPr lang="es-MX" sz="2200" dirty="0">
                <a:solidFill>
                  <a:srgbClr val="000000"/>
                </a:solidFill>
                <a:latin typeface="Arial" panose="020B0604020202020204" pitchFamily="34" charset="0"/>
                <a:cs typeface="Arial" panose="020B0604020202020204" pitchFamily="34" charset="0"/>
              </a:rPr>
              <a:t>, cuando menos, </a:t>
            </a:r>
            <a:r>
              <a:rPr lang="es-MX" sz="2200" b="1" dirty="0">
                <a:solidFill>
                  <a:srgbClr val="C00000"/>
                </a:solidFill>
                <a:latin typeface="Arial" panose="020B0604020202020204" pitchFamily="34" charset="0"/>
                <a:cs typeface="Arial" panose="020B0604020202020204" pitchFamily="34" charset="0"/>
              </a:rPr>
              <a:t>sin deducción alguna</a:t>
            </a:r>
            <a:r>
              <a:rPr lang="es-MX" sz="2200" dirty="0">
                <a:solidFill>
                  <a:srgbClr val="000000"/>
                </a:solidFill>
                <a:latin typeface="Arial" panose="020B0604020202020204" pitchFamily="34" charset="0"/>
                <a:cs typeface="Arial" panose="020B0604020202020204" pitchFamily="34" charset="0"/>
              </a:rPr>
              <a:t>, y estará comprendido en el presupuesto de egresos correspondiente. </a:t>
            </a:r>
          </a:p>
          <a:p>
            <a:endParaRPr lang="es-MX" sz="2200" dirty="0">
              <a:solidFill>
                <a:srgbClr val="000000"/>
              </a:solidFill>
              <a:latin typeface="Arial" panose="020B0604020202020204" pitchFamily="34" charset="0"/>
              <a:cs typeface="Arial" panose="020B0604020202020204" pitchFamily="34" charset="0"/>
            </a:endParaRPr>
          </a:p>
          <a:p>
            <a:r>
              <a:rPr lang="es-MX" sz="2200" dirty="0">
                <a:latin typeface="Arial" panose="020B0604020202020204" pitchFamily="34" charset="0"/>
                <a:cs typeface="Arial" panose="020B0604020202020204" pitchFamily="34" charset="0"/>
              </a:rPr>
              <a:t>Dicho aguinaldo </a:t>
            </a:r>
            <a:r>
              <a:rPr lang="es-MX" sz="2200" b="1" dirty="0">
                <a:latin typeface="Arial" panose="020B0604020202020204" pitchFamily="34" charset="0"/>
                <a:cs typeface="Arial" panose="020B0604020202020204" pitchFamily="34" charset="0"/>
              </a:rPr>
              <a:t>deberá pagarse en dos entregas</a:t>
            </a:r>
            <a:r>
              <a:rPr lang="es-MX" sz="2200" dirty="0">
                <a:latin typeface="Arial" panose="020B0604020202020204" pitchFamily="34" charset="0"/>
                <a:cs typeface="Arial" panose="020B0604020202020204" pitchFamily="34" charset="0"/>
              </a:rPr>
              <a:t>, </a:t>
            </a:r>
            <a:r>
              <a:rPr lang="es-MX" sz="2200" b="1" dirty="0">
                <a:solidFill>
                  <a:srgbClr val="00B050"/>
                </a:solidFill>
                <a:latin typeface="Arial" panose="020B0604020202020204" pitchFamily="34" charset="0"/>
                <a:cs typeface="Arial" panose="020B0604020202020204" pitchFamily="34" charset="0"/>
              </a:rPr>
              <a:t>la primera de ellas previo al primer período vacacional</a:t>
            </a:r>
            <a:r>
              <a:rPr lang="es-MX" sz="2200" b="1" dirty="0">
                <a:latin typeface="Arial" panose="020B0604020202020204" pitchFamily="34" charset="0"/>
                <a:cs typeface="Arial" panose="020B0604020202020204" pitchFamily="34" charset="0"/>
              </a:rPr>
              <a:t> y </a:t>
            </a:r>
            <a:r>
              <a:rPr lang="es-MX" sz="2200" b="1" dirty="0">
                <a:solidFill>
                  <a:srgbClr val="0070C0"/>
                </a:solidFill>
                <a:latin typeface="Arial" panose="020B0604020202020204" pitchFamily="34" charset="0"/>
                <a:cs typeface="Arial" panose="020B0604020202020204" pitchFamily="34" charset="0"/>
              </a:rPr>
              <a:t>la segunda a más tardar el día 15 de diciembre</a:t>
            </a:r>
            <a:r>
              <a:rPr lang="es-MX" sz="2200" b="1" dirty="0">
                <a:latin typeface="Arial" panose="020B0604020202020204" pitchFamily="34" charset="0"/>
                <a:cs typeface="Arial" panose="020B0604020202020204" pitchFamily="34" charset="0"/>
              </a:rPr>
              <a:t>. </a:t>
            </a:r>
          </a:p>
          <a:p>
            <a:endParaRPr lang="es-MX" sz="2200" dirty="0">
              <a:latin typeface="Arial" panose="020B0604020202020204" pitchFamily="34" charset="0"/>
              <a:cs typeface="Arial" panose="020B0604020202020204" pitchFamily="34" charset="0"/>
            </a:endParaRPr>
          </a:p>
          <a:p>
            <a:r>
              <a:rPr lang="es-MX" sz="2200" dirty="0">
                <a:latin typeface="Arial" panose="020B0604020202020204" pitchFamily="34" charset="0"/>
                <a:cs typeface="Arial" panose="020B0604020202020204" pitchFamily="34" charset="0"/>
              </a:rPr>
              <a:t>Los servidores públicos que hayan prestado sus servicios por un </a:t>
            </a:r>
            <a:r>
              <a:rPr lang="es-MX" sz="2200" b="1" dirty="0">
                <a:latin typeface="Arial" panose="020B0604020202020204" pitchFamily="34" charset="0"/>
                <a:cs typeface="Arial" panose="020B0604020202020204" pitchFamily="34" charset="0"/>
              </a:rPr>
              <a:t>lapso menor a un año</a:t>
            </a:r>
            <a:r>
              <a:rPr lang="es-MX" sz="2200" dirty="0">
                <a:latin typeface="Arial" panose="020B0604020202020204" pitchFamily="34" charset="0"/>
                <a:cs typeface="Arial" panose="020B0604020202020204" pitchFamily="34" charset="0"/>
              </a:rPr>
              <a:t>, tendrán derecho a que </a:t>
            </a:r>
            <a:r>
              <a:rPr lang="es-MX" sz="2200" b="1" dirty="0">
                <a:solidFill>
                  <a:srgbClr val="C00000"/>
                </a:solidFill>
                <a:latin typeface="Arial" panose="020B0604020202020204" pitchFamily="34" charset="0"/>
                <a:cs typeface="Arial" panose="020B0604020202020204" pitchFamily="34" charset="0"/>
              </a:rPr>
              <a:t>se les pague la parte proporcional del aguinaldo </a:t>
            </a:r>
            <a:r>
              <a:rPr lang="es-MX" sz="2200" dirty="0">
                <a:latin typeface="Arial" panose="020B0604020202020204" pitchFamily="34" charset="0"/>
                <a:cs typeface="Arial" panose="020B0604020202020204" pitchFamily="34" charset="0"/>
              </a:rPr>
              <a:t>de acuerdo a los días efectivamente trabajados. </a:t>
            </a:r>
          </a:p>
        </p:txBody>
      </p:sp>
      <p:sp>
        <p:nvSpPr>
          <p:cNvPr id="7" name="Rectángulo 6">
            <a:extLst>
              <a:ext uri="{FF2B5EF4-FFF2-40B4-BE49-F238E27FC236}">
                <a16:creationId xmlns:a16="http://schemas.microsoft.com/office/drawing/2014/main" id="{DF0B6DC0-52E9-4D8A-8CFB-634A24835082}"/>
              </a:ext>
            </a:extLst>
          </p:cNvPr>
          <p:cNvSpPr/>
          <p:nvPr/>
        </p:nvSpPr>
        <p:spPr>
          <a:xfrm>
            <a:off x="6276108" y="257424"/>
            <a:ext cx="5403273" cy="646331"/>
          </a:xfrm>
          <a:prstGeom prst="rect">
            <a:avLst/>
          </a:prstGeom>
        </p:spPr>
        <p:txBody>
          <a:bodyPr wrap="square">
            <a:spAutoFit/>
          </a:bodyPr>
          <a:lstStyle/>
          <a:p>
            <a:r>
              <a:rPr lang="es-MX" b="1" dirty="0">
                <a:solidFill>
                  <a:srgbClr val="00B050"/>
                </a:solidFill>
                <a:latin typeface="Verdana" panose="020B0604030504040204" pitchFamily="34" charset="0"/>
                <a:ea typeface="Verdana" panose="020B0604030504040204" pitchFamily="34" charset="0"/>
              </a:rPr>
              <a:t>LEY DEL TRABAJO DE LOS SERVIDORES PUBLICOS DEL ESTADO Y MUNICIPIOS </a:t>
            </a:r>
            <a:endParaRPr lang="es-MX" dirty="0">
              <a:solidFill>
                <a:srgbClr val="00B05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59048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C917841-6C2E-4D14-8555-2AE897DB0A3C}"/>
              </a:ext>
            </a:extLst>
          </p:cNvPr>
          <p:cNvSpPr/>
          <p:nvPr/>
        </p:nvSpPr>
        <p:spPr>
          <a:xfrm>
            <a:off x="465925" y="1194510"/>
            <a:ext cx="10734373" cy="2800767"/>
          </a:xfrm>
          <a:prstGeom prst="rect">
            <a:avLst/>
          </a:prstGeom>
        </p:spPr>
        <p:txBody>
          <a:bodyPr wrap="square">
            <a:spAutoFit/>
          </a:bodyPr>
          <a:lstStyle/>
          <a:p>
            <a:pPr lvl="0"/>
            <a:r>
              <a:rPr lang="es-MX" sz="22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LEY DEL IMPUESTO SOBRE LA RENTA</a:t>
            </a:r>
          </a:p>
          <a:p>
            <a:pPr lvl="0"/>
            <a:endParaRPr lang="es-MX" sz="22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lvl="0" algn="just"/>
            <a:r>
              <a:rPr lang="es-ES" sz="2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Artículo 93. </a:t>
            </a:r>
            <a:r>
              <a:rPr lang="es-ES" sz="2200" dirty="0">
                <a:solidFill>
                  <a:prstClr val="black"/>
                </a:solidFill>
                <a:latin typeface="Calibri" panose="020F0502020204030204" pitchFamily="34" charset="0"/>
                <a:ea typeface="Times New Roman" panose="02020603050405020304" pitchFamily="18" charset="0"/>
                <a:cs typeface="Calibri" panose="020F0502020204030204" pitchFamily="34" charset="0"/>
              </a:rPr>
              <a:t>No se pagará el impuesto sobre la renta por la obtención de los siguientes ingresos:</a:t>
            </a:r>
          </a:p>
          <a:p>
            <a:pPr lvl="0" algn="just"/>
            <a:endParaRPr lang="es-ES" sz="22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lvl="0" algn="just">
              <a:tabLst>
                <a:tab pos="444500" algn="l"/>
              </a:tabLst>
            </a:pPr>
            <a:r>
              <a:rPr lang="es-ES" sz="2200" dirty="0">
                <a:solidFill>
                  <a:prstClr val="black"/>
                </a:solidFill>
                <a:latin typeface="Calibri" panose="020F0502020204030204" pitchFamily="34" charset="0"/>
                <a:ea typeface="Times New Roman" panose="02020603050405020304" pitchFamily="18" charset="0"/>
                <a:cs typeface="Calibri" panose="020F0502020204030204" pitchFamily="34" charset="0"/>
              </a:rPr>
              <a:t>XIV.	Las gratificaciones que reciban los trabajadores de sus patrones, durante un año de calendario, hasta el equivalente del salario mínimo general del área geográfica del trabajador elevado</a:t>
            </a:r>
            <a:r>
              <a:rPr lang="es-ES" sz="2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 30 días</a:t>
            </a:r>
            <a:r>
              <a:rPr lang="es-ES" sz="2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cuando dichas gratificaciones se otorguen en forma general; </a:t>
            </a:r>
          </a:p>
        </p:txBody>
      </p:sp>
      <p:graphicFrame>
        <p:nvGraphicFramePr>
          <p:cNvPr id="5" name="Tabla 4">
            <a:extLst>
              <a:ext uri="{FF2B5EF4-FFF2-40B4-BE49-F238E27FC236}">
                <a16:creationId xmlns:a16="http://schemas.microsoft.com/office/drawing/2014/main" id="{C7279B96-EC42-4BA6-9474-33525C3A4435}"/>
              </a:ext>
            </a:extLst>
          </p:cNvPr>
          <p:cNvGraphicFramePr>
            <a:graphicFrameLocks noGrp="1"/>
          </p:cNvGraphicFramePr>
          <p:nvPr/>
        </p:nvGraphicFramePr>
        <p:xfrm>
          <a:off x="659191" y="4247769"/>
          <a:ext cx="10541108" cy="1638306"/>
        </p:xfrm>
        <a:graphic>
          <a:graphicData uri="http://schemas.openxmlformats.org/drawingml/2006/table">
            <a:tbl>
              <a:tblPr/>
              <a:tblGrid>
                <a:gridCol w="1222553">
                  <a:extLst>
                    <a:ext uri="{9D8B030D-6E8A-4147-A177-3AD203B41FA5}">
                      <a16:colId xmlns:a16="http://schemas.microsoft.com/office/drawing/2014/main" val="20000"/>
                    </a:ext>
                  </a:extLst>
                </a:gridCol>
                <a:gridCol w="1073129">
                  <a:extLst>
                    <a:ext uri="{9D8B030D-6E8A-4147-A177-3AD203B41FA5}">
                      <a16:colId xmlns:a16="http://schemas.microsoft.com/office/drawing/2014/main" val="20001"/>
                    </a:ext>
                  </a:extLst>
                </a:gridCol>
                <a:gridCol w="1059544">
                  <a:extLst>
                    <a:ext uri="{9D8B030D-6E8A-4147-A177-3AD203B41FA5}">
                      <a16:colId xmlns:a16="http://schemas.microsoft.com/office/drawing/2014/main" val="20002"/>
                    </a:ext>
                  </a:extLst>
                </a:gridCol>
                <a:gridCol w="991625">
                  <a:extLst>
                    <a:ext uri="{9D8B030D-6E8A-4147-A177-3AD203B41FA5}">
                      <a16:colId xmlns:a16="http://schemas.microsoft.com/office/drawing/2014/main" val="20003"/>
                    </a:ext>
                  </a:extLst>
                </a:gridCol>
                <a:gridCol w="1276888">
                  <a:extLst>
                    <a:ext uri="{9D8B030D-6E8A-4147-A177-3AD203B41FA5}">
                      <a16:colId xmlns:a16="http://schemas.microsoft.com/office/drawing/2014/main" val="20004"/>
                    </a:ext>
                  </a:extLst>
                </a:gridCol>
                <a:gridCol w="991625">
                  <a:extLst>
                    <a:ext uri="{9D8B030D-6E8A-4147-A177-3AD203B41FA5}">
                      <a16:colId xmlns:a16="http://schemas.microsoft.com/office/drawing/2014/main" val="20005"/>
                    </a:ext>
                  </a:extLst>
                </a:gridCol>
                <a:gridCol w="896537">
                  <a:extLst>
                    <a:ext uri="{9D8B030D-6E8A-4147-A177-3AD203B41FA5}">
                      <a16:colId xmlns:a16="http://schemas.microsoft.com/office/drawing/2014/main" val="20006"/>
                    </a:ext>
                  </a:extLst>
                </a:gridCol>
                <a:gridCol w="896537">
                  <a:extLst>
                    <a:ext uri="{9D8B030D-6E8A-4147-A177-3AD203B41FA5}">
                      <a16:colId xmlns:a16="http://schemas.microsoft.com/office/drawing/2014/main" val="20007"/>
                    </a:ext>
                  </a:extLst>
                </a:gridCol>
                <a:gridCol w="1113879">
                  <a:extLst>
                    <a:ext uri="{9D8B030D-6E8A-4147-A177-3AD203B41FA5}">
                      <a16:colId xmlns:a16="http://schemas.microsoft.com/office/drawing/2014/main" val="20008"/>
                    </a:ext>
                  </a:extLst>
                </a:gridCol>
                <a:gridCol w="1018791">
                  <a:extLst>
                    <a:ext uri="{9D8B030D-6E8A-4147-A177-3AD203B41FA5}">
                      <a16:colId xmlns:a16="http://schemas.microsoft.com/office/drawing/2014/main" val="20009"/>
                    </a:ext>
                  </a:extLst>
                </a:gridCol>
              </a:tblGrid>
              <a:tr h="457347">
                <a:tc>
                  <a:txBody>
                    <a:bodyPr/>
                    <a:lstStyle/>
                    <a:p>
                      <a:pPr algn="ctr" fontAlgn="ctr"/>
                      <a:r>
                        <a:rPr lang="es-MX" sz="1400" b="1" i="0" u="none" strike="noStrike" dirty="0">
                          <a:solidFill>
                            <a:srgbClr val="000000"/>
                          </a:solidFill>
                          <a:effectLst/>
                          <a:latin typeface="Calibri" panose="020F0502020204030204" pitchFamily="34" charset="0"/>
                        </a:rPr>
                        <a:t>NOMBRE</a:t>
                      </a:r>
                    </a:p>
                  </a:txBody>
                  <a:tcPr marL="7622" marR="7622"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400" b="1" i="0" u="none" strike="noStrike">
                          <a:solidFill>
                            <a:srgbClr val="000000"/>
                          </a:solidFill>
                          <a:effectLst/>
                          <a:latin typeface="Calibri" panose="020F0502020204030204" pitchFamily="34" charset="0"/>
                        </a:rPr>
                        <a:t>SALARIO DIARIO</a:t>
                      </a:r>
                    </a:p>
                  </a:txBody>
                  <a:tcPr marL="7622" marR="7622"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400" b="1" i="0" u="none" strike="noStrike">
                          <a:solidFill>
                            <a:srgbClr val="000000"/>
                          </a:solidFill>
                          <a:effectLst/>
                          <a:latin typeface="Calibri" panose="020F0502020204030204" pitchFamily="34" charset="0"/>
                        </a:rPr>
                        <a:t>FECHA INGRESO</a:t>
                      </a:r>
                    </a:p>
                  </a:txBody>
                  <a:tcPr marL="7622" marR="7622"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400" b="1" i="0" u="none" strike="noStrike">
                          <a:solidFill>
                            <a:srgbClr val="000000"/>
                          </a:solidFill>
                          <a:effectLst/>
                          <a:latin typeface="Calibri" panose="020F0502020204030204" pitchFamily="34" charset="0"/>
                        </a:rPr>
                        <a:t>DIAS TRAB. DEL AÑO</a:t>
                      </a:r>
                    </a:p>
                  </a:txBody>
                  <a:tcPr marL="7622" marR="7622"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400" b="1" i="0" u="none" strike="noStrike">
                          <a:solidFill>
                            <a:srgbClr val="000000"/>
                          </a:solidFill>
                          <a:effectLst/>
                          <a:latin typeface="Calibri" panose="020F0502020204030204" pitchFamily="34" charset="0"/>
                        </a:rPr>
                        <a:t>FALTAS INJUSTIFICADAS</a:t>
                      </a:r>
                    </a:p>
                  </a:txBody>
                  <a:tcPr marL="7622" marR="7622"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400" b="1" i="0" u="none" strike="noStrike">
                          <a:solidFill>
                            <a:srgbClr val="000000"/>
                          </a:solidFill>
                          <a:effectLst/>
                          <a:latin typeface="Calibri" panose="020F0502020204030204" pitchFamily="34" charset="0"/>
                        </a:rPr>
                        <a:t>DIAS AGUINALDO AL AÑO</a:t>
                      </a:r>
                    </a:p>
                  </a:txBody>
                  <a:tcPr marL="7622" marR="7622"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400" b="1" i="0" u="none" strike="noStrike">
                          <a:solidFill>
                            <a:srgbClr val="000000"/>
                          </a:solidFill>
                          <a:effectLst/>
                          <a:latin typeface="Calibri" panose="020F0502020204030204" pitchFamily="34" charset="0"/>
                        </a:rPr>
                        <a:t>DIAS AGUINALDO A PAGAR</a:t>
                      </a:r>
                    </a:p>
                  </a:txBody>
                  <a:tcPr marL="7622" marR="7622"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400" b="1" i="0" u="none" strike="noStrike">
                          <a:solidFill>
                            <a:srgbClr val="000000"/>
                          </a:solidFill>
                          <a:effectLst/>
                          <a:latin typeface="Calibri" panose="020F0502020204030204" pitchFamily="34" charset="0"/>
                        </a:rPr>
                        <a:t>AGUINALDO</a:t>
                      </a:r>
                    </a:p>
                  </a:txBody>
                  <a:tcPr marL="7622" marR="7622"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400" b="1" i="0" u="none" strike="noStrike" dirty="0">
                          <a:solidFill>
                            <a:srgbClr val="C00000"/>
                          </a:solidFill>
                          <a:effectLst/>
                          <a:latin typeface="Calibri" panose="020F0502020204030204" pitchFamily="34" charset="0"/>
                        </a:rPr>
                        <a:t>EXENTO 30 VECES LA UMA</a:t>
                      </a:r>
                    </a:p>
                  </a:txBody>
                  <a:tcPr marL="7622" marR="7622"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400" b="1" i="0" u="none" strike="noStrike" dirty="0">
                          <a:solidFill>
                            <a:srgbClr val="000000"/>
                          </a:solidFill>
                          <a:effectLst/>
                          <a:latin typeface="Calibri" panose="020F0502020204030204" pitchFamily="34" charset="0"/>
                        </a:rPr>
                        <a:t>AGUINALDO GRAVABLE</a:t>
                      </a:r>
                    </a:p>
                  </a:txBody>
                  <a:tcPr marL="7622" marR="7622"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5933">
                <a:tc>
                  <a:txBody>
                    <a:bodyPr/>
                    <a:lstStyle/>
                    <a:p>
                      <a:pPr algn="l" fontAlgn="b"/>
                      <a:r>
                        <a:rPr lang="es-MX" sz="1600" b="0" i="0" u="none" strike="noStrike">
                          <a:solidFill>
                            <a:srgbClr val="000000"/>
                          </a:solidFill>
                          <a:effectLst/>
                          <a:latin typeface="Calibri" panose="020F0502020204030204" pitchFamily="34" charset="0"/>
                        </a:rPr>
                        <a:t>Carmen</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effectLst/>
                          <a:latin typeface="Calibri" panose="020F0502020204030204" pitchFamily="34" charset="0"/>
                        </a:rPr>
                        <a:t>                   246.00 </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a:solidFill>
                            <a:srgbClr val="000000"/>
                          </a:solidFill>
                          <a:effectLst/>
                          <a:latin typeface="Calibri" panose="020F0502020204030204" pitchFamily="34" charset="0"/>
                        </a:rPr>
                        <a:t>11-nov-16</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Calibri" panose="020F0502020204030204" pitchFamily="34" charset="0"/>
                        </a:rPr>
                        <a:t>365</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Calibri" panose="020F0502020204030204" pitchFamily="34" charset="0"/>
                        </a:rPr>
                        <a:t> </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a:solidFill>
                            <a:srgbClr val="000000"/>
                          </a:solidFill>
                          <a:effectLst/>
                          <a:latin typeface="Calibri" panose="020F0502020204030204" pitchFamily="34" charset="0"/>
                        </a:rPr>
                        <a:t>15</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a:solidFill>
                            <a:srgbClr val="000000"/>
                          </a:solidFill>
                          <a:effectLst/>
                          <a:latin typeface="Calibri" panose="020F0502020204030204" pitchFamily="34" charset="0"/>
                        </a:rPr>
                        <a:t>15</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600" b="0" i="0" u="none" strike="noStrike">
                          <a:solidFill>
                            <a:srgbClr val="000000"/>
                          </a:solidFill>
                          <a:effectLst/>
                          <a:latin typeface="Calibri" panose="020F0502020204030204" pitchFamily="34" charset="0"/>
                        </a:rPr>
                        <a:t>          3,690.00 </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1" i="0" u="none" strike="noStrike" dirty="0">
                          <a:solidFill>
                            <a:srgbClr val="C00000"/>
                          </a:solidFill>
                          <a:effectLst/>
                          <a:latin typeface="Calibri" panose="020F0502020204030204" pitchFamily="34" charset="0"/>
                        </a:rPr>
                        <a:t>                 3,112.20 </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effectLst/>
                          <a:latin typeface="Calibri" panose="020F0502020204030204" pitchFamily="34" charset="0"/>
                        </a:rPr>
                        <a:t>              577.80</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5933">
                <a:tc>
                  <a:txBody>
                    <a:bodyPr/>
                    <a:lstStyle/>
                    <a:p>
                      <a:pPr algn="l" fontAlgn="b"/>
                      <a:r>
                        <a:rPr lang="es-MX" sz="1600" b="0" i="0" u="none" strike="noStrike">
                          <a:solidFill>
                            <a:srgbClr val="000000"/>
                          </a:solidFill>
                          <a:effectLst/>
                          <a:latin typeface="Calibri" panose="020F0502020204030204" pitchFamily="34" charset="0"/>
                        </a:rPr>
                        <a:t>Maria</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effectLst/>
                          <a:latin typeface="Calibri" panose="020F0502020204030204" pitchFamily="34" charset="0"/>
                        </a:rPr>
                        <a:t>                   220.00 </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a:solidFill>
                            <a:srgbClr val="000000"/>
                          </a:solidFill>
                          <a:effectLst/>
                          <a:latin typeface="Calibri" panose="020F0502020204030204" pitchFamily="34" charset="0"/>
                        </a:rPr>
                        <a:t>28-mar-17</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Calibri" panose="020F0502020204030204" pitchFamily="34" charset="0"/>
                        </a:rPr>
                        <a:t>278</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Calibri" panose="020F0502020204030204" pitchFamily="34" charset="0"/>
                        </a:rPr>
                        <a:t>3</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Calibri" panose="020F0502020204030204" pitchFamily="34" charset="0"/>
                        </a:rPr>
                        <a:t>15</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Calibri" panose="020F0502020204030204" pitchFamily="34" charset="0"/>
                        </a:rPr>
                        <a:t>11.30</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600" b="0" i="0" u="none" strike="noStrike">
                          <a:solidFill>
                            <a:srgbClr val="000000"/>
                          </a:solidFill>
                          <a:effectLst/>
                          <a:latin typeface="Calibri" panose="020F0502020204030204" pitchFamily="34" charset="0"/>
                        </a:rPr>
                        <a:t>          2,486.00 </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1" i="0" u="none" strike="noStrike" dirty="0">
                          <a:solidFill>
                            <a:srgbClr val="C00000"/>
                          </a:solidFill>
                          <a:effectLst/>
                          <a:latin typeface="Calibri" panose="020F0502020204030204" pitchFamily="34" charset="0"/>
                        </a:rPr>
                        <a:t>                 3,112.20 </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effectLst/>
                          <a:latin typeface="Calibri" panose="020F0502020204030204" pitchFamily="34" charset="0"/>
                        </a:rPr>
                        <a:t>                    0.00 </a:t>
                      </a:r>
                    </a:p>
                  </a:txBody>
                  <a:tcPr marL="7622" marR="7622"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object 2">
            <a:extLst>
              <a:ext uri="{FF2B5EF4-FFF2-40B4-BE49-F238E27FC236}">
                <a16:creationId xmlns:a16="http://schemas.microsoft.com/office/drawing/2014/main" id="{E06441F9-573D-4802-8763-58038CFC0B27}"/>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6"/>
            </a:pPr>
            <a:r>
              <a:rPr lang="es-MX" sz="3200" b="1" dirty="0">
                <a:latin typeface="Calibri" panose="020F0502020204030204" pitchFamily="34" charset="0"/>
                <a:ea typeface="Calibri" panose="020F0502020204030204" pitchFamily="34" charset="0"/>
                <a:cs typeface="Times New Roman" panose="02020603050405020304" pitchFamily="18" charset="0"/>
              </a:rPr>
              <a:t>Aguinaldo</a:t>
            </a:r>
          </a:p>
        </p:txBody>
      </p:sp>
    </p:spTree>
    <p:extLst>
      <p:ext uri="{BB962C8B-B14F-4D97-AF65-F5344CB8AC3E}">
        <p14:creationId xmlns:p14="http://schemas.microsoft.com/office/powerpoint/2010/main" val="3330227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690FCBB9-28E2-43A0-9D59-49121C2BF349}"/>
              </a:ext>
            </a:extLst>
          </p:cNvPr>
          <p:cNvSpPr txBox="1">
            <a:spLocks/>
          </p:cNvSpPr>
          <p:nvPr/>
        </p:nvSpPr>
        <p:spPr>
          <a:xfrm>
            <a:off x="160421" y="238674"/>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a:pP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
        <p:nvSpPr>
          <p:cNvPr id="2" name="Rectángulo 1">
            <a:extLst>
              <a:ext uri="{FF2B5EF4-FFF2-40B4-BE49-F238E27FC236}">
                <a16:creationId xmlns:a16="http://schemas.microsoft.com/office/drawing/2014/main" id="{D327C308-9417-471D-B6D2-A0D8BE95D33D}"/>
              </a:ext>
            </a:extLst>
          </p:cNvPr>
          <p:cNvSpPr/>
          <p:nvPr/>
        </p:nvSpPr>
        <p:spPr>
          <a:xfrm>
            <a:off x="574963" y="861493"/>
            <a:ext cx="11042073" cy="5632311"/>
          </a:xfrm>
          <a:prstGeom prst="rect">
            <a:avLst/>
          </a:prstGeom>
        </p:spPr>
        <p:txBody>
          <a:bodyPr wrap="square">
            <a:spAutoFit/>
          </a:bodyPr>
          <a:lstStyle/>
          <a:p>
            <a:r>
              <a:rPr lang="es-MX" sz="2400" dirty="0"/>
              <a:t>La seguridad social se organizará conforme a las siguientes bases mínimas: </a:t>
            </a:r>
          </a:p>
          <a:p>
            <a:pPr marL="342900" indent="-342900">
              <a:buAutoNum type="alphaLcParenR"/>
            </a:pPr>
            <a:r>
              <a:rPr lang="es-MX" sz="2400" b="1" dirty="0"/>
              <a:t>Cubrirá los accidentes y enfermedades </a:t>
            </a:r>
            <a:r>
              <a:rPr lang="es-MX" sz="2400" dirty="0"/>
              <a:t>profesionales; las enfermedades no profesionales y maternidad; y la jubilación, la invalidez, vejez y muerte. </a:t>
            </a:r>
          </a:p>
          <a:p>
            <a:pPr marL="342900" indent="-342900">
              <a:buAutoNum type="alphaLcParenR"/>
            </a:pPr>
            <a:r>
              <a:rPr lang="es-MX" sz="2400" dirty="0"/>
              <a:t>En caso de accidente o enfermedad, se </a:t>
            </a:r>
            <a:r>
              <a:rPr lang="es-MX" sz="2400" b="1" dirty="0"/>
              <a:t>conservará el derecho al trabajo </a:t>
            </a:r>
            <a:r>
              <a:rPr lang="es-MX" sz="2400" dirty="0"/>
              <a:t>por el tiempo que determine la ley. </a:t>
            </a:r>
          </a:p>
          <a:p>
            <a:pPr marL="342900" indent="-342900">
              <a:buAutoNum type="alphaLcParenR"/>
            </a:pPr>
            <a:r>
              <a:rPr lang="es-MX" sz="2400" b="1" dirty="0"/>
              <a:t>Las mujeres durante el embarazo </a:t>
            </a:r>
            <a:r>
              <a:rPr lang="es-MX" sz="2400" dirty="0"/>
              <a:t>no realizarán trabajos que exijan un esfuerzo considerable y signifiquen un peligro para su salud en relación con la gestación; </a:t>
            </a:r>
          </a:p>
          <a:p>
            <a:pPr marL="800100" lvl="1" indent="-342900">
              <a:buFont typeface="Wingdings" panose="05000000000000000000" pitchFamily="2" charset="2"/>
              <a:buChar char="Ø"/>
            </a:pPr>
            <a:r>
              <a:rPr lang="es-MX" sz="2400" dirty="0"/>
              <a:t>Gozarán forzosamente de </a:t>
            </a:r>
            <a:r>
              <a:rPr lang="es-MX" sz="2400" b="1" dirty="0"/>
              <a:t>un mes de descanso </a:t>
            </a:r>
            <a:r>
              <a:rPr lang="es-MX" sz="2400" dirty="0"/>
              <a:t>antes de la fecha fijada aproximadamente para el parto y de </a:t>
            </a:r>
            <a:r>
              <a:rPr lang="es-MX" sz="2400" b="1" dirty="0"/>
              <a:t>otros dos después del mismo</a:t>
            </a:r>
            <a:r>
              <a:rPr lang="es-MX" sz="2400" dirty="0"/>
              <a:t>, </a:t>
            </a:r>
          </a:p>
          <a:p>
            <a:pPr marL="800100" lvl="1" indent="-342900">
              <a:buFont typeface="Wingdings" panose="05000000000000000000" pitchFamily="2" charset="2"/>
              <a:buChar char="Ø"/>
            </a:pPr>
            <a:r>
              <a:rPr lang="es-MX" sz="2400" b="1" dirty="0"/>
              <a:t>Percibir su salario íntegro</a:t>
            </a:r>
            <a:r>
              <a:rPr lang="es-MX" sz="2400" dirty="0"/>
              <a:t> y conservar su empleo y los derechos que hubieren adquirido por la relación de trabajo. </a:t>
            </a:r>
          </a:p>
          <a:p>
            <a:pPr marL="800100" lvl="1" indent="-342900">
              <a:buFont typeface="Wingdings" panose="05000000000000000000" pitchFamily="2" charset="2"/>
              <a:buChar char="Ø"/>
            </a:pPr>
            <a:r>
              <a:rPr lang="es-MX" sz="2400" dirty="0"/>
              <a:t>En el período de lactancia tendrán </a:t>
            </a:r>
            <a:r>
              <a:rPr lang="es-MX" sz="2400" b="1" dirty="0"/>
              <a:t>dos descansos extraordinarios por día</a:t>
            </a:r>
            <a:r>
              <a:rPr lang="es-MX" sz="2400" dirty="0"/>
              <a:t>, de media hora cada uno, para alimentar a sus hijos. </a:t>
            </a:r>
          </a:p>
          <a:p>
            <a:pPr marL="800100" lvl="1" indent="-342900">
              <a:buFont typeface="Wingdings" panose="05000000000000000000" pitchFamily="2" charset="2"/>
              <a:buChar char="Ø"/>
            </a:pPr>
            <a:r>
              <a:rPr lang="es-MX" sz="2400" b="1" dirty="0"/>
              <a:t>Disfrutarán de asistencia médica y obstétrica</a:t>
            </a:r>
            <a:r>
              <a:rPr lang="es-MX" sz="2400" dirty="0"/>
              <a:t>, de medicinas, de ayudas para la lactancia y del servicio de guarderías infantiles. </a:t>
            </a:r>
          </a:p>
        </p:txBody>
      </p:sp>
    </p:spTree>
    <p:extLst>
      <p:ext uri="{BB962C8B-B14F-4D97-AF65-F5344CB8AC3E}">
        <p14:creationId xmlns:p14="http://schemas.microsoft.com/office/powerpoint/2010/main" val="13417007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C82AD1-177F-420F-A9EE-DD06E0ED1B19}"/>
              </a:ext>
            </a:extLst>
          </p:cNvPr>
          <p:cNvSpPr txBox="1"/>
          <p:nvPr/>
        </p:nvSpPr>
        <p:spPr>
          <a:xfrm>
            <a:off x="1139021" y="1274564"/>
            <a:ext cx="8412034" cy="4308872"/>
          </a:xfrm>
          <a:prstGeom prst="rect">
            <a:avLst/>
          </a:prstGeom>
          <a:noFill/>
        </p:spPr>
        <p:txBody>
          <a:bodyPr wrap="square" rtlCol="0">
            <a:spAutoFit/>
          </a:bodyPr>
          <a:lstStyle/>
          <a:p>
            <a:r>
              <a:rPr lang="es-MX" sz="2200" dirty="0">
                <a:latin typeface="Calibri" panose="020F0502020204030204" pitchFamily="34" charset="0"/>
                <a:cs typeface="Calibri" panose="020F0502020204030204" pitchFamily="34" charset="0"/>
              </a:rPr>
              <a:t>De acuerdo a la guía de llenado del complemento de nomina 1.2:</a:t>
            </a:r>
          </a:p>
          <a:p>
            <a:endParaRPr lang="es-MX" sz="2200" dirty="0">
              <a:latin typeface="Calibri" panose="020F0502020204030204" pitchFamily="34" charset="0"/>
              <a:cs typeface="Calibri" panose="020F0502020204030204" pitchFamily="34" charset="0"/>
            </a:endParaRPr>
          </a:p>
          <a:p>
            <a:pPr marL="342900" indent="-342900">
              <a:buAutoNum type="arabicPeriod"/>
            </a:pPr>
            <a:r>
              <a:rPr lang="es-MX" sz="2200" dirty="0">
                <a:latin typeface="Calibri" panose="020F0502020204030204" pitchFamily="34" charset="0"/>
                <a:cs typeface="Calibri" panose="020F0502020204030204" pitchFamily="34" charset="0"/>
              </a:rPr>
              <a:t>Nomina:		 Especial</a:t>
            </a:r>
          </a:p>
          <a:p>
            <a:pPr marL="342900" indent="-342900">
              <a:buAutoNum type="arabicPeriod"/>
            </a:pPr>
            <a:r>
              <a:rPr lang="es-MX" sz="2200" dirty="0">
                <a:latin typeface="Calibri" panose="020F0502020204030204" pitchFamily="34" charset="0"/>
                <a:cs typeface="Calibri" panose="020F0502020204030204" pitchFamily="34" charset="0"/>
              </a:rPr>
              <a:t>Días trabajados: 	1 o Más de uno</a:t>
            </a:r>
          </a:p>
          <a:p>
            <a:pPr marL="342900" indent="-342900">
              <a:buAutoNum type="arabicPeriod"/>
            </a:pPr>
            <a:r>
              <a:rPr lang="es-MX" sz="2200" dirty="0">
                <a:latin typeface="Calibri" panose="020F0502020204030204" pitchFamily="34" charset="0"/>
                <a:cs typeface="Calibri" panose="020F0502020204030204" pitchFamily="34" charset="0"/>
              </a:rPr>
              <a:t>Periodicidad:		Otra</a:t>
            </a:r>
          </a:p>
          <a:p>
            <a:pPr marL="342900" indent="-342900">
              <a:buAutoNum type="arabicPeriod"/>
            </a:pPr>
            <a:r>
              <a:rPr lang="es-MX" sz="2200" dirty="0">
                <a:latin typeface="Calibri" panose="020F0502020204030204" pitchFamily="34" charset="0"/>
                <a:cs typeface="Calibri" panose="020F0502020204030204" pitchFamily="34" charset="0"/>
              </a:rPr>
              <a:t>Clave de Percepción:	</a:t>
            </a:r>
          </a:p>
          <a:p>
            <a:pPr marL="342900" indent="-342900">
              <a:buAutoNum type="arabicPeriod"/>
            </a:pPr>
            <a:endParaRPr lang="es-MX" sz="2200" dirty="0">
              <a:latin typeface="Calibri" panose="020F0502020204030204" pitchFamily="34" charset="0"/>
              <a:cs typeface="Calibri" panose="020F0502020204030204" pitchFamily="34" charset="0"/>
            </a:endParaRPr>
          </a:p>
          <a:p>
            <a:pPr marL="342900" indent="-342900">
              <a:buAutoNum type="arabicPeriod"/>
            </a:pPr>
            <a:endParaRPr lang="es-MX" sz="2200" dirty="0">
              <a:latin typeface="Calibri" panose="020F0502020204030204" pitchFamily="34" charset="0"/>
              <a:cs typeface="Calibri" panose="020F0502020204030204" pitchFamily="34" charset="0"/>
            </a:endParaRPr>
          </a:p>
          <a:p>
            <a:pPr marL="342900" indent="-342900">
              <a:buAutoNum type="arabicPeriod"/>
            </a:pPr>
            <a:endParaRPr lang="es-MX" sz="2200" dirty="0">
              <a:latin typeface="Calibri" panose="020F0502020204030204" pitchFamily="34" charset="0"/>
              <a:cs typeface="Calibri" panose="020F0502020204030204" pitchFamily="34" charset="0"/>
            </a:endParaRPr>
          </a:p>
          <a:p>
            <a:pPr marL="342900" indent="-342900">
              <a:buAutoNum type="arabicPeriod"/>
            </a:pPr>
            <a:endParaRPr lang="es-MX" sz="2200" dirty="0">
              <a:latin typeface="Calibri" panose="020F0502020204030204" pitchFamily="34" charset="0"/>
              <a:cs typeface="Calibri" panose="020F0502020204030204" pitchFamily="34" charset="0"/>
            </a:endParaRPr>
          </a:p>
          <a:p>
            <a:pPr marL="342900" indent="-342900">
              <a:buAutoNum type="arabicPeriod"/>
            </a:pPr>
            <a:endParaRPr lang="es-MX" sz="2200" dirty="0">
              <a:latin typeface="Calibri" panose="020F0502020204030204" pitchFamily="34" charset="0"/>
              <a:cs typeface="Calibri" panose="020F0502020204030204" pitchFamily="34" charset="0"/>
            </a:endParaRPr>
          </a:p>
          <a:p>
            <a:pPr marL="342900" indent="-342900">
              <a:buAutoNum type="arabicPeriod"/>
            </a:pPr>
            <a:endParaRPr lang="es-MX" sz="1000" dirty="0">
              <a:latin typeface="Calibri" panose="020F0502020204030204" pitchFamily="34" charset="0"/>
              <a:cs typeface="Calibri" panose="020F0502020204030204" pitchFamily="34" charset="0"/>
            </a:endParaRPr>
          </a:p>
          <a:p>
            <a:pPr marL="342900" indent="-342900">
              <a:buAutoNum type="arabicPeriod"/>
            </a:pPr>
            <a:r>
              <a:rPr lang="es-MX" sz="2200" dirty="0">
                <a:latin typeface="Calibri" panose="020F0502020204030204" pitchFamily="34" charset="0"/>
                <a:cs typeface="Calibri" panose="020F0502020204030204" pitchFamily="34" charset="0"/>
              </a:rPr>
              <a:t>Con base gravable y Exenta</a:t>
            </a:r>
          </a:p>
        </p:txBody>
      </p:sp>
      <p:pic>
        <p:nvPicPr>
          <p:cNvPr id="5" name="Imagen 4">
            <a:extLst>
              <a:ext uri="{FF2B5EF4-FFF2-40B4-BE49-F238E27FC236}">
                <a16:creationId xmlns:a16="http://schemas.microsoft.com/office/drawing/2014/main" id="{94B76165-2832-4720-84B4-A20B96C933D1}"/>
              </a:ext>
            </a:extLst>
          </p:cNvPr>
          <p:cNvPicPr>
            <a:picLocks noChangeAspect="1"/>
          </p:cNvPicPr>
          <p:nvPr/>
        </p:nvPicPr>
        <p:blipFill>
          <a:blip r:embed="rId2"/>
          <a:stretch>
            <a:fillRect/>
          </a:stretch>
        </p:blipFill>
        <p:spPr>
          <a:xfrm>
            <a:off x="1613972" y="3678218"/>
            <a:ext cx="7820025" cy="1209675"/>
          </a:xfrm>
          <a:prstGeom prst="rect">
            <a:avLst/>
          </a:prstGeom>
        </p:spPr>
      </p:pic>
      <p:pic>
        <p:nvPicPr>
          <p:cNvPr id="6" name="Imagen 5">
            <a:extLst>
              <a:ext uri="{FF2B5EF4-FFF2-40B4-BE49-F238E27FC236}">
                <a16:creationId xmlns:a16="http://schemas.microsoft.com/office/drawing/2014/main" id="{AFCC6D65-1FC4-425C-9C7D-AB89D7C0F594}"/>
              </a:ext>
            </a:extLst>
          </p:cNvPr>
          <p:cNvPicPr>
            <a:picLocks noChangeAspect="1"/>
          </p:cNvPicPr>
          <p:nvPr/>
        </p:nvPicPr>
        <p:blipFill>
          <a:blip r:embed="rId3"/>
          <a:stretch>
            <a:fillRect/>
          </a:stretch>
        </p:blipFill>
        <p:spPr>
          <a:xfrm>
            <a:off x="394561" y="5737559"/>
            <a:ext cx="10874769" cy="523220"/>
          </a:xfrm>
          <a:prstGeom prst="rect">
            <a:avLst/>
          </a:prstGeom>
        </p:spPr>
      </p:pic>
      <p:sp>
        <p:nvSpPr>
          <p:cNvPr id="8" name="object 2">
            <a:extLst>
              <a:ext uri="{FF2B5EF4-FFF2-40B4-BE49-F238E27FC236}">
                <a16:creationId xmlns:a16="http://schemas.microsoft.com/office/drawing/2014/main" id="{52207195-7ADC-48EA-A3B0-3D59DDF7F215}"/>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6"/>
            </a:pPr>
            <a:r>
              <a:rPr lang="es-MX" sz="3200" b="1" dirty="0">
                <a:latin typeface="Calibri" panose="020F0502020204030204" pitchFamily="34" charset="0"/>
                <a:ea typeface="Calibri" panose="020F0502020204030204" pitchFamily="34" charset="0"/>
                <a:cs typeface="Times New Roman" panose="02020603050405020304" pitchFamily="18" charset="0"/>
              </a:rPr>
              <a:t>Aguinaldo</a:t>
            </a:r>
          </a:p>
        </p:txBody>
      </p:sp>
    </p:spTree>
    <p:extLst>
      <p:ext uri="{BB962C8B-B14F-4D97-AF65-F5344CB8AC3E}">
        <p14:creationId xmlns:p14="http://schemas.microsoft.com/office/powerpoint/2010/main" val="10024644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52207195-7ADC-48EA-A3B0-3D59DDF7F215}"/>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7"/>
            </a:pPr>
            <a:r>
              <a:rPr lang="es-MX" sz="3200" b="1" dirty="0">
                <a:latin typeface="Calibri" panose="020F0502020204030204" pitchFamily="34" charset="0"/>
                <a:ea typeface="Calibri" panose="020F0502020204030204" pitchFamily="34" charset="0"/>
                <a:cs typeface="Times New Roman" panose="02020603050405020304" pitchFamily="18" charset="0"/>
              </a:rPr>
              <a:t>Primas</a:t>
            </a:r>
          </a:p>
        </p:txBody>
      </p:sp>
      <p:sp>
        <p:nvSpPr>
          <p:cNvPr id="7" name="Rectángulo 6">
            <a:extLst>
              <a:ext uri="{FF2B5EF4-FFF2-40B4-BE49-F238E27FC236}">
                <a16:creationId xmlns:a16="http://schemas.microsoft.com/office/drawing/2014/main" id="{8E266B0D-A04F-44CB-AC3B-4A7E176D11A3}"/>
              </a:ext>
            </a:extLst>
          </p:cNvPr>
          <p:cNvSpPr/>
          <p:nvPr/>
        </p:nvSpPr>
        <p:spPr>
          <a:xfrm>
            <a:off x="6276108" y="257424"/>
            <a:ext cx="5403273" cy="646331"/>
          </a:xfrm>
          <a:prstGeom prst="rect">
            <a:avLst/>
          </a:prstGeom>
        </p:spPr>
        <p:txBody>
          <a:bodyPr wrap="square">
            <a:spAutoFit/>
          </a:bodyPr>
          <a:lstStyle/>
          <a:p>
            <a:r>
              <a:rPr lang="es-MX" b="1" dirty="0">
                <a:solidFill>
                  <a:srgbClr val="00B050"/>
                </a:solidFill>
                <a:latin typeface="Verdana" panose="020B0604030504040204" pitchFamily="34" charset="0"/>
                <a:ea typeface="Verdana" panose="020B0604030504040204" pitchFamily="34" charset="0"/>
              </a:rPr>
              <a:t>LEY DEL TRABAJO DE LOS SERVIDORES PUBLICOS DEL ESTADO Y MUNICIPIOS </a:t>
            </a:r>
            <a:endParaRPr lang="es-MX" dirty="0">
              <a:solidFill>
                <a:srgbClr val="00B050"/>
              </a:solidFill>
              <a:latin typeface="Verdana" panose="020B0604030504040204" pitchFamily="34" charset="0"/>
              <a:ea typeface="Verdana" panose="020B0604030504040204" pitchFamily="34" charset="0"/>
            </a:endParaRPr>
          </a:p>
        </p:txBody>
      </p:sp>
      <p:pic>
        <p:nvPicPr>
          <p:cNvPr id="10242" name="Picture 2" descr="Cuánto se debe pagar por prima de antigüedad por renuncia">
            <a:extLst>
              <a:ext uri="{FF2B5EF4-FFF2-40B4-BE49-F238E27FC236}">
                <a16:creationId xmlns:a16="http://schemas.microsoft.com/office/drawing/2014/main" id="{1ACBCA7C-B602-49FE-9373-3B6ABC33C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143" y="1708872"/>
            <a:ext cx="6079929" cy="369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4196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52207195-7ADC-48EA-A3B0-3D59DDF7F215}"/>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7"/>
            </a:pPr>
            <a:r>
              <a:rPr lang="es-MX" sz="3200" b="1" dirty="0">
                <a:latin typeface="Calibri" panose="020F0502020204030204" pitchFamily="34" charset="0"/>
                <a:ea typeface="Calibri" panose="020F0502020204030204" pitchFamily="34" charset="0"/>
                <a:cs typeface="Times New Roman" panose="02020603050405020304" pitchFamily="18" charset="0"/>
              </a:rPr>
              <a:t>Primas</a:t>
            </a:r>
          </a:p>
        </p:txBody>
      </p:sp>
      <p:sp>
        <p:nvSpPr>
          <p:cNvPr id="7" name="Rectángulo 6">
            <a:extLst>
              <a:ext uri="{FF2B5EF4-FFF2-40B4-BE49-F238E27FC236}">
                <a16:creationId xmlns:a16="http://schemas.microsoft.com/office/drawing/2014/main" id="{8E266B0D-A04F-44CB-AC3B-4A7E176D11A3}"/>
              </a:ext>
            </a:extLst>
          </p:cNvPr>
          <p:cNvSpPr/>
          <p:nvPr/>
        </p:nvSpPr>
        <p:spPr>
          <a:xfrm>
            <a:off x="6276108" y="257424"/>
            <a:ext cx="5403273" cy="646331"/>
          </a:xfrm>
          <a:prstGeom prst="rect">
            <a:avLst/>
          </a:prstGeom>
        </p:spPr>
        <p:txBody>
          <a:bodyPr wrap="square">
            <a:spAutoFit/>
          </a:bodyPr>
          <a:lstStyle/>
          <a:p>
            <a:r>
              <a:rPr lang="es-MX" b="1" dirty="0">
                <a:solidFill>
                  <a:srgbClr val="00B050"/>
                </a:solidFill>
                <a:latin typeface="Verdana" panose="020B0604030504040204" pitchFamily="34" charset="0"/>
                <a:ea typeface="Verdana" panose="020B0604030504040204" pitchFamily="34" charset="0"/>
              </a:rPr>
              <a:t>LEY DEL TRABAJO DE LOS SERVIDORES PUBLICOS DEL ESTADO Y MUNICIPIOS </a:t>
            </a:r>
            <a:endParaRPr lang="es-MX" dirty="0">
              <a:solidFill>
                <a:srgbClr val="00B050"/>
              </a:solidFill>
              <a:latin typeface="Verdana" panose="020B0604030504040204" pitchFamily="34" charset="0"/>
              <a:ea typeface="Verdana" panose="020B0604030504040204" pitchFamily="34" charset="0"/>
            </a:endParaRPr>
          </a:p>
        </p:txBody>
      </p:sp>
      <p:sp>
        <p:nvSpPr>
          <p:cNvPr id="2" name="Rectángulo 1">
            <a:extLst>
              <a:ext uri="{FF2B5EF4-FFF2-40B4-BE49-F238E27FC236}">
                <a16:creationId xmlns:a16="http://schemas.microsoft.com/office/drawing/2014/main" id="{B46CD45F-017F-4867-BD0B-17F1E1DFBA43}"/>
              </a:ext>
            </a:extLst>
          </p:cNvPr>
          <p:cNvSpPr/>
          <p:nvPr/>
        </p:nvSpPr>
        <p:spPr>
          <a:xfrm>
            <a:off x="983673" y="1429711"/>
            <a:ext cx="9906000" cy="3046988"/>
          </a:xfrm>
          <a:prstGeom prst="rect">
            <a:avLst/>
          </a:prstGeom>
        </p:spPr>
        <p:txBody>
          <a:bodyPr wrap="square">
            <a:spAutoFit/>
          </a:bodyPr>
          <a:lstStyle/>
          <a:p>
            <a:pPr algn="just"/>
            <a:r>
              <a:rPr lang="es-MX" sz="2400" b="1" u="sng" dirty="0">
                <a:solidFill>
                  <a:srgbClr val="000000"/>
                </a:solidFill>
                <a:latin typeface="Arial" panose="020B0604020202020204" pitchFamily="34" charset="0"/>
                <a:cs typeface="Arial" panose="020B0604020202020204" pitchFamily="34" charset="0"/>
              </a:rPr>
              <a:t>PRIMA POR PERMANENCIA</a:t>
            </a:r>
          </a:p>
          <a:p>
            <a:pPr algn="just"/>
            <a:endParaRPr lang="es-MX" sz="2400" b="1" dirty="0">
              <a:solidFill>
                <a:srgbClr val="000000"/>
              </a:solidFill>
              <a:latin typeface="Arial" panose="020B0604020202020204" pitchFamily="34" charset="0"/>
              <a:cs typeface="Arial" panose="020B0604020202020204" pitchFamily="34" charset="0"/>
            </a:endParaRPr>
          </a:p>
          <a:p>
            <a:pPr algn="just"/>
            <a:r>
              <a:rPr lang="es-MX" sz="2400" b="1" dirty="0">
                <a:solidFill>
                  <a:srgbClr val="000000"/>
                </a:solidFill>
                <a:latin typeface="Arial" panose="020B0604020202020204" pitchFamily="34" charset="0"/>
                <a:cs typeface="Arial" panose="020B0604020202020204" pitchFamily="34" charset="0"/>
              </a:rPr>
              <a:t>ARTÍCULO 79. Por cada cinco años de servicios efectivos prestados</a:t>
            </a:r>
            <a:r>
              <a:rPr lang="es-MX" sz="2400" dirty="0">
                <a:solidFill>
                  <a:srgbClr val="000000"/>
                </a:solidFill>
                <a:latin typeface="Arial" panose="020B0604020202020204" pitchFamily="34" charset="0"/>
                <a:cs typeface="Arial" panose="020B0604020202020204" pitchFamily="34" charset="0"/>
              </a:rPr>
              <a:t>, los servidores públicos tendrán derecho </a:t>
            </a:r>
            <a:r>
              <a:rPr lang="es-MX" sz="2400" b="1" dirty="0">
                <a:solidFill>
                  <a:srgbClr val="C00000"/>
                </a:solidFill>
                <a:latin typeface="Arial" panose="020B0604020202020204" pitchFamily="34" charset="0"/>
                <a:cs typeface="Arial" panose="020B0604020202020204" pitchFamily="34" charset="0"/>
              </a:rPr>
              <a:t>al pago mensual de una prima por permanencia </a:t>
            </a:r>
            <a:r>
              <a:rPr lang="es-MX" sz="2400" dirty="0">
                <a:solidFill>
                  <a:srgbClr val="000000"/>
                </a:solidFill>
                <a:latin typeface="Arial" panose="020B0604020202020204" pitchFamily="34" charset="0"/>
                <a:cs typeface="Arial" panose="020B0604020202020204" pitchFamily="34" charset="0"/>
              </a:rPr>
              <a:t>en el servicio, </a:t>
            </a:r>
            <a:r>
              <a:rPr lang="es-MX" sz="2400" b="1" dirty="0">
                <a:solidFill>
                  <a:srgbClr val="000000"/>
                </a:solidFill>
                <a:latin typeface="Arial" panose="020B0604020202020204" pitchFamily="34" charset="0"/>
                <a:cs typeface="Arial" panose="020B0604020202020204" pitchFamily="34" charset="0"/>
              </a:rPr>
              <a:t>cuya cantidad es la comprendida en el presupuesto de egresos correspondiente </a:t>
            </a:r>
            <a:r>
              <a:rPr lang="es-MX" sz="2400" dirty="0">
                <a:solidFill>
                  <a:srgbClr val="000000"/>
                </a:solidFill>
                <a:latin typeface="Arial" panose="020B0604020202020204" pitchFamily="34" charset="0"/>
                <a:cs typeface="Arial" panose="020B0604020202020204" pitchFamily="34" charset="0"/>
              </a:rPr>
              <a:t>y será fijada por los titulares de las instituciones públicas, con participación del sindicato, cuando exista esta representación. </a:t>
            </a:r>
            <a:endParaRPr lang="es-MX"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20002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52207195-7ADC-48EA-A3B0-3D59DDF7F215}"/>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7"/>
            </a:pPr>
            <a:r>
              <a:rPr lang="es-MX" sz="3200" b="1" dirty="0">
                <a:latin typeface="Calibri" panose="020F0502020204030204" pitchFamily="34" charset="0"/>
                <a:ea typeface="Calibri" panose="020F0502020204030204" pitchFamily="34" charset="0"/>
                <a:cs typeface="Times New Roman" panose="02020603050405020304" pitchFamily="18" charset="0"/>
              </a:rPr>
              <a:t>Primas</a:t>
            </a:r>
          </a:p>
        </p:txBody>
      </p:sp>
      <p:sp>
        <p:nvSpPr>
          <p:cNvPr id="7" name="Rectángulo 6">
            <a:extLst>
              <a:ext uri="{FF2B5EF4-FFF2-40B4-BE49-F238E27FC236}">
                <a16:creationId xmlns:a16="http://schemas.microsoft.com/office/drawing/2014/main" id="{8E266B0D-A04F-44CB-AC3B-4A7E176D11A3}"/>
              </a:ext>
            </a:extLst>
          </p:cNvPr>
          <p:cNvSpPr/>
          <p:nvPr/>
        </p:nvSpPr>
        <p:spPr>
          <a:xfrm>
            <a:off x="6276108" y="257424"/>
            <a:ext cx="5403273" cy="646331"/>
          </a:xfrm>
          <a:prstGeom prst="rect">
            <a:avLst/>
          </a:prstGeom>
        </p:spPr>
        <p:txBody>
          <a:bodyPr wrap="square">
            <a:spAutoFit/>
          </a:bodyPr>
          <a:lstStyle/>
          <a:p>
            <a:r>
              <a:rPr lang="es-MX" b="1" dirty="0">
                <a:solidFill>
                  <a:srgbClr val="00B050"/>
                </a:solidFill>
                <a:latin typeface="Verdana" panose="020B0604030504040204" pitchFamily="34" charset="0"/>
                <a:ea typeface="Verdana" panose="020B0604030504040204" pitchFamily="34" charset="0"/>
              </a:rPr>
              <a:t>LEY DEL TRABAJO DE LOS SERVIDORES PUBLICOS DEL ESTADO Y MUNICIPIOS </a:t>
            </a:r>
            <a:endParaRPr lang="es-MX" dirty="0">
              <a:solidFill>
                <a:srgbClr val="00B050"/>
              </a:solidFill>
              <a:latin typeface="Verdana" panose="020B0604030504040204" pitchFamily="34" charset="0"/>
              <a:ea typeface="Verdana" panose="020B0604030504040204" pitchFamily="34" charset="0"/>
            </a:endParaRPr>
          </a:p>
        </p:txBody>
      </p:sp>
      <p:sp>
        <p:nvSpPr>
          <p:cNvPr id="3" name="Rectángulo 2">
            <a:extLst>
              <a:ext uri="{FF2B5EF4-FFF2-40B4-BE49-F238E27FC236}">
                <a16:creationId xmlns:a16="http://schemas.microsoft.com/office/drawing/2014/main" id="{35BEFA5E-C711-41F3-8DB4-9E99CB0C9D1E}"/>
              </a:ext>
            </a:extLst>
          </p:cNvPr>
          <p:cNvSpPr/>
          <p:nvPr/>
        </p:nvSpPr>
        <p:spPr>
          <a:xfrm>
            <a:off x="1489363" y="1595921"/>
            <a:ext cx="8769927" cy="3939540"/>
          </a:xfrm>
          <a:prstGeom prst="rect">
            <a:avLst/>
          </a:prstGeom>
        </p:spPr>
        <p:txBody>
          <a:bodyPr wrap="square">
            <a:spAutoFit/>
          </a:bodyPr>
          <a:lstStyle/>
          <a:p>
            <a:pPr algn="just"/>
            <a:r>
              <a:rPr lang="es-MX" sz="2500" b="1" dirty="0">
                <a:solidFill>
                  <a:srgbClr val="000000"/>
                </a:solidFill>
                <a:latin typeface="Montserrat"/>
              </a:rPr>
              <a:t>Nota 7: </a:t>
            </a:r>
            <a:r>
              <a:rPr lang="es-MX" sz="2500" dirty="0">
                <a:solidFill>
                  <a:srgbClr val="000000"/>
                </a:solidFill>
                <a:latin typeface="Montserrat"/>
              </a:rPr>
              <a:t>En caso de que se realicen pagos por conceptos de prima quinquenal, concepto que usualmente se utiliza en el sector público y de presentarse el caso con patrones del sector privado que se encuentren en una situación análoga, estos conceptos deberán ser registrados en percepciones gravadas con la clave tipo percepción:</a:t>
            </a:r>
          </a:p>
          <a:p>
            <a:pPr algn="just"/>
            <a:endParaRPr lang="es-MX" sz="2500" dirty="0">
              <a:solidFill>
                <a:srgbClr val="000000"/>
              </a:solidFill>
              <a:latin typeface="Montserrat"/>
            </a:endParaRPr>
          </a:p>
          <a:p>
            <a:pPr marL="800100" lvl="1" indent="-342900" algn="just">
              <a:buFont typeface="Wingdings" panose="05000000000000000000" pitchFamily="2" charset="2"/>
              <a:buChar char="Ø"/>
            </a:pPr>
            <a:r>
              <a:rPr lang="es-MX" sz="2500" b="1" dirty="0">
                <a:solidFill>
                  <a:srgbClr val="000000"/>
                </a:solidFill>
                <a:latin typeface="Montserrat"/>
              </a:rPr>
              <a:t>“038” (Otros ingresos por salarios)</a:t>
            </a:r>
          </a:p>
          <a:p>
            <a:pPr algn="just"/>
            <a:endParaRPr lang="es-MX" sz="2500" dirty="0">
              <a:solidFill>
                <a:srgbClr val="000000"/>
              </a:solidFill>
              <a:latin typeface="Montserrat"/>
            </a:endParaRPr>
          </a:p>
          <a:p>
            <a:pPr algn="just"/>
            <a:r>
              <a:rPr lang="es-MX" sz="2500" dirty="0">
                <a:solidFill>
                  <a:srgbClr val="000000"/>
                </a:solidFill>
                <a:latin typeface="Montserrat"/>
              </a:rPr>
              <a:t>Para la identificación en el comprobante. </a:t>
            </a:r>
            <a:endParaRPr lang="es-MX" sz="2500" dirty="0"/>
          </a:p>
        </p:txBody>
      </p:sp>
    </p:spTree>
    <p:extLst>
      <p:ext uri="{BB962C8B-B14F-4D97-AF65-F5344CB8AC3E}">
        <p14:creationId xmlns:p14="http://schemas.microsoft.com/office/powerpoint/2010/main" val="38119224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52207195-7ADC-48EA-A3B0-3D59DDF7F215}"/>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8"/>
            </a:pPr>
            <a:r>
              <a:rPr lang="es-MX" sz="3200" b="1" dirty="0">
                <a:latin typeface="Calibri" panose="020F0502020204030204" pitchFamily="34" charset="0"/>
                <a:ea typeface="Calibri" panose="020F0502020204030204" pitchFamily="34" charset="0"/>
                <a:cs typeface="Times New Roman" panose="02020603050405020304" pitchFamily="18" charset="0"/>
              </a:rPr>
              <a:t>Descuentos</a:t>
            </a:r>
          </a:p>
        </p:txBody>
      </p:sp>
      <p:sp>
        <p:nvSpPr>
          <p:cNvPr id="7" name="Rectángulo 6">
            <a:extLst>
              <a:ext uri="{FF2B5EF4-FFF2-40B4-BE49-F238E27FC236}">
                <a16:creationId xmlns:a16="http://schemas.microsoft.com/office/drawing/2014/main" id="{8E266B0D-A04F-44CB-AC3B-4A7E176D11A3}"/>
              </a:ext>
            </a:extLst>
          </p:cNvPr>
          <p:cNvSpPr/>
          <p:nvPr/>
        </p:nvSpPr>
        <p:spPr>
          <a:xfrm>
            <a:off x="6276108" y="257424"/>
            <a:ext cx="5403273" cy="646331"/>
          </a:xfrm>
          <a:prstGeom prst="rect">
            <a:avLst/>
          </a:prstGeom>
        </p:spPr>
        <p:txBody>
          <a:bodyPr wrap="square">
            <a:spAutoFit/>
          </a:bodyPr>
          <a:lstStyle/>
          <a:p>
            <a:r>
              <a:rPr lang="es-MX" b="1" dirty="0">
                <a:solidFill>
                  <a:srgbClr val="00B050"/>
                </a:solidFill>
                <a:latin typeface="Verdana" panose="020B0604030504040204" pitchFamily="34" charset="0"/>
                <a:ea typeface="Verdana" panose="020B0604030504040204" pitchFamily="34" charset="0"/>
              </a:rPr>
              <a:t>LEY DEL TRABAJO DE LOS SERVIDORES PUBLICOS DEL ESTADO Y MUNICIPIOS </a:t>
            </a:r>
            <a:endParaRPr lang="es-MX" dirty="0">
              <a:solidFill>
                <a:srgbClr val="00B050"/>
              </a:solidFill>
              <a:latin typeface="Verdana" panose="020B0604030504040204" pitchFamily="34" charset="0"/>
              <a:ea typeface="Verdana" panose="020B0604030504040204" pitchFamily="34" charset="0"/>
            </a:endParaRPr>
          </a:p>
        </p:txBody>
      </p:sp>
      <p:pic>
        <p:nvPicPr>
          <p:cNvPr id="11266" name="Picture 2" descr="que deducciones puedo tener en mi salario como trabajador">
            <a:extLst>
              <a:ext uri="{FF2B5EF4-FFF2-40B4-BE49-F238E27FC236}">
                <a16:creationId xmlns:a16="http://schemas.microsoft.com/office/drawing/2014/main" id="{339F5292-3405-45F9-A686-1D01303AD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7835" y="1650856"/>
            <a:ext cx="4216545" cy="421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0662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52207195-7ADC-48EA-A3B0-3D59DDF7F215}"/>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8"/>
            </a:pPr>
            <a:r>
              <a:rPr lang="es-MX" sz="3200" b="1" dirty="0">
                <a:latin typeface="Calibri" panose="020F0502020204030204" pitchFamily="34" charset="0"/>
                <a:ea typeface="Calibri" panose="020F0502020204030204" pitchFamily="34" charset="0"/>
                <a:cs typeface="Times New Roman" panose="02020603050405020304" pitchFamily="18" charset="0"/>
              </a:rPr>
              <a:t>Descuentos</a:t>
            </a:r>
          </a:p>
        </p:txBody>
      </p:sp>
      <p:sp>
        <p:nvSpPr>
          <p:cNvPr id="7" name="Rectángulo 6">
            <a:extLst>
              <a:ext uri="{FF2B5EF4-FFF2-40B4-BE49-F238E27FC236}">
                <a16:creationId xmlns:a16="http://schemas.microsoft.com/office/drawing/2014/main" id="{8E266B0D-A04F-44CB-AC3B-4A7E176D11A3}"/>
              </a:ext>
            </a:extLst>
          </p:cNvPr>
          <p:cNvSpPr/>
          <p:nvPr/>
        </p:nvSpPr>
        <p:spPr>
          <a:xfrm>
            <a:off x="6276108" y="257424"/>
            <a:ext cx="5403273" cy="646331"/>
          </a:xfrm>
          <a:prstGeom prst="rect">
            <a:avLst/>
          </a:prstGeom>
        </p:spPr>
        <p:txBody>
          <a:bodyPr wrap="square">
            <a:spAutoFit/>
          </a:bodyPr>
          <a:lstStyle/>
          <a:p>
            <a:r>
              <a:rPr lang="es-MX" b="1" dirty="0">
                <a:solidFill>
                  <a:srgbClr val="00B050"/>
                </a:solidFill>
                <a:latin typeface="Verdana" panose="020B0604030504040204" pitchFamily="34" charset="0"/>
                <a:ea typeface="Verdana" panose="020B0604030504040204" pitchFamily="34" charset="0"/>
              </a:rPr>
              <a:t>LEY DEL TRABAJO DE LOS SERVIDORES PUBLICOS DEL ESTADO Y MUNICIPIOS </a:t>
            </a:r>
            <a:endParaRPr lang="es-MX" dirty="0">
              <a:solidFill>
                <a:srgbClr val="00B050"/>
              </a:solidFill>
              <a:latin typeface="Verdana" panose="020B0604030504040204" pitchFamily="34" charset="0"/>
              <a:ea typeface="Verdana" panose="020B0604030504040204" pitchFamily="34" charset="0"/>
            </a:endParaRPr>
          </a:p>
        </p:txBody>
      </p:sp>
      <p:sp>
        <p:nvSpPr>
          <p:cNvPr id="3" name="Rectángulo 2">
            <a:extLst>
              <a:ext uri="{FF2B5EF4-FFF2-40B4-BE49-F238E27FC236}">
                <a16:creationId xmlns:a16="http://schemas.microsoft.com/office/drawing/2014/main" id="{392871A5-CE78-4172-9767-A4ED1FA3A434}"/>
              </a:ext>
            </a:extLst>
          </p:cNvPr>
          <p:cNvSpPr/>
          <p:nvPr/>
        </p:nvSpPr>
        <p:spPr>
          <a:xfrm>
            <a:off x="630067" y="1171722"/>
            <a:ext cx="10619824" cy="5170646"/>
          </a:xfrm>
          <a:prstGeom prst="rect">
            <a:avLst/>
          </a:prstGeom>
        </p:spPr>
        <p:txBody>
          <a:bodyPr wrap="square">
            <a:spAutoFit/>
          </a:bodyPr>
          <a:lstStyle/>
          <a:p>
            <a:r>
              <a:rPr lang="es-MX" sz="2200" b="1" dirty="0">
                <a:solidFill>
                  <a:srgbClr val="000000"/>
                </a:solidFill>
              </a:rPr>
              <a:t>ARTÍCULO 84. </a:t>
            </a:r>
            <a:r>
              <a:rPr lang="es-MX" sz="2200" dirty="0">
                <a:solidFill>
                  <a:srgbClr val="000000"/>
                </a:solidFill>
              </a:rPr>
              <a:t>Sólo podrán hacerse retenciones, descuentos o deducciones al sueldo de los servidores públicos por concepto de: </a:t>
            </a:r>
          </a:p>
          <a:p>
            <a:pPr marL="400050" indent="-400050">
              <a:buFont typeface="+mj-lt"/>
              <a:buAutoNum type="romanUcPeriod"/>
            </a:pPr>
            <a:r>
              <a:rPr lang="es-MX" sz="2200" b="1" dirty="0">
                <a:solidFill>
                  <a:srgbClr val="000000"/>
                </a:solidFill>
              </a:rPr>
              <a:t>Gravámenes fiscales relacionados con el sueldo</a:t>
            </a:r>
            <a:r>
              <a:rPr lang="es-MX" sz="2200" dirty="0">
                <a:solidFill>
                  <a:srgbClr val="000000"/>
                </a:solidFill>
              </a:rPr>
              <a:t>; </a:t>
            </a:r>
          </a:p>
          <a:p>
            <a:pPr marL="400050" indent="-400050">
              <a:buFont typeface="+mj-lt"/>
              <a:buAutoNum type="romanUcPeriod"/>
            </a:pPr>
            <a:r>
              <a:rPr lang="es-MX" sz="2200" b="1" dirty="0">
                <a:solidFill>
                  <a:srgbClr val="000000"/>
                </a:solidFill>
              </a:rPr>
              <a:t>Deudas contraídas con las instituciones públicas </a:t>
            </a:r>
            <a:r>
              <a:rPr lang="es-MX" sz="2200" dirty="0">
                <a:solidFill>
                  <a:srgbClr val="000000"/>
                </a:solidFill>
              </a:rPr>
              <a:t>o dependencias por concepto de anticipos de sueldo, pagos hechos con exceso, errores o pérdidas debidamente comprobados; </a:t>
            </a:r>
          </a:p>
          <a:p>
            <a:pPr marL="400050" indent="-400050">
              <a:buFont typeface="+mj-lt"/>
              <a:buAutoNum type="romanUcPeriod"/>
            </a:pPr>
            <a:r>
              <a:rPr lang="es-MX" sz="2200" b="1" dirty="0">
                <a:solidFill>
                  <a:srgbClr val="000000"/>
                </a:solidFill>
              </a:rPr>
              <a:t>Cuotas sindicales</a:t>
            </a:r>
            <a:r>
              <a:rPr lang="es-MX" sz="2200" dirty="0">
                <a:solidFill>
                  <a:srgbClr val="000000"/>
                </a:solidFill>
              </a:rPr>
              <a:t>; </a:t>
            </a:r>
          </a:p>
          <a:p>
            <a:pPr marL="400050" indent="-400050">
              <a:buFont typeface="+mj-lt"/>
              <a:buAutoNum type="romanUcPeriod"/>
            </a:pPr>
            <a:r>
              <a:rPr lang="es-MX" sz="2200" b="1" dirty="0">
                <a:solidFill>
                  <a:srgbClr val="000000"/>
                </a:solidFill>
              </a:rPr>
              <a:t>Cuotas de aportación a fondos para la constitución de cooperativas y de cajas de ahorro</a:t>
            </a:r>
            <a:r>
              <a:rPr lang="es-MX" sz="2200" dirty="0">
                <a:solidFill>
                  <a:srgbClr val="000000"/>
                </a:solidFill>
              </a:rPr>
              <a:t>, siempre que el servidor público hubiese manifestado previamente, de manera expresa, su conformidad; </a:t>
            </a:r>
          </a:p>
          <a:p>
            <a:pPr marL="400050" indent="-400050">
              <a:buFont typeface="+mj-lt"/>
              <a:buAutoNum type="romanUcPeriod"/>
            </a:pPr>
            <a:r>
              <a:rPr lang="es-MX" sz="2200" b="1" dirty="0">
                <a:solidFill>
                  <a:srgbClr val="000000"/>
                </a:solidFill>
              </a:rPr>
              <a:t>Descuentos ordenados por el Instituto de Seguridad Social del Estado de México y Municipio</a:t>
            </a:r>
            <a:r>
              <a:rPr lang="es-MX" sz="2200" dirty="0">
                <a:solidFill>
                  <a:srgbClr val="000000"/>
                </a:solidFill>
              </a:rPr>
              <a:t>s, con motivo de cuotas y obligaciones contraídas con éste por los servidores públicos; </a:t>
            </a:r>
          </a:p>
          <a:p>
            <a:pPr marL="400050" indent="-400050">
              <a:buFont typeface="+mj-lt"/>
              <a:buAutoNum type="romanUcPeriod"/>
            </a:pPr>
            <a:r>
              <a:rPr lang="es-MX" sz="2200" dirty="0">
                <a:solidFill>
                  <a:srgbClr val="000000"/>
                </a:solidFill>
              </a:rPr>
              <a:t>Obligaciones a cargo del servidor público con las que haya consentido, derivadas de la </a:t>
            </a:r>
            <a:r>
              <a:rPr lang="es-MX" sz="2200" b="1" dirty="0">
                <a:solidFill>
                  <a:srgbClr val="000000"/>
                </a:solidFill>
              </a:rPr>
              <a:t>adquisición o del uso de habitaciones consideradas como de interés social</a:t>
            </a:r>
            <a:r>
              <a:rPr lang="es-MX" sz="2200" dirty="0">
                <a:solidFill>
                  <a:srgbClr val="000000"/>
                </a:solidFill>
              </a:rPr>
              <a:t>; </a:t>
            </a:r>
          </a:p>
        </p:txBody>
      </p:sp>
    </p:spTree>
    <p:extLst>
      <p:ext uri="{BB962C8B-B14F-4D97-AF65-F5344CB8AC3E}">
        <p14:creationId xmlns:p14="http://schemas.microsoft.com/office/powerpoint/2010/main" val="14566700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52207195-7ADC-48EA-A3B0-3D59DDF7F215}"/>
              </a:ext>
            </a:extLst>
          </p:cNvPr>
          <p:cNvSpPr txBox="1">
            <a:spLocks/>
          </p:cNvSpPr>
          <p:nvPr/>
        </p:nvSpPr>
        <p:spPr>
          <a:xfrm>
            <a:off x="505376" y="400700"/>
            <a:ext cx="8221611"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rabicPeriod" startAt="8"/>
            </a:pPr>
            <a:r>
              <a:rPr lang="es-MX" sz="3200" b="1" dirty="0">
                <a:latin typeface="Calibri" panose="020F0502020204030204" pitchFamily="34" charset="0"/>
                <a:ea typeface="Calibri" panose="020F0502020204030204" pitchFamily="34" charset="0"/>
                <a:cs typeface="Times New Roman" panose="02020603050405020304" pitchFamily="18" charset="0"/>
              </a:rPr>
              <a:t>Descuentos</a:t>
            </a:r>
          </a:p>
        </p:txBody>
      </p:sp>
      <p:sp>
        <p:nvSpPr>
          <p:cNvPr id="7" name="Rectángulo 6">
            <a:extLst>
              <a:ext uri="{FF2B5EF4-FFF2-40B4-BE49-F238E27FC236}">
                <a16:creationId xmlns:a16="http://schemas.microsoft.com/office/drawing/2014/main" id="{8E266B0D-A04F-44CB-AC3B-4A7E176D11A3}"/>
              </a:ext>
            </a:extLst>
          </p:cNvPr>
          <p:cNvSpPr/>
          <p:nvPr/>
        </p:nvSpPr>
        <p:spPr>
          <a:xfrm>
            <a:off x="6276108" y="257424"/>
            <a:ext cx="5403273" cy="646331"/>
          </a:xfrm>
          <a:prstGeom prst="rect">
            <a:avLst/>
          </a:prstGeom>
        </p:spPr>
        <p:txBody>
          <a:bodyPr wrap="square">
            <a:spAutoFit/>
          </a:bodyPr>
          <a:lstStyle/>
          <a:p>
            <a:r>
              <a:rPr lang="es-MX" b="1" dirty="0">
                <a:solidFill>
                  <a:srgbClr val="00B050"/>
                </a:solidFill>
                <a:latin typeface="Verdana" panose="020B0604030504040204" pitchFamily="34" charset="0"/>
                <a:ea typeface="Verdana" panose="020B0604030504040204" pitchFamily="34" charset="0"/>
              </a:rPr>
              <a:t>LEY DEL TRABAJO DE LOS SERVIDORES PUBLICOS DEL ESTADO Y MUNICIPIOS </a:t>
            </a:r>
            <a:endParaRPr lang="es-MX" dirty="0">
              <a:solidFill>
                <a:srgbClr val="00B050"/>
              </a:solidFill>
              <a:latin typeface="Verdana" panose="020B0604030504040204" pitchFamily="34" charset="0"/>
              <a:ea typeface="Verdana" panose="020B0604030504040204" pitchFamily="34" charset="0"/>
            </a:endParaRPr>
          </a:p>
        </p:txBody>
      </p:sp>
      <p:sp>
        <p:nvSpPr>
          <p:cNvPr id="3" name="Rectángulo 2">
            <a:extLst>
              <a:ext uri="{FF2B5EF4-FFF2-40B4-BE49-F238E27FC236}">
                <a16:creationId xmlns:a16="http://schemas.microsoft.com/office/drawing/2014/main" id="{392871A5-CE78-4172-9767-A4ED1FA3A434}"/>
              </a:ext>
            </a:extLst>
          </p:cNvPr>
          <p:cNvSpPr/>
          <p:nvPr/>
        </p:nvSpPr>
        <p:spPr>
          <a:xfrm>
            <a:off x="505376" y="1047031"/>
            <a:ext cx="10855351" cy="4832092"/>
          </a:xfrm>
          <a:prstGeom prst="rect">
            <a:avLst/>
          </a:prstGeom>
        </p:spPr>
        <p:txBody>
          <a:bodyPr wrap="square">
            <a:spAutoFit/>
          </a:bodyPr>
          <a:lstStyle/>
          <a:p>
            <a:r>
              <a:rPr lang="es-MX" sz="2200" b="1" dirty="0">
                <a:solidFill>
                  <a:srgbClr val="000000"/>
                </a:solidFill>
              </a:rPr>
              <a:t>ARTÍCULO 84. </a:t>
            </a:r>
            <a:r>
              <a:rPr lang="es-MX" sz="2200" dirty="0">
                <a:solidFill>
                  <a:srgbClr val="000000"/>
                </a:solidFill>
              </a:rPr>
              <a:t>Sólo podrán hacerse retenciones, descuentos o deducciones al sueldo de los servidores públicos por concepto de: </a:t>
            </a:r>
          </a:p>
          <a:p>
            <a:endParaRPr lang="es-MX" sz="2200" dirty="0">
              <a:solidFill>
                <a:srgbClr val="000000"/>
              </a:solidFill>
            </a:endParaRPr>
          </a:p>
          <a:p>
            <a:pPr marL="539750" indent="-539750">
              <a:buFont typeface="+mj-lt"/>
              <a:buAutoNum type="romanUcPeriod" startAt="7"/>
            </a:pPr>
            <a:r>
              <a:rPr lang="es-MX" sz="2200" b="1" dirty="0">
                <a:solidFill>
                  <a:srgbClr val="000000"/>
                </a:solidFill>
              </a:rPr>
              <a:t>Faltas de puntualidad o de asistencia injustificadas</a:t>
            </a:r>
            <a:r>
              <a:rPr lang="es-MX" sz="2200" dirty="0">
                <a:solidFill>
                  <a:srgbClr val="000000"/>
                </a:solidFill>
              </a:rPr>
              <a:t>; </a:t>
            </a:r>
          </a:p>
          <a:p>
            <a:pPr marL="539750" indent="-539750">
              <a:buFont typeface="+mj-lt"/>
              <a:buAutoNum type="romanUcPeriod" startAt="7"/>
            </a:pPr>
            <a:r>
              <a:rPr lang="es-MX" sz="2200" b="1" dirty="0">
                <a:solidFill>
                  <a:srgbClr val="000000"/>
                </a:solidFill>
              </a:rPr>
              <a:t>Pensiones alimenticias </a:t>
            </a:r>
            <a:r>
              <a:rPr lang="es-MX" sz="2200" dirty="0">
                <a:solidFill>
                  <a:srgbClr val="000000"/>
                </a:solidFill>
              </a:rPr>
              <a:t>ordenadas por la autoridad judicial; o </a:t>
            </a:r>
          </a:p>
          <a:p>
            <a:pPr marL="539750" indent="-539750">
              <a:buFont typeface="+mj-lt"/>
              <a:buAutoNum type="romanUcPeriod" startAt="7"/>
            </a:pPr>
            <a:r>
              <a:rPr lang="es-MX" sz="2200" dirty="0">
                <a:solidFill>
                  <a:srgbClr val="000000"/>
                </a:solidFill>
              </a:rPr>
              <a:t>Cualquier otro convenido con instituciones de servicios y aceptado por el servidor público. </a:t>
            </a:r>
          </a:p>
          <a:p>
            <a:endParaRPr lang="es-MX" sz="2200" dirty="0">
              <a:solidFill>
                <a:srgbClr val="000000"/>
              </a:solidFill>
            </a:endParaRPr>
          </a:p>
          <a:p>
            <a:pPr algn="just"/>
            <a:r>
              <a:rPr lang="es-MX" sz="2200" dirty="0">
                <a:solidFill>
                  <a:srgbClr val="000000"/>
                </a:solidFill>
              </a:rPr>
              <a:t>El monto total de las retenciones, descuentos o deducciones </a:t>
            </a:r>
            <a:r>
              <a:rPr lang="es-MX" sz="2200" b="1" dirty="0">
                <a:solidFill>
                  <a:srgbClr val="000000"/>
                </a:solidFill>
              </a:rPr>
              <a:t>no podrá exceder del 30% de la remuneración total</a:t>
            </a:r>
            <a:r>
              <a:rPr lang="es-MX" sz="2200" dirty="0">
                <a:solidFill>
                  <a:srgbClr val="000000"/>
                </a:solidFill>
              </a:rPr>
              <a:t>, excepto en los casos a que se refieren las fracciones IV, V y VI de este artículo, en que </a:t>
            </a:r>
            <a:r>
              <a:rPr lang="es-MX" sz="2200" b="1" dirty="0">
                <a:solidFill>
                  <a:srgbClr val="000000"/>
                </a:solidFill>
              </a:rPr>
              <a:t>podrán ser de hasta el 50%,</a:t>
            </a:r>
            <a:r>
              <a:rPr lang="es-MX" sz="2200" dirty="0">
                <a:solidFill>
                  <a:srgbClr val="000000"/>
                </a:solidFill>
              </a:rPr>
              <a:t> salvo en los casos en que se demuestre </a:t>
            </a:r>
            <a:r>
              <a:rPr lang="es-MX" sz="2200" dirty="0"/>
              <a:t>que el crédito se concedió con base en los ingresos familiares para hacer posible el derecho constitucional a una vivienda digna, o se refieran a lo establecido en la fracción VIII de este artículo, en que se ajustará a lo determinado por la autoridad judicial. </a:t>
            </a:r>
          </a:p>
        </p:txBody>
      </p:sp>
    </p:spTree>
    <p:extLst>
      <p:ext uri="{BB962C8B-B14F-4D97-AF65-F5344CB8AC3E}">
        <p14:creationId xmlns:p14="http://schemas.microsoft.com/office/powerpoint/2010/main" val="20860801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3"/>
            </a:pPr>
            <a:r>
              <a:rPr lang="es-MX" sz="2700" b="1" dirty="0">
                <a:latin typeface="Calibri" panose="020F0502020204030204" pitchFamily="34" charset="0"/>
                <a:ea typeface="Calibri" panose="020F0502020204030204" pitchFamily="34" charset="0"/>
                <a:cs typeface="Times New Roman" panose="02020603050405020304" pitchFamily="18" charset="0"/>
              </a:rPr>
              <a:t>ORIGEN DE RECURSOS</a:t>
            </a:r>
          </a:p>
        </p:txBody>
      </p:sp>
      <p:pic>
        <p:nvPicPr>
          <p:cNvPr id="8" name="Imagen 7">
            <a:extLst>
              <a:ext uri="{FF2B5EF4-FFF2-40B4-BE49-F238E27FC236}">
                <a16:creationId xmlns:a16="http://schemas.microsoft.com/office/drawing/2014/main" id="{8BF5ADF1-24E5-48FC-80DC-34AC101E7656}"/>
              </a:ext>
            </a:extLst>
          </p:cNvPr>
          <p:cNvPicPr>
            <a:picLocks noChangeAspect="1"/>
          </p:cNvPicPr>
          <p:nvPr/>
        </p:nvPicPr>
        <p:blipFill>
          <a:blip r:embed="rId2"/>
          <a:stretch>
            <a:fillRect/>
          </a:stretch>
        </p:blipFill>
        <p:spPr>
          <a:xfrm>
            <a:off x="2140416" y="1391083"/>
            <a:ext cx="7911168" cy="4075834"/>
          </a:xfrm>
          <a:prstGeom prst="rect">
            <a:avLst/>
          </a:prstGeom>
        </p:spPr>
      </p:pic>
    </p:spTree>
    <p:extLst>
      <p:ext uri="{BB962C8B-B14F-4D97-AF65-F5344CB8AC3E}">
        <p14:creationId xmlns:p14="http://schemas.microsoft.com/office/powerpoint/2010/main" val="21765509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3"/>
            </a:pPr>
            <a:r>
              <a:rPr lang="es-MX" sz="2700" b="1" dirty="0">
                <a:latin typeface="Calibri" panose="020F0502020204030204" pitchFamily="34" charset="0"/>
                <a:ea typeface="Calibri" panose="020F0502020204030204" pitchFamily="34" charset="0"/>
                <a:cs typeface="Times New Roman" panose="02020603050405020304" pitchFamily="18" charset="0"/>
              </a:rPr>
              <a:t>ORIGEN DE RECURSOS</a:t>
            </a:r>
          </a:p>
        </p:txBody>
      </p:sp>
      <p:sp>
        <p:nvSpPr>
          <p:cNvPr id="2" name="Rectángulo 1">
            <a:extLst>
              <a:ext uri="{FF2B5EF4-FFF2-40B4-BE49-F238E27FC236}">
                <a16:creationId xmlns:a16="http://schemas.microsoft.com/office/drawing/2014/main" id="{A7C46E48-9F18-4365-AC71-17B06FD775CC}"/>
              </a:ext>
            </a:extLst>
          </p:cNvPr>
          <p:cNvSpPr/>
          <p:nvPr/>
        </p:nvSpPr>
        <p:spPr>
          <a:xfrm>
            <a:off x="653717" y="1124589"/>
            <a:ext cx="10884565" cy="4247317"/>
          </a:xfrm>
          <a:prstGeom prst="rect">
            <a:avLst/>
          </a:prstGeom>
          <a:ln w="38100">
            <a:solidFill>
              <a:srgbClr val="0070C0"/>
            </a:solidFill>
          </a:ln>
        </p:spPr>
        <p:txBody>
          <a:bodyPr wrap="square">
            <a:spAutoFit/>
          </a:bodyPr>
          <a:lstStyle/>
          <a:p>
            <a:r>
              <a:rPr lang="es-MX" sz="2700" b="1" dirty="0">
                <a:solidFill>
                  <a:srgbClr val="000000"/>
                </a:solidFill>
                <a:latin typeface="Montserrat"/>
              </a:rPr>
              <a:t>Nodo: Entidad SNCF </a:t>
            </a:r>
          </a:p>
          <a:p>
            <a:endParaRPr lang="es-MX" sz="2700" b="1" dirty="0">
              <a:solidFill>
                <a:srgbClr val="000000"/>
              </a:solidFill>
              <a:latin typeface="Montserrat"/>
            </a:endParaRPr>
          </a:p>
          <a:p>
            <a:r>
              <a:rPr lang="es-MX" sz="2700" dirty="0"/>
              <a:t>Este nodo </a:t>
            </a:r>
            <a:r>
              <a:rPr lang="es-MX" sz="2700" b="1" dirty="0"/>
              <a:t>sólo aplica para las entidades federativas, municipios, </a:t>
            </a:r>
            <a:r>
              <a:rPr lang="es-MX" sz="2700" dirty="0"/>
              <a:t>así como sus respectivos organismos autónomos y entidades paraestatales y paramunicipales. </a:t>
            </a:r>
          </a:p>
          <a:p>
            <a:endParaRPr lang="es-MX" sz="2700" dirty="0"/>
          </a:p>
          <a:p>
            <a:r>
              <a:rPr lang="es-MX" sz="2700" dirty="0"/>
              <a:t>Para que exista este nodo el proveedor de certificación validará que en los sistemas del SAT, el emisor cuente con la marca de unidad adherido al Sistema Nacional de Coordinación Fiscal, con valor “1”, en caso contrario, este nodo no debe existir. 	</a:t>
            </a:r>
          </a:p>
        </p:txBody>
      </p:sp>
    </p:spTree>
    <p:extLst>
      <p:ext uri="{BB962C8B-B14F-4D97-AF65-F5344CB8AC3E}">
        <p14:creationId xmlns:p14="http://schemas.microsoft.com/office/powerpoint/2010/main" val="17280418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3"/>
            </a:pPr>
            <a:r>
              <a:rPr lang="es-MX" sz="2700" b="1" dirty="0">
                <a:latin typeface="Calibri" panose="020F0502020204030204" pitchFamily="34" charset="0"/>
                <a:ea typeface="Calibri" panose="020F0502020204030204" pitchFamily="34" charset="0"/>
                <a:cs typeface="Times New Roman" panose="02020603050405020304" pitchFamily="18" charset="0"/>
              </a:rPr>
              <a:t>ORIGEN DE RECURSOS</a:t>
            </a:r>
          </a:p>
        </p:txBody>
      </p:sp>
      <p:sp>
        <p:nvSpPr>
          <p:cNvPr id="4" name="Rectángulo 3">
            <a:extLst>
              <a:ext uri="{FF2B5EF4-FFF2-40B4-BE49-F238E27FC236}">
                <a16:creationId xmlns:a16="http://schemas.microsoft.com/office/drawing/2014/main" id="{61BD253D-468F-4497-A94C-B16A7AED63AF}"/>
              </a:ext>
            </a:extLst>
          </p:cNvPr>
          <p:cNvSpPr/>
          <p:nvPr/>
        </p:nvSpPr>
        <p:spPr>
          <a:xfrm>
            <a:off x="833161" y="1105287"/>
            <a:ext cx="10042658" cy="4893647"/>
          </a:xfrm>
          <a:prstGeom prst="rect">
            <a:avLst/>
          </a:prstGeom>
          <a:ln w="38100">
            <a:solidFill>
              <a:srgbClr val="00B050"/>
            </a:solidFill>
          </a:ln>
        </p:spPr>
        <p:txBody>
          <a:bodyPr wrap="square">
            <a:spAutoFit/>
          </a:bodyPr>
          <a:lstStyle/>
          <a:p>
            <a:r>
              <a:rPr lang="es-MX" sz="2400" b="1" dirty="0">
                <a:solidFill>
                  <a:srgbClr val="000000"/>
                </a:solidFill>
                <a:latin typeface="Montserrat"/>
              </a:rPr>
              <a:t>Origen Recurso:</a:t>
            </a:r>
          </a:p>
          <a:p>
            <a:endParaRPr lang="es-MX" sz="2400" dirty="0">
              <a:solidFill>
                <a:srgbClr val="000000"/>
              </a:solidFill>
              <a:latin typeface="Montserrat"/>
            </a:endParaRPr>
          </a:p>
          <a:p>
            <a:r>
              <a:rPr lang="es-MX" sz="2400" dirty="0"/>
              <a:t>Se debe registrar el origen del recurso:</a:t>
            </a:r>
          </a:p>
          <a:p>
            <a:pPr marL="800100" lvl="1" indent="-342900">
              <a:buFont typeface="Wingdings" panose="05000000000000000000" pitchFamily="2" charset="2"/>
              <a:buChar char="ü"/>
            </a:pPr>
            <a:r>
              <a:rPr lang="es-MX" sz="2400" dirty="0"/>
              <a:t>Ingresos propios, </a:t>
            </a:r>
          </a:p>
          <a:p>
            <a:pPr marL="800100" lvl="1" indent="-342900">
              <a:buFont typeface="Wingdings" panose="05000000000000000000" pitchFamily="2" charset="2"/>
              <a:buChar char="ü"/>
            </a:pPr>
            <a:r>
              <a:rPr lang="es-MX" sz="2400" dirty="0"/>
              <a:t>Ingresos federales o </a:t>
            </a:r>
          </a:p>
          <a:p>
            <a:pPr marL="800100" lvl="1" indent="-342900">
              <a:buFont typeface="Wingdings" panose="05000000000000000000" pitchFamily="2" charset="2"/>
              <a:buChar char="ü"/>
            </a:pPr>
            <a:r>
              <a:rPr lang="es-MX" sz="2400" dirty="0"/>
              <a:t>Ingresos mixtos</a:t>
            </a:r>
          </a:p>
          <a:p>
            <a:pPr lvl="1"/>
            <a:endParaRPr lang="es-MX" sz="2400" dirty="0"/>
          </a:p>
          <a:p>
            <a:r>
              <a:rPr lang="es-MX" sz="2400" dirty="0"/>
              <a:t>Utilizado por el empleador:</a:t>
            </a:r>
          </a:p>
          <a:p>
            <a:pPr marL="800100" lvl="1" indent="-342900">
              <a:buFont typeface="Wingdings" panose="05000000000000000000" pitchFamily="2" charset="2"/>
              <a:buChar char="Ø"/>
            </a:pPr>
            <a:r>
              <a:rPr lang="es-MX" sz="2400" dirty="0"/>
              <a:t>Entidades federativas, </a:t>
            </a:r>
          </a:p>
          <a:p>
            <a:pPr marL="800100" lvl="1" indent="-342900">
              <a:buFont typeface="Wingdings" panose="05000000000000000000" pitchFamily="2" charset="2"/>
              <a:buChar char="Ø"/>
            </a:pPr>
            <a:r>
              <a:rPr lang="es-MX" sz="2400" dirty="0"/>
              <a:t>Municipios o </a:t>
            </a:r>
          </a:p>
          <a:p>
            <a:pPr marL="800100" lvl="1" indent="-342900">
              <a:buFont typeface="Wingdings" panose="05000000000000000000" pitchFamily="2" charset="2"/>
              <a:buChar char="Ø"/>
            </a:pPr>
            <a:r>
              <a:rPr lang="es-MX" sz="2400" dirty="0"/>
              <a:t>Demarcaciones territoriales de la Ciudad de México, </a:t>
            </a:r>
          </a:p>
          <a:p>
            <a:pPr marL="800100" lvl="1" indent="-342900">
              <a:buFont typeface="Wingdings" panose="05000000000000000000" pitchFamily="2" charset="2"/>
              <a:buChar char="Ø"/>
            </a:pPr>
            <a:r>
              <a:rPr lang="es-MX" sz="2400" dirty="0"/>
              <a:t>Organismos autónomos y </a:t>
            </a:r>
          </a:p>
          <a:p>
            <a:pPr marL="800100" lvl="1" indent="-342900">
              <a:buFont typeface="Wingdings" panose="05000000000000000000" pitchFamily="2" charset="2"/>
              <a:buChar char="Ø"/>
            </a:pPr>
            <a:r>
              <a:rPr lang="es-MX" sz="2400" dirty="0"/>
              <a:t>Entidades paraestatales y paramunicipales</a:t>
            </a:r>
          </a:p>
        </p:txBody>
      </p:sp>
    </p:spTree>
    <p:extLst>
      <p:ext uri="{BB962C8B-B14F-4D97-AF65-F5344CB8AC3E}">
        <p14:creationId xmlns:p14="http://schemas.microsoft.com/office/powerpoint/2010/main" val="2565094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690FCBB9-28E2-43A0-9D59-49121C2BF349}"/>
              </a:ext>
            </a:extLst>
          </p:cNvPr>
          <p:cNvSpPr txBox="1">
            <a:spLocks/>
          </p:cNvSpPr>
          <p:nvPr/>
        </p:nvSpPr>
        <p:spPr>
          <a:xfrm>
            <a:off x="160421" y="238674"/>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a:pP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
        <p:nvSpPr>
          <p:cNvPr id="2" name="Rectángulo 1">
            <a:extLst>
              <a:ext uri="{FF2B5EF4-FFF2-40B4-BE49-F238E27FC236}">
                <a16:creationId xmlns:a16="http://schemas.microsoft.com/office/drawing/2014/main" id="{D327C308-9417-471D-B6D2-A0D8BE95D33D}"/>
              </a:ext>
            </a:extLst>
          </p:cNvPr>
          <p:cNvSpPr/>
          <p:nvPr/>
        </p:nvSpPr>
        <p:spPr>
          <a:xfrm>
            <a:off x="665019" y="987015"/>
            <a:ext cx="10432474" cy="5632311"/>
          </a:xfrm>
          <a:prstGeom prst="rect">
            <a:avLst/>
          </a:prstGeom>
        </p:spPr>
        <p:txBody>
          <a:bodyPr wrap="square">
            <a:spAutoFit/>
          </a:bodyPr>
          <a:lstStyle/>
          <a:p>
            <a:r>
              <a:rPr lang="es-MX" sz="2400" dirty="0"/>
              <a:t>La seguridad social se organizará conforme a las siguientes bases mínimas: </a:t>
            </a:r>
          </a:p>
          <a:p>
            <a:endParaRPr lang="es-MX" sz="2400" dirty="0"/>
          </a:p>
          <a:p>
            <a:pPr marL="342900" indent="-342900">
              <a:buFont typeface="+mj-lt"/>
              <a:buAutoNum type="alphaLcParenR" startAt="4"/>
            </a:pPr>
            <a:r>
              <a:rPr lang="es-MX" sz="2400" dirty="0"/>
              <a:t>Los familiares de los trabajadores tendrán derecho a asistencia médica y medicinas, en los casos y en la proporción que determine la ley. </a:t>
            </a:r>
          </a:p>
          <a:p>
            <a:pPr marL="342900" indent="-342900">
              <a:buAutoNum type="alphaLcParenR" startAt="4"/>
            </a:pPr>
            <a:r>
              <a:rPr lang="es-MX" sz="2400" dirty="0"/>
              <a:t>Se establecerán centros para vacaciones y para recuperación, así como tiendas económicas para beneficio de los trabajadores y sus familiares. </a:t>
            </a:r>
          </a:p>
          <a:p>
            <a:pPr marL="342900" indent="-342900">
              <a:buAutoNum type="alphaLcParenR" startAt="4"/>
            </a:pPr>
            <a:r>
              <a:rPr lang="es-MX" sz="2400" dirty="0"/>
              <a:t>Se proporcionarán a los trabajadores habitaciones baratas, en arrendamiento o venta, conforme a los programas previamente aprobados. Además, el Estado mediante las aportaciones que haga, establecerá un fondo nacional de la vivienda a fin de constituir depósitos en favor de dichos trabajadores y establecer un sistema de financiamiento que permita otorgar a éstos crédito barato y suficiente para que adquieran en propiedad habitaciones cómodas e higiénicas, o bien para construirlas, repararlas, mejorarlas o pagar pasivos adquiridos por estos conceptos.</a:t>
            </a:r>
          </a:p>
          <a:p>
            <a:pPr marL="342900" indent="-342900">
              <a:buAutoNum type="alphaLcParenR" startAt="4"/>
            </a:pPr>
            <a:endParaRPr lang="es-MX" sz="2400" dirty="0"/>
          </a:p>
        </p:txBody>
      </p:sp>
    </p:spTree>
    <p:extLst>
      <p:ext uri="{BB962C8B-B14F-4D97-AF65-F5344CB8AC3E}">
        <p14:creationId xmlns:p14="http://schemas.microsoft.com/office/powerpoint/2010/main" val="26454030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3"/>
            </a:pPr>
            <a:r>
              <a:rPr lang="es-MX" sz="2700" b="1" dirty="0">
                <a:latin typeface="Calibri" panose="020F0502020204030204" pitchFamily="34" charset="0"/>
                <a:ea typeface="Calibri" panose="020F0502020204030204" pitchFamily="34" charset="0"/>
                <a:cs typeface="Times New Roman" panose="02020603050405020304" pitchFamily="18" charset="0"/>
              </a:rPr>
              <a:t>ORIGEN DE RECURSOS</a:t>
            </a:r>
          </a:p>
        </p:txBody>
      </p:sp>
      <p:sp>
        <p:nvSpPr>
          <p:cNvPr id="4" name="Rectángulo 3">
            <a:extLst>
              <a:ext uri="{FF2B5EF4-FFF2-40B4-BE49-F238E27FC236}">
                <a16:creationId xmlns:a16="http://schemas.microsoft.com/office/drawing/2014/main" id="{61BD253D-468F-4497-A94C-B16A7AED63AF}"/>
              </a:ext>
            </a:extLst>
          </p:cNvPr>
          <p:cNvSpPr/>
          <p:nvPr/>
        </p:nvSpPr>
        <p:spPr>
          <a:xfrm>
            <a:off x="722324" y="1073727"/>
            <a:ext cx="10458294" cy="2800767"/>
          </a:xfrm>
          <a:prstGeom prst="rect">
            <a:avLst/>
          </a:prstGeom>
          <a:ln w="38100">
            <a:solidFill>
              <a:srgbClr val="00B050"/>
            </a:solidFill>
          </a:ln>
        </p:spPr>
        <p:txBody>
          <a:bodyPr wrap="square">
            <a:spAutoFit/>
          </a:bodyPr>
          <a:lstStyle/>
          <a:p>
            <a:r>
              <a:rPr lang="es-MX" sz="2200" b="1" dirty="0">
                <a:solidFill>
                  <a:srgbClr val="000000"/>
                </a:solidFill>
                <a:latin typeface="Montserrat"/>
              </a:rPr>
              <a:t>Origen Recurso:</a:t>
            </a:r>
          </a:p>
          <a:p>
            <a:endParaRPr lang="es-MX" sz="2200" dirty="0"/>
          </a:p>
          <a:p>
            <a:r>
              <a:rPr lang="es-MX" sz="2200" dirty="0"/>
              <a:t>Para el pago de </a:t>
            </a:r>
            <a:r>
              <a:rPr lang="es-MX" sz="2200" b="1" dirty="0"/>
              <a:t>nómina del personal </a:t>
            </a:r>
            <a:r>
              <a:rPr lang="es-MX" sz="2200" dirty="0"/>
              <a:t>que presta o desempeña un servicio personal subordinado o </a:t>
            </a:r>
            <a:r>
              <a:rPr lang="es-MX" sz="2200" b="1" dirty="0"/>
              <a:t>asimilado a salarios</a:t>
            </a:r>
            <a:r>
              <a:rPr lang="es-MX" sz="2200" dirty="0"/>
              <a:t>. </a:t>
            </a:r>
          </a:p>
          <a:p>
            <a:endParaRPr lang="es-MX" sz="2200" dirty="0"/>
          </a:p>
          <a:p>
            <a:r>
              <a:rPr lang="es-MX" sz="2200" dirty="0"/>
              <a:t>Los distintos tipos de recursos utilizados por los citados entes públicos con los que realizó el pago al trabajador, se encuentran incluidos en el Catálogo </a:t>
            </a:r>
            <a:r>
              <a:rPr lang="es-MX" sz="2200" dirty="0" err="1"/>
              <a:t>c_OrigenRecurso</a:t>
            </a:r>
            <a:r>
              <a:rPr lang="es-MX" sz="2200" dirty="0"/>
              <a:t> publicado en el Portal del SAT. 	</a:t>
            </a:r>
            <a:r>
              <a:rPr lang="es-MX" sz="2200" dirty="0">
                <a:solidFill>
                  <a:srgbClr val="000000"/>
                </a:solidFill>
                <a:latin typeface="Montserrat"/>
              </a:rPr>
              <a:t>	</a:t>
            </a:r>
          </a:p>
        </p:txBody>
      </p:sp>
      <p:graphicFrame>
        <p:nvGraphicFramePr>
          <p:cNvPr id="3" name="Tabla 2">
            <a:extLst>
              <a:ext uri="{FF2B5EF4-FFF2-40B4-BE49-F238E27FC236}">
                <a16:creationId xmlns:a16="http://schemas.microsoft.com/office/drawing/2014/main" id="{17F076C8-5E21-4556-A9D3-2914486D813E}"/>
              </a:ext>
            </a:extLst>
          </p:cNvPr>
          <p:cNvGraphicFramePr>
            <a:graphicFrameLocks noGrp="1"/>
          </p:cNvGraphicFramePr>
          <p:nvPr>
            <p:extLst>
              <p:ext uri="{D42A27DB-BD31-4B8C-83A1-F6EECF244321}">
                <p14:modId xmlns:p14="http://schemas.microsoft.com/office/powerpoint/2010/main" val="379937455"/>
              </p:ext>
            </p:extLst>
          </p:nvPr>
        </p:nvGraphicFramePr>
        <p:xfrm>
          <a:off x="2679700" y="4401344"/>
          <a:ext cx="6547428" cy="1744980"/>
        </p:xfrm>
        <a:graphic>
          <a:graphicData uri="http://schemas.openxmlformats.org/drawingml/2006/table">
            <a:tbl>
              <a:tblPr/>
              <a:tblGrid>
                <a:gridCol w="3273714">
                  <a:extLst>
                    <a:ext uri="{9D8B030D-6E8A-4147-A177-3AD203B41FA5}">
                      <a16:colId xmlns:a16="http://schemas.microsoft.com/office/drawing/2014/main" val="2806878156"/>
                    </a:ext>
                  </a:extLst>
                </a:gridCol>
                <a:gridCol w="3273714">
                  <a:extLst>
                    <a:ext uri="{9D8B030D-6E8A-4147-A177-3AD203B41FA5}">
                      <a16:colId xmlns:a16="http://schemas.microsoft.com/office/drawing/2014/main" val="2280515003"/>
                    </a:ext>
                  </a:extLst>
                </a:gridCol>
              </a:tblGrid>
              <a:tr h="180975">
                <a:tc>
                  <a:txBody>
                    <a:bodyPr/>
                    <a:lstStyle/>
                    <a:p>
                      <a:pPr algn="ctr" fontAlgn="ctr"/>
                      <a:r>
                        <a:rPr lang="es-MX" sz="2800" b="0" i="0" u="none" strike="noStrike">
                          <a:solidFill>
                            <a:srgbClr val="000000"/>
                          </a:solidFill>
                          <a:effectLst/>
                          <a:latin typeface="Arial" panose="020B0604020202020204" pitchFamily="34" charset="0"/>
                        </a:rPr>
                        <a:t>c_OrigenRecurso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2800" b="0" i="0" u="none" strike="noStrike">
                          <a:solidFill>
                            <a:srgbClr val="000000"/>
                          </a:solidFill>
                          <a:effectLst/>
                          <a:latin typeface="Arial" panose="020B0604020202020204" pitchFamily="34" charset="0"/>
                        </a:rPr>
                        <a:t>Descripción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51515436"/>
                  </a:ext>
                </a:extLst>
              </a:tr>
              <a:tr h="180975">
                <a:tc>
                  <a:txBody>
                    <a:bodyPr/>
                    <a:lstStyle/>
                    <a:p>
                      <a:pPr algn="ctr" fontAlgn="ctr"/>
                      <a:r>
                        <a:rPr lang="es-MX" sz="2800" b="0" i="0" u="none" strike="noStrike">
                          <a:solidFill>
                            <a:srgbClr val="000000"/>
                          </a:solidFill>
                          <a:effectLst/>
                          <a:latin typeface="Arial" panose="020B0604020202020204" pitchFamily="34" charset="0"/>
                        </a:rPr>
                        <a:t>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800" b="0" i="0" u="none" strike="noStrike">
                          <a:solidFill>
                            <a:srgbClr val="000000"/>
                          </a:solidFill>
                          <a:effectLst/>
                          <a:latin typeface="Arial" panose="020B0604020202020204" pitchFamily="34" charset="0"/>
                        </a:rPr>
                        <a:t>Ingresos propios.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9122764"/>
                  </a:ext>
                </a:extLst>
              </a:tr>
              <a:tr h="180975">
                <a:tc>
                  <a:txBody>
                    <a:bodyPr/>
                    <a:lstStyle/>
                    <a:p>
                      <a:pPr algn="ctr" fontAlgn="ctr"/>
                      <a:r>
                        <a:rPr lang="es-MX" sz="2800" b="0" i="0" u="none" strike="noStrike">
                          <a:solidFill>
                            <a:srgbClr val="000000"/>
                          </a:solidFill>
                          <a:effectLst/>
                          <a:latin typeface="Arial" panose="020B0604020202020204" pitchFamily="34" charset="0"/>
                        </a:rPr>
                        <a:t>IF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800" b="0" i="0" u="none" strike="noStrike">
                          <a:solidFill>
                            <a:srgbClr val="000000"/>
                          </a:solidFill>
                          <a:effectLst/>
                          <a:latin typeface="Arial" panose="020B0604020202020204" pitchFamily="34" charset="0"/>
                        </a:rPr>
                        <a:t>Ingreso federales.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088810"/>
                  </a:ext>
                </a:extLst>
              </a:tr>
              <a:tr h="180975">
                <a:tc>
                  <a:txBody>
                    <a:bodyPr/>
                    <a:lstStyle/>
                    <a:p>
                      <a:pPr algn="ctr" fontAlgn="ctr"/>
                      <a:r>
                        <a:rPr lang="es-MX" sz="2800" b="0" i="0" u="none" strike="noStrike">
                          <a:solidFill>
                            <a:srgbClr val="000000"/>
                          </a:solidFill>
                          <a:effectLst/>
                          <a:latin typeface="Arial" panose="020B0604020202020204" pitchFamily="34" charset="0"/>
                        </a:rPr>
                        <a:t>IM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800" b="0" i="0" u="none" strike="noStrike" dirty="0">
                          <a:solidFill>
                            <a:srgbClr val="000000"/>
                          </a:solidFill>
                          <a:effectLst/>
                          <a:latin typeface="Arial" panose="020B0604020202020204" pitchFamily="34" charset="0"/>
                        </a:rPr>
                        <a:t>Ingresos mixtos.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75245"/>
                  </a:ext>
                </a:extLst>
              </a:tr>
            </a:tbl>
          </a:graphicData>
        </a:graphic>
      </p:graphicFrame>
    </p:spTree>
    <p:extLst>
      <p:ext uri="{BB962C8B-B14F-4D97-AF65-F5344CB8AC3E}">
        <p14:creationId xmlns:p14="http://schemas.microsoft.com/office/powerpoint/2010/main" val="23982325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2700" b="1" dirty="0">
                <a:latin typeface="Calibri" panose="020F0502020204030204" pitchFamily="34" charset="0"/>
                <a:ea typeface="Calibri" panose="020F0502020204030204" pitchFamily="34" charset="0"/>
                <a:cs typeface="Times New Roman" panose="02020603050405020304" pitchFamily="18" charset="0"/>
              </a:rPr>
              <a:t>ISSEMYM</a:t>
            </a:r>
          </a:p>
        </p:txBody>
      </p:sp>
      <p:sp>
        <p:nvSpPr>
          <p:cNvPr id="2" name="Rectángulo 1">
            <a:extLst>
              <a:ext uri="{FF2B5EF4-FFF2-40B4-BE49-F238E27FC236}">
                <a16:creationId xmlns:a16="http://schemas.microsoft.com/office/drawing/2014/main" id="{11CCC78F-DD03-48B7-8A2B-69ABE111D4C3}"/>
              </a:ext>
            </a:extLst>
          </p:cNvPr>
          <p:cNvSpPr/>
          <p:nvPr/>
        </p:nvSpPr>
        <p:spPr>
          <a:xfrm>
            <a:off x="4724400" y="345875"/>
            <a:ext cx="6664036" cy="646331"/>
          </a:xfrm>
          <a:prstGeom prst="rect">
            <a:avLst/>
          </a:prstGeom>
        </p:spPr>
        <p:txBody>
          <a:bodyPr wrap="square">
            <a:spAutoFit/>
          </a:bodyPr>
          <a:lstStyle/>
          <a:p>
            <a:r>
              <a:rPr lang="es-MX" b="1" dirty="0">
                <a:solidFill>
                  <a:srgbClr val="0070C0"/>
                </a:solidFill>
                <a:latin typeface="Bookman Old Style" panose="02050604050505020204" pitchFamily="18" charset="0"/>
              </a:rPr>
              <a:t>LEY DE SEGURIDAD SOCIAL PARA LOS SERVIDORES PUBLICOS DEL ESTADO DE MEXICO Y MUNICIPIOS </a:t>
            </a:r>
            <a:endParaRPr lang="es-MX" dirty="0">
              <a:solidFill>
                <a:srgbClr val="0070C0"/>
              </a:solidFill>
            </a:endParaRPr>
          </a:p>
        </p:txBody>
      </p:sp>
      <p:pic>
        <p:nvPicPr>
          <p:cNvPr id="4" name="Imagen 3">
            <a:extLst>
              <a:ext uri="{FF2B5EF4-FFF2-40B4-BE49-F238E27FC236}">
                <a16:creationId xmlns:a16="http://schemas.microsoft.com/office/drawing/2014/main" id="{8C3D7672-BBB1-45E1-B211-8CD58C971EF8}"/>
              </a:ext>
            </a:extLst>
          </p:cNvPr>
          <p:cNvPicPr>
            <a:picLocks noChangeAspect="1"/>
          </p:cNvPicPr>
          <p:nvPr/>
        </p:nvPicPr>
        <p:blipFill>
          <a:blip r:embed="rId2"/>
          <a:stretch>
            <a:fillRect/>
          </a:stretch>
        </p:blipFill>
        <p:spPr>
          <a:xfrm>
            <a:off x="823478" y="1327509"/>
            <a:ext cx="5147831" cy="2071688"/>
          </a:xfrm>
          <a:prstGeom prst="rect">
            <a:avLst/>
          </a:prstGeom>
        </p:spPr>
      </p:pic>
      <p:pic>
        <p:nvPicPr>
          <p:cNvPr id="6" name="Imagen 5">
            <a:extLst>
              <a:ext uri="{FF2B5EF4-FFF2-40B4-BE49-F238E27FC236}">
                <a16:creationId xmlns:a16="http://schemas.microsoft.com/office/drawing/2014/main" id="{2E883782-AB49-42C4-952B-5A835BD962C4}"/>
              </a:ext>
            </a:extLst>
          </p:cNvPr>
          <p:cNvPicPr>
            <a:picLocks noChangeAspect="1"/>
          </p:cNvPicPr>
          <p:nvPr/>
        </p:nvPicPr>
        <p:blipFill>
          <a:blip r:embed="rId3"/>
          <a:stretch>
            <a:fillRect/>
          </a:stretch>
        </p:blipFill>
        <p:spPr>
          <a:xfrm>
            <a:off x="5680363" y="3804281"/>
            <a:ext cx="5158923" cy="1432222"/>
          </a:xfrm>
          <a:prstGeom prst="rect">
            <a:avLst/>
          </a:prstGeom>
        </p:spPr>
      </p:pic>
    </p:spTree>
    <p:extLst>
      <p:ext uri="{BB962C8B-B14F-4D97-AF65-F5344CB8AC3E}">
        <p14:creationId xmlns:p14="http://schemas.microsoft.com/office/powerpoint/2010/main" val="22598747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2700" b="1" dirty="0">
                <a:latin typeface="Calibri" panose="020F0502020204030204" pitchFamily="34" charset="0"/>
                <a:ea typeface="Calibri" panose="020F0502020204030204" pitchFamily="34" charset="0"/>
                <a:cs typeface="Times New Roman" panose="02020603050405020304" pitchFamily="18" charset="0"/>
              </a:rPr>
              <a:t>ISSEMYM</a:t>
            </a:r>
          </a:p>
        </p:txBody>
      </p:sp>
      <p:sp>
        <p:nvSpPr>
          <p:cNvPr id="2" name="Rectángulo 1">
            <a:extLst>
              <a:ext uri="{FF2B5EF4-FFF2-40B4-BE49-F238E27FC236}">
                <a16:creationId xmlns:a16="http://schemas.microsoft.com/office/drawing/2014/main" id="{11CCC78F-DD03-48B7-8A2B-69ABE111D4C3}"/>
              </a:ext>
            </a:extLst>
          </p:cNvPr>
          <p:cNvSpPr/>
          <p:nvPr/>
        </p:nvSpPr>
        <p:spPr>
          <a:xfrm>
            <a:off x="4696691" y="345875"/>
            <a:ext cx="6664036" cy="646331"/>
          </a:xfrm>
          <a:prstGeom prst="rect">
            <a:avLst/>
          </a:prstGeom>
        </p:spPr>
        <p:txBody>
          <a:bodyPr wrap="square">
            <a:spAutoFit/>
          </a:bodyPr>
          <a:lstStyle/>
          <a:p>
            <a:r>
              <a:rPr lang="es-MX" b="1" dirty="0">
                <a:solidFill>
                  <a:srgbClr val="0070C0"/>
                </a:solidFill>
                <a:latin typeface="Bookman Old Style" panose="02050604050505020204" pitchFamily="18" charset="0"/>
              </a:rPr>
              <a:t>LEY DE SEGURIDAD SOCIAL PARA LOS SERVIDORES PUBLICOS DEL ESTADO DE MEXICO Y MUNICIPIOS </a:t>
            </a:r>
            <a:endParaRPr lang="es-MX" dirty="0">
              <a:solidFill>
                <a:srgbClr val="0070C0"/>
              </a:solidFill>
            </a:endParaRPr>
          </a:p>
        </p:txBody>
      </p:sp>
      <p:sp>
        <p:nvSpPr>
          <p:cNvPr id="3" name="Rectángulo 2">
            <a:extLst>
              <a:ext uri="{FF2B5EF4-FFF2-40B4-BE49-F238E27FC236}">
                <a16:creationId xmlns:a16="http://schemas.microsoft.com/office/drawing/2014/main" id="{AF06CC61-FE26-4539-A5F3-412D930F3845}"/>
              </a:ext>
            </a:extLst>
          </p:cNvPr>
          <p:cNvSpPr/>
          <p:nvPr/>
        </p:nvSpPr>
        <p:spPr>
          <a:xfrm>
            <a:off x="639196" y="1453071"/>
            <a:ext cx="10513712" cy="4493538"/>
          </a:xfrm>
          <a:prstGeom prst="rect">
            <a:avLst/>
          </a:prstGeom>
          <a:ln w="38100">
            <a:solidFill>
              <a:srgbClr val="00B050"/>
            </a:solidFill>
          </a:ln>
        </p:spPr>
        <p:txBody>
          <a:bodyPr wrap="square">
            <a:spAutoFit/>
          </a:bodyPr>
          <a:lstStyle/>
          <a:p>
            <a:r>
              <a:rPr lang="es-MX" sz="2200" b="1" dirty="0">
                <a:solidFill>
                  <a:srgbClr val="000000"/>
                </a:solidFill>
              </a:rPr>
              <a:t>ARTICULO 5.- </a:t>
            </a:r>
            <a:r>
              <a:rPr lang="es-MX" sz="2200" dirty="0">
                <a:solidFill>
                  <a:srgbClr val="000000"/>
                </a:solidFill>
              </a:rPr>
              <a:t>Para los efectos de esta ley se entiende por: </a:t>
            </a:r>
          </a:p>
          <a:p>
            <a:endParaRPr lang="es-MX" sz="2200" dirty="0">
              <a:solidFill>
                <a:srgbClr val="000000"/>
              </a:solidFill>
            </a:endParaRPr>
          </a:p>
          <a:p>
            <a:pPr marL="400050" indent="-400050">
              <a:buFont typeface="+mj-lt"/>
              <a:buAutoNum type="romanUcPeriod"/>
            </a:pPr>
            <a:r>
              <a:rPr lang="es-MX" sz="2200" dirty="0">
                <a:solidFill>
                  <a:srgbClr val="000000"/>
                </a:solidFill>
              </a:rPr>
              <a:t>Instituto, al Instituto de Seguridad Social del Estado de México y Municipios, el que podrá identificarse por las siglas ISSEMYM; </a:t>
            </a:r>
          </a:p>
          <a:p>
            <a:endParaRPr lang="es-MX" sz="2200" dirty="0">
              <a:solidFill>
                <a:srgbClr val="000000"/>
              </a:solidFill>
            </a:endParaRPr>
          </a:p>
          <a:p>
            <a:pPr marL="400050" indent="-400050">
              <a:buFont typeface="+mj-lt"/>
              <a:buAutoNum type="romanUcPeriod" startAt="7"/>
            </a:pPr>
            <a:r>
              <a:rPr lang="es-MX" sz="2200" dirty="0"/>
              <a:t> </a:t>
            </a:r>
            <a:r>
              <a:rPr lang="es-MX" sz="2200" b="1" dirty="0">
                <a:solidFill>
                  <a:srgbClr val="C00000"/>
                </a:solidFill>
              </a:rPr>
              <a:t>Cuota, al monto que le corresponde cubrir al servidor público</a:t>
            </a:r>
            <a:r>
              <a:rPr lang="es-MX" sz="2200" dirty="0"/>
              <a:t>, equivalente a un porcentaje determinado de sus </a:t>
            </a:r>
            <a:r>
              <a:rPr lang="es-MX" sz="2200" b="1" dirty="0"/>
              <a:t>sueldo sujeto a cotización</a:t>
            </a:r>
            <a:r>
              <a:rPr lang="es-MX" sz="2200" dirty="0"/>
              <a:t>, así como el que debe cubrir el pensionado o pensionista y que recibe el Instituto para otorgar las prestaciones establecidas en la presente ley; </a:t>
            </a:r>
          </a:p>
          <a:p>
            <a:endParaRPr lang="es-MX" sz="2200" dirty="0"/>
          </a:p>
          <a:p>
            <a:pPr marL="400050" indent="-400050">
              <a:buFont typeface="+mj-lt"/>
              <a:buAutoNum type="romanUcPeriod" startAt="8"/>
            </a:pPr>
            <a:r>
              <a:rPr lang="es-MX" sz="2200" dirty="0"/>
              <a:t> </a:t>
            </a:r>
            <a:r>
              <a:rPr lang="es-MX" sz="2200" b="1" dirty="0">
                <a:solidFill>
                  <a:srgbClr val="C00000"/>
                </a:solidFill>
              </a:rPr>
              <a:t>Aportación, al monto que le corresponde cubrir a las instituciones públicas como porcentaje del sueldo sujeto a cotización de cada servidor público</a:t>
            </a:r>
            <a:r>
              <a:rPr lang="es-MX" sz="2200" dirty="0"/>
              <a:t>; </a:t>
            </a:r>
          </a:p>
          <a:p>
            <a:endParaRPr lang="es-MX" sz="2200" dirty="0"/>
          </a:p>
        </p:txBody>
      </p:sp>
    </p:spTree>
    <p:extLst>
      <p:ext uri="{BB962C8B-B14F-4D97-AF65-F5344CB8AC3E}">
        <p14:creationId xmlns:p14="http://schemas.microsoft.com/office/powerpoint/2010/main" val="14167337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2700" b="1" dirty="0">
                <a:latin typeface="Calibri" panose="020F0502020204030204" pitchFamily="34" charset="0"/>
                <a:ea typeface="Calibri" panose="020F0502020204030204" pitchFamily="34" charset="0"/>
                <a:cs typeface="Times New Roman" panose="02020603050405020304" pitchFamily="18" charset="0"/>
              </a:rPr>
              <a:t>ISSEMYM</a:t>
            </a:r>
          </a:p>
        </p:txBody>
      </p:sp>
      <p:sp>
        <p:nvSpPr>
          <p:cNvPr id="2" name="Rectángulo 1">
            <a:extLst>
              <a:ext uri="{FF2B5EF4-FFF2-40B4-BE49-F238E27FC236}">
                <a16:creationId xmlns:a16="http://schemas.microsoft.com/office/drawing/2014/main" id="{11CCC78F-DD03-48B7-8A2B-69ABE111D4C3}"/>
              </a:ext>
            </a:extLst>
          </p:cNvPr>
          <p:cNvSpPr/>
          <p:nvPr/>
        </p:nvSpPr>
        <p:spPr>
          <a:xfrm>
            <a:off x="4696691" y="345875"/>
            <a:ext cx="6664036" cy="646331"/>
          </a:xfrm>
          <a:prstGeom prst="rect">
            <a:avLst/>
          </a:prstGeom>
        </p:spPr>
        <p:txBody>
          <a:bodyPr wrap="square">
            <a:spAutoFit/>
          </a:bodyPr>
          <a:lstStyle/>
          <a:p>
            <a:r>
              <a:rPr lang="es-MX" b="1" dirty="0">
                <a:solidFill>
                  <a:srgbClr val="0070C0"/>
                </a:solidFill>
                <a:latin typeface="Bookman Old Style" panose="02050604050505020204" pitchFamily="18" charset="0"/>
              </a:rPr>
              <a:t>LEY DE SEGURIDAD SOCIAL PARA LOS SERVIDORES PUBLICOS DEL ESTADO DE MEXICO Y MUNICIPIOS </a:t>
            </a:r>
            <a:endParaRPr lang="es-MX" dirty="0">
              <a:solidFill>
                <a:srgbClr val="0070C0"/>
              </a:solidFill>
            </a:endParaRPr>
          </a:p>
        </p:txBody>
      </p:sp>
      <p:sp>
        <p:nvSpPr>
          <p:cNvPr id="3" name="Rectángulo 2">
            <a:extLst>
              <a:ext uri="{FF2B5EF4-FFF2-40B4-BE49-F238E27FC236}">
                <a16:creationId xmlns:a16="http://schemas.microsoft.com/office/drawing/2014/main" id="{AF06CC61-FE26-4539-A5F3-412D930F3845}"/>
              </a:ext>
            </a:extLst>
          </p:cNvPr>
          <p:cNvSpPr/>
          <p:nvPr/>
        </p:nvSpPr>
        <p:spPr>
          <a:xfrm>
            <a:off x="486797" y="1034258"/>
            <a:ext cx="10873930" cy="5447645"/>
          </a:xfrm>
          <a:prstGeom prst="rect">
            <a:avLst/>
          </a:prstGeom>
          <a:ln w="38100">
            <a:solidFill>
              <a:srgbClr val="00B050"/>
            </a:solidFill>
          </a:ln>
        </p:spPr>
        <p:txBody>
          <a:bodyPr wrap="square">
            <a:spAutoFit/>
          </a:bodyPr>
          <a:lstStyle/>
          <a:p>
            <a:r>
              <a:rPr lang="es-MX" sz="2000" b="1" dirty="0">
                <a:solidFill>
                  <a:srgbClr val="000000"/>
                </a:solidFill>
              </a:rPr>
              <a:t>ARTICULO 5.- </a:t>
            </a:r>
            <a:r>
              <a:rPr lang="es-MX" sz="2000" dirty="0">
                <a:solidFill>
                  <a:srgbClr val="000000"/>
                </a:solidFill>
              </a:rPr>
              <a:t>Para los efectos de esta ley se entiende por: </a:t>
            </a:r>
          </a:p>
          <a:p>
            <a:endParaRPr lang="es-MX" sz="1000" dirty="0"/>
          </a:p>
          <a:p>
            <a:pPr marL="400050" indent="-400050">
              <a:buFont typeface="+mj-lt"/>
              <a:buAutoNum type="romanUcPeriod" startAt="9"/>
            </a:pPr>
            <a:r>
              <a:rPr lang="es-MX" sz="2000" b="1" dirty="0">
                <a:solidFill>
                  <a:srgbClr val="C00000"/>
                </a:solidFill>
              </a:rPr>
              <a:t>Sueldo sujeto a cotización</a:t>
            </a:r>
            <a:r>
              <a:rPr lang="es-MX" sz="2000" dirty="0"/>
              <a:t>, se entiende al conjunto de las prestaciones que perciba el servidor público, con motivo de la relación del trabajo, </a:t>
            </a:r>
            <a:r>
              <a:rPr lang="es-MX" sz="2800" b="1" dirty="0"/>
              <a:t>exceptuando:</a:t>
            </a:r>
          </a:p>
          <a:p>
            <a:endParaRPr lang="es-MX" sz="2000" b="1" dirty="0"/>
          </a:p>
          <a:p>
            <a:pPr marL="1200150" lvl="2" indent="-285750">
              <a:buFont typeface="Wingdings" panose="05000000000000000000" pitchFamily="2" charset="2"/>
              <a:buChar char="q"/>
            </a:pPr>
            <a:r>
              <a:rPr lang="es-MX" sz="2000" dirty="0"/>
              <a:t>El aguinaldo, </a:t>
            </a:r>
          </a:p>
          <a:p>
            <a:pPr marL="1200150" lvl="2" indent="-285750">
              <a:buFont typeface="Wingdings" panose="05000000000000000000" pitchFamily="2" charset="2"/>
              <a:buChar char="q"/>
            </a:pPr>
            <a:r>
              <a:rPr lang="es-MX" sz="2000" dirty="0"/>
              <a:t>La prima vacacional, </a:t>
            </a:r>
          </a:p>
          <a:p>
            <a:pPr marL="1200150" lvl="2" indent="-285750">
              <a:buFont typeface="Wingdings" panose="05000000000000000000" pitchFamily="2" charset="2"/>
              <a:buChar char="q"/>
            </a:pPr>
            <a:r>
              <a:rPr lang="es-MX" sz="2000" dirty="0"/>
              <a:t>Bonos de desempeño que no tengan el carácter permanente, </a:t>
            </a:r>
          </a:p>
          <a:p>
            <a:pPr marL="1200150" lvl="2" indent="-285750">
              <a:buFont typeface="Wingdings" panose="05000000000000000000" pitchFamily="2" charset="2"/>
              <a:buChar char="q"/>
            </a:pPr>
            <a:r>
              <a:rPr lang="es-MX" sz="2000" dirty="0"/>
              <a:t>Viáticos, </a:t>
            </a:r>
          </a:p>
          <a:p>
            <a:pPr marL="1200150" lvl="2" indent="-285750">
              <a:buFont typeface="Wingdings" panose="05000000000000000000" pitchFamily="2" charset="2"/>
              <a:buChar char="q"/>
            </a:pPr>
            <a:r>
              <a:rPr lang="es-MX" sz="2000" dirty="0"/>
              <a:t>Pagos que tengan la finalidad de compensar la ubicación geográfica o el nivel de las escuelas tratándose del magisterio, </a:t>
            </a:r>
          </a:p>
          <a:p>
            <a:pPr marL="1200150" lvl="2" indent="-285750">
              <a:buFont typeface="Wingdings" panose="05000000000000000000" pitchFamily="2" charset="2"/>
              <a:buChar char="q"/>
            </a:pPr>
            <a:r>
              <a:rPr lang="es-MX" sz="2000" dirty="0"/>
              <a:t>Prima de antigüedad o </a:t>
            </a:r>
          </a:p>
          <a:p>
            <a:pPr marL="1200150" lvl="2" indent="-285750">
              <a:buFont typeface="Wingdings" panose="05000000000000000000" pitchFamily="2" charset="2"/>
              <a:buChar char="q"/>
            </a:pPr>
            <a:r>
              <a:rPr lang="es-MX" sz="2000" dirty="0"/>
              <a:t>Estímulos prejubilatorios. </a:t>
            </a:r>
          </a:p>
          <a:p>
            <a:endParaRPr lang="es-MX" sz="2000" dirty="0"/>
          </a:p>
          <a:p>
            <a:r>
              <a:rPr lang="es-MX" sz="2000" b="1" dirty="0"/>
              <a:t>El Consejo Directivo tiene la facultad de calificar las prestaciones que integrarán el sueldo </a:t>
            </a:r>
            <a:r>
              <a:rPr lang="es-MX" sz="2000" dirty="0"/>
              <a:t>y deberá publicar en la Gaceta del Gobierno un listado de las prestaciones que integran el sueldo sujeto a cotización. </a:t>
            </a:r>
          </a:p>
        </p:txBody>
      </p:sp>
    </p:spTree>
    <p:extLst>
      <p:ext uri="{BB962C8B-B14F-4D97-AF65-F5344CB8AC3E}">
        <p14:creationId xmlns:p14="http://schemas.microsoft.com/office/powerpoint/2010/main" val="28102591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2700" b="1" dirty="0">
                <a:latin typeface="Calibri" panose="020F0502020204030204" pitchFamily="34" charset="0"/>
                <a:ea typeface="Calibri" panose="020F0502020204030204" pitchFamily="34" charset="0"/>
                <a:cs typeface="Times New Roman" panose="02020603050405020304" pitchFamily="18" charset="0"/>
              </a:rPr>
              <a:t>ISSEMYM</a:t>
            </a:r>
          </a:p>
        </p:txBody>
      </p:sp>
      <p:sp>
        <p:nvSpPr>
          <p:cNvPr id="2" name="Rectángulo 1">
            <a:extLst>
              <a:ext uri="{FF2B5EF4-FFF2-40B4-BE49-F238E27FC236}">
                <a16:creationId xmlns:a16="http://schemas.microsoft.com/office/drawing/2014/main" id="{11CCC78F-DD03-48B7-8A2B-69ABE111D4C3}"/>
              </a:ext>
            </a:extLst>
          </p:cNvPr>
          <p:cNvSpPr/>
          <p:nvPr/>
        </p:nvSpPr>
        <p:spPr>
          <a:xfrm>
            <a:off x="4696691" y="345875"/>
            <a:ext cx="6664036" cy="646331"/>
          </a:xfrm>
          <a:prstGeom prst="rect">
            <a:avLst/>
          </a:prstGeom>
        </p:spPr>
        <p:txBody>
          <a:bodyPr wrap="square">
            <a:spAutoFit/>
          </a:bodyPr>
          <a:lstStyle/>
          <a:p>
            <a:r>
              <a:rPr lang="es-MX" b="1" dirty="0">
                <a:solidFill>
                  <a:srgbClr val="0070C0"/>
                </a:solidFill>
                <a:latin typeface="Bookman Old Style" panose="02050604050505020204" pitchFamily="18" charset="0"/>
              </a:rPr>
              <a:t>LEY DE SEGURIDAD SOCIAL PARA LOS SERVIDORES PUBLICOS DEL ESTADO DE MEXICO Y MUNICIPIOS </a:t>
            </a:r>
            <a:endParaRPr lang="es-MX" dirty="0">
              <a:solidFill>
                <a:srgbClr val="0070C0"/>
              </a:solidFill>
            </a:endParaRPr>
          </a:p>
        </p:txBody>
      </p:sp>
      <p:sp>
        <p:nvSpPr>
          <p:cNvPr id="3" name="Rectángulo 2">
            <a:extLst>
              <a:ext uri="{FF2B5EF4-FFF2-40B4-BE49-F238E27FC236}">
                <a16:creationId xmlns:a16="http://schemas.microsoft.com/office/drawing/2014/main" id="{E3763113-5592-493B-BDA3-87AB07554B98}"/>
              </a:ext>
            </a:extLst>
          </p:cNvPr>
          <p:cNvSpPr/>
          <p:nvPr/>
        </p:nvSpPr>
        <p:spPr>
          <a:xfrm>
            <a:off x="921327" y="1651590"/>
            <a:ext cx="10349345" cy="3554819"/>
          </a:xfrm>
          <a:prstGeom prst="rect">
            <a:avLst/>
          </a:prstGeom>
        </p:spPr>
        <p:txBody>
          <a:bodyPr wrap="square">
            <a:spAutoFit/>
          </a:bodyPr>
          <a:lstStyle/>
          <a:p>
            <a:r>
              <a:rPr lang="es-MX" sz="2500" b="1" u="sng" dirty="0">
                <a:solidFill>
                  <a:srgbClr val="000000"/>
                </a:solidFill>
              </a:rPr>
              <a:t>ALTA EN EL ISSEMYM</a:t>
            </a:r>
          </a:p>
          <a:p>
            <a:endParaRPr lang="es-MX" sz="2500" b="1" u="sng" dirty="0">
              <a:solidFill>
                <a:srgbClr val="000000"/>
              </a:solidFill>
            </a:endParaRPr>
          </a:p>
          <a:p>
            <a:r>
              <a:rPr lang="es-MX" sz="2500" b="1" dirty="0">
                <a:solidFill>
                  <a:srgbClr val="000000"/>
                </a:solidFill>
              </a:rPr>
              <a:t>ARTÍCULO 6.- </a:t>
            </a:r>
            <a:r>
              <a:rPr lang="es-MX" sz="2500" dirty="0">
                <a:solidFill>
                  <a:srgbClr val="000000"/>
                </a:solidFill>
              </a:rPr>
              <a:t>Los derechos que otorga la presente ley a los servidores públicos se generan a partir de su ingreso al servicio independientemente de la fecha en que el Instituto reciba las cuotas y aportaciones establecidas. </a:t>
            </a:r>
          </a:p>
          <a:p>
            <a:endParaRPr lang="es-MX" sz="2500" dirty="0">
              <a:solidFill>
                <a:srgbClr val="000000"/>
              </a:solidFill>
            </a:endParaRPr>
          </a:p>
          <a:p>
            <a:r>
              <a:rPr lang="es-MX" sz="2500" dirty="0">
                <a:solidFill>
                  <a:srgbClr val="000000"/>
                </a:solidFill>
              </a:rPr>
              <a:t>Las instituciones públicas deberán </a:t>
            </a:r>
            <a:r>
              <a:rPr lang="es-MX" sz="2500" b="1" dirty="0">
                <a:solidFill>
                  <a:srgbClr val="000000"/>
                </a:solidFill>
              </a:rPr>
              <a:t>remitir al Instituto, en un plazo no mayor de 10 días hábiles</a:t>
            </a:r>
            <a:r>
              <a:rPr lang="es-MX" sz="2500" dirty="0">
                <a:solidFill>
                  <a:srgbClr val="000000"/>
                </a:solidFill>
              </a:rPr>
              <a:t> a partir del ingreso al servicio del servidor público, los datos necesarios para su registro y control. </a:t>
            </a:r>
            <a:endParaRPr lang="es-MX" sz="2500" dirty="0"/>
          </a:p>
        </p:txBody>
      </p:sp>
    </p:spTree>
    <p:extLst>
      <p:ext uri="{BB962C8B-B14F-4D97-AF65-F5344CB8AC3E}">
        <p14:creationId xmlns:p14="http://schemas.microsoft.com/office/powerpoint/2010/main" val="28691878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2700" b="1" dirty="0">
                <a:latin typeface="Calibri" panose="020F0502020204030204" pitchFamily="34" charset="0"/>
                <a:ea typeface="Calibri" panose="020F0502020204030204" pitchFamily="34" charset="0"/>
                <a:cs typeface="Times New Roman" panose="02020603050405020304" pitchFamily="18" charset="0"/>
              </a:rPr>
              <a:t>ISSEMYM</a:t>
            </a:r>
          </a:p>
        </p:txBody>
      </p:sp>
      <p:sp>
        <p:nvSpPr>
          <p:cNvPr id="2" name="Rectángulo 1">
            <a:extLst>
              <a:ext uri="{FF2B5EF4-FFF2-40B4-BE49-F238E27FC236}">
                <a16:creationId xmlns:a16="http://schemas.microsoft.com/office/drawing/2014/main" id="{11CCC78F-DD03-48B7-8A2B-69ABE111D4C3}"/>
              </a:ext>
            </a:extLst>
          </p:cNvPr>
          <p:cNvSpPr/>
          <p:nvPr/>
        </p:nvSpPr>
        <p:spPr>
          <a:xfrm>
            <a:off x="4696691" y="345875"/>
            <a:ext cx="6664036" cy="646331"/>
          </a:xfrm>
          <a:prstGeom prst="rect">
            <a:avLst/>
          </a:prstGeom>
        </p:spPr>
        <p:txBody>
          <a:bodyPr wrap="square">
            <a:spAutoFit/>
          </a:bodyPr>
          <a:lstStyle/>
          <a:p>
            <a:r>
              <a:rPr lang="es-MX" b="1" dirty="0">
                <a:solidFill>
                  <a:srgbClr val="0070C0"/>
                </a:solidFill>
                <a:latin typeface="Bookman Old Style" panose="02050604050505020204" pitchFamily="18" charset="0"/>
              </a:rPr>
              <a:t>LEY DE SEGURIDAD SOCIAL PARA LOS SERVIDORES PUBLICOS DEL ESTADO DE MEXICO Y MUNICIPIOS </a:t>
            </a:r>
            <a:endParaRPr lang="es-MX" dirty="0">
              <a:solidFill>
                <a:srgbClr val="0070C0"/>
              </a:solidFill>
            </a:endParaRPr>
          </a:p>
        </p:txBody>
      </p:sp>
      <p:sp>
        <p:nvSpPr>
          <p:cNvPr id="3" name="Rectángulo 2">
            <a:extLst>
              <a:ext uri="{FF2B5EF4-FFF2-40B4-BE49-F238E27FC236}">
                <a16:creationId xmlns:a16="http://schemas.microsoft.com/office/drawing/2014/main" id="{70C8FF4A-BD27-43A4-8DC5-24E2DE6FC1EE}"/>
              </a:ext>
            </a:extLst>
          </p:cNvPr>
          <p:cNvSpPr/>
          <p:nvPr/>
        </p:nvSpPr>
        <p:spPr>
          <a:xfrm>
            <a:off x="1290360" y="1874728"/>
            <a:ext cx="9197531" cy="3108543"/>
          </a:xfrm>
          <a:prstGeom prst="rect">
            <a:avLst/>
          </a:prstGeom>
        </p:spPr>
        <p:txBody>
          <a:bodyPr wrap="square">
            <a:spAutoFit/>
          </a:bodyPr>
          <a:lstStyle/>
          <a:p>
            <a:pPr algn="just"/>
            <a:r>
              <a:rPr lang="es-MX" sz="2800" b="1" dirty="0">
                <a:solidFill>
                  <a:srgbClr val="000000"/>
                </a:solidFill>
              </a:rPr>
              <a:t>Articulo 31.- </a:t>
            </a:r>
            <a:r>
              <a:rPr lang="es-MX" sz="2800" dirty="0">
                <a:solidFill>
                  <a:srgbClr val="000000"/>
                </a:solidFill>
              </a:rPr>
              <a:t>El cálculo del monto de las cuotas y aportaciones ordinarias </a:t>
            </a:r>
            <a:r>
              <a:rPr lang="es-MX" sz="2800" b="1" dirty="0">
                <a:solidFill>
                  <a:srgbClr val="000000"/>
                </a:solidFill>
              </a:rPr>
              <a:t>se realizará sobre el sueldo sujeto a cotización </a:t>
            </a:r>
            <a:r>
              <a:rPr lang="es-MX" sz="2800" dirty="0">
                <a:solidFill>
                  <a:srgbClr val="000000"/>
                </a:solidFill>
              </a:rPr>
              <a:t>de los servidores públicos. </a:t>
            </a:r>
          </a:p>
          <a:p>
            <a:pPr algn="just"/>
            <a:endParaRPr lang="es-MX" sz="2800" dirty="0">
              <a:solidFill>
                <a:srgbClr val="000000"/>
              </a:solidFill>
            </a:endParaRPr>
          </a:p>
          <a:p>
            <a:pPr algn="just"/>
            <a:r>
              <a:rPr lang="es-MX" sz="2800" b="1" dirty="0">
                <a:solidFill>
                  <a:srgbClr val="000000"/>
                </a:solidFill>
              </a:rPr>
              <a:t>La base de cálculo </a:t>
            </a:r>
            <a:r>
              <a:rPr lang="es-MX" sz="2800" dirty="0">
                <a:solidFill>
                  <a:srgbClr val="000000"/>
                </a:solidFill>
              </a:rPr>
              <a:t>para determinar las cuotas y aportaciones no podrá ser, en ningún caso, </a:t>
            </a:r>
            <a:r>
              <a:rPr lang="es-MX" sz="2800" b="1" dirty="0">
                <a:solidFill>
                  <a:srgbClr val="000000"/>
                </a:solidFill>
              </a:rPr>
              <a:t>inferior al monto diario del salario mínimo, ni superior a 16 salarios mínimos. </a:t>
            </a:r>
          </a:p>
        </p:txBody>
      </p:sp>
    </p:spTree>
    <p:extLst>
      <p:ext uri="{BB962C8B-B14F-4D97-AF65-F5344CB8AC3E}">
        <p14:creationId xmlns:p14="http://schemas.microsoft.com/office/powerpoint/2010/main" val="19312367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2700" b="1" dirty="0">
                <a:latin typeface="Calibri" panose="020F0502020204030204" pitchFamily="34" charset="0"/>
                <a:ea typeface="Calibri" panose="020F0502020204030204" pitchFamily="34" charset="0"/>
                <a:cs typeface="Times New Roman" panose="02020603050405020304" pitchFamily="18" charset="0"/>
              </a:rPr>
              <a:t>ISSEMYM</a:t>
            </a:r>
          </a:p>
        </p:txBody>
      </p:sp>
      <p:sp>
        <p:nvSpPr>
          <p:cNvPr id="2" name="Rectángulo 1">
            <a:extLst>
              <a:ext uri="{FF2B5EF4-FFF2-40B4-BE49-F238E27FC236}">
                <a16:creationId xmlns:a16="http://schemas.microsoft.com/office/drawing/2014/main" id="{11CCC78F-DD03-48B7-8A2B-69ABE111D4C3}"/>
              </a:ext>
            </a:extLst>
          </p:cNvPr>
          <p:cNvSpPr/>
          <p:nvPr/>
        </p:nvSpPr>
        <p:spPr>
          <a:xfrm>
            <a:off x="4696691" y="345875"/>
            <a:ext cx="6664036" cy="646331"/>
          </a:xfrm>
          <a:prstGeom prst="rect">
            <a:avLst/>
          </a:prstGeom>
        </p:spPr>
        <p:txBody>
          <a:bodyPr wrap="square">
            <a:spAutoFit/>
          </a:bodyPr>
          <a:lstStyle/>
          <a:p>
            <a:r>
              <a:rPr lang="es-MX" b="1" dirty="0">
                <a:solidFill>
                  <a:srgbClr val="0070C0"/>
                </a:solidFill>
                <a:latin typeface="Bookman Old Style" panose="02050604050505020204" pitchFamily="18" charset="0"/>
              </a:rPr>
              <a:t>LEY DE SEGURIDAD SOCIAL PARA LOS SERVIDORES PUBLICOS DEL ESTADO DE MEXICO Y MUNICIPIOS </a:t>
            </a:r>
            <a:endParaRPr lang="es-MX" dirty="0">
              <a:solidFill>
                <a:srgbClr val="0070C0"/>
              </a:solidFill>
            </a:endParaRPr>
          </a:p>
        </p:txBody>
      </p:sp>
      <p:sp>
        <p:nvSpPr>
          <p:cNvPr id="3" name="Rectángulo 2">
            <a:extLst>
              <a:ext uri="{FF2B5EF4-FFF2-40B4-BE49-F238E27FC236}">
                <a16:creationId xmlns:a16="http://schemas.microsoft.com/office/drawing/2014/main" id="{70C8FF4A-BD27-43A4-8DC5-24E2DE6FC1EE}"/>
              </a:ext>
            </a:extLst>
          </p:cNvPr>
          <p:cNvSpPr/>
          <p:nvPr/>
        </p:nvSpPr>
        <p:spPr>
          <a:xfrm>
            <a:off x="894562" y="1305341"/>
            <a:ext cx="10402876" cy="4862870"/>
          </a:xfrm>
          <a:prstGeom prst="rect">
            <a:avLst/>
          </a:prstGeom>
        </p:spPr>
        <p:txBody>
          <a:bodyPr wrap="square">
            <a:spAutoFit/>
          </a:bodyPr>
          <a:lstStyle/>
          <a:p>
            <a:r>
              <a:rPr lang="es-MX" sz="2700" b="1" dirty="0">
                <a:solidFill>
                  <a:srgbClr val="000000"/>
                </a:solidFill>
              </a:rPr>
              <a:t>Artículo 32.- </a:t>
            </a:r>
            <a:r>
              <a:rPr lang="es-MX" sz="2700" dirty="0">
                <a:solidFill>
                  <a:srgbClr val="000000"/>
                </a:solidFill>
              </a:rPr>
              <a:t>Las cuotas obligatorias que deberán cubrir los servidores públicos al Instituto, serán las siguientes: </a:t>
            </a:r>
          </a:p>
          <a:p>
            <a:endParaRPr lang="es-MX" sz="1500" dirty="0">
              <a:solidFill>
                <a:srgbClr val="000000"/>
              </a:solidFill>
            </a:endParaRPr>
          </a:p>
          <a:p>
            <a:pPr marL="971550" lvl="1" indent="-514350">
              <a:spcBef>
                <a:spcPts val="600"/>
              </a:spcBef>
              <a:buFont typeface="+mj-lt"/>
              <a:buAutoNum type="romanUcPeriod"/>
            </a:pPr>
            <a:r>
              <a:rPr lang="es-MX" sz="2700" dirty="0">
                <a:solidFill>
                  <a:srgbClr val="000000"/>
                </a:solidFill>
              </a:rPr>
              <a:t>El </a:t>
            </a:r>
            <a:r>
              <a:rPr lang="es-MX" sz="2700" b="1" dirty="0">
                <a:solidFill>
                  <a:srgbClr val="000000"/>
                </a:solidFill>
              </a:rPr>
              <a:t>4.625%</a:t>
            </a:r>
            <a:r>
              <a:rPr lang="es-MX" sz="2700" dirty="0">
                <a:solidFill>
                  <a:srgbClr val="000000"/>
                </a:solidFill>
              </a:rPr>
              <a:t> del sueldo sujeto a cotización, para cubrir las </a:t>
            </a:r>
            <a:r>
              <a:rPr lang="es-MX" sz="2700" b="1" dirty="0">
                <a:solidFill>
                  <a:srgbClr val="000000"/>
                </a:solidFill>
              </a:rPr>
              <a:t>prestaciones de servicios de salud</a:t>
            </a:r>
            <a:r>
              <a:rPr lang="es-MX" sz="2700" dirty="0">
                <a:solidFill>
                  <a:srgbClr val="000000"/>
                </a:solidFill>
              </a:rPr>
              <a:t>; </a:t>
            </a:r>
          </a:p>
          <a:p>
            <a:pPr marL="971550" lvl="1" indent="-514350">
              <a:spcBef>
                <a:spcPts val="600"/>
              </a:spcBef>
              <a:buFont typeface="+mj-lt"/>
              <a:buAutoNum type="romanUcPeriod"/>
            </a:pPr>
            <a:r>
              <a:rPr lang="es-MX" sz="2700" dirty="0">
                <a:solidFill>
                  <a:srgbClr val="000000"/>
                </a:solidFill>
              </a:rPr>
              <a:t>El </a:t>
            </a:r>
            <a:r>
              <a:rPr lang="es-MX" sz="2700" b="1" dirty="0">
                <a:solidFill>
                  <a:srgbClr val="000000"/>
                </a:solidFill>
              </a:rPr>
              <a:t>7.50%</a:t>
            </a:r>
            <a:r>
              <a:rPr lang="es-MX" sz="2700" dirty="0">
                <a:solidFill>
                  <a:srgbClr val="000000"/>
                </a:solidFill>
              </a:rPr>
              <a:t> del sueldo sujeto a cotización, para cubrir el </a:t>
            </a:r>
            <a:r>
              <a:rPr lang="es-MX" sz="2700" b="1" dirty="0">
                <a:solidFill>
                  <a:srgbClr val="000000"/>
                </a:solidFill>
              </a:rPr>
              <a:t>financiamiento de pensiones</a:t>
            </a:r>
            <a:r>
              <a:rPr lang="es-MX" sz="2700" dirty="0">
                <a:solidFill>
                  <a:srgbClr val="000000"/>
                </a:solidFill>
              </a:rPr>
              <a:t>, de la siguiente manera: </a:t>
            </a:r>
          </a:p>
          <a:p>
            <a:pPr marL="1828800" lvl="3" indent="-457200">
              <a:spcBef>
                <a:spcPts val="600"/>
              </a:spcBef>
              <a:buFont typeface="+mj-lt"/>
              <a:buAutoNum type="alphaLcPeriod"/>
            </a:pPr>
            <a:r>
              <a:rPr lang="es-MX" sz="2700" b="1" dirty="0">
                <a:solidFill>
                  <a:srgbClr val="000000"/>
                </a:solidFill>
              </a:rPr>
              <a:t>6.10% para el fondo del sistema solidario de reparto. </a:t>
            </a:r>
            <a:endParaRPr lang="es-MX" sz="2700" dirty="0">
              <a:solidFill>
                <a:srgbClr val="000000"/>
              </a:solidFill>
            </a:endParaRPr>
          </a:p>
          <a:p>
            <a:pPr marL="1828800" lvl="3" indent="-457200">
              <a:spcBef>
                <a:spcPts val="600"/>
              </a:spcBef>
              <a:buFont typeface="+mj-lt"/>
              <a:buAutoNum type="alphaLcPeriod"/>
            </a:pPr>
            <a:r>
              <a:rPr lang="es-MX" sz="2700" b="1" dirty="0">
                <a:solidFill>
                  <a:srgbClr val="000000"/>
                </a:solidFill>
              </a:rPr>
              <a:t>1.40% para el sistema de capitalización individual. </a:t>
            </a:r>
            <a:endParaRPr lang="es-MX" sz="2700" dirty="0">
              <a:solidFill>
                <a:srgbClr val="000000"/>
              </a:solidFill>
            </a:endParaRPr>
          </a:p>
          <a:p>
            <a:pPr marL="971550" lvl="1" indent="-514350">
              <a:spcBef>
                <a:spcPts val="600"/>
              </a:spcBef>
              <a:buFont typeface="+mj-lt"/>
              <a:buAutoNum type="romanUcPeriod"/>
            </a:pPr>
            <a:r>
              <a:rPr lang="es-MX" sz="2700" dirty="0">
                <a:solidFill>
                  <a:srgbClr val="000000"/>
                </a:solidFill>
              </a:rPr>
              <a:t>Las que determine anualmente el Consejo Directivo para otras prestaciones, señaladas en el Título IV. </a:t>
            </a:r>
          </a:p>
        </p:txBody>
      </p:sp>
    </p:spTree>
    <p:extLst>
      <p:ext uri="{BB962C8B-B14F-4D97-AF65-F5344CB8AC3E}">
        <p14:creationId xmlns:p14="http://schemas.microsoft.com/office/powerpoint/2010/main" val="6146349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2700" b="1" dirty="0">
                <a:latin typeface="Calibri" panose="020F0502020204030204" pitchFamily="34" charset="0"/>
                <a:ea typeface="Calibri" panose="020F0502020204030204" pitchFamily="34" charset="0"/>
                <a:cs typeface="Times New Roman" panose="02020603050405020304" pitchFamily="18" charset="0"/>
              </a:rPr>
              <a:t>ISSEMYM</a:t>
            </a:r>
          </a:p>
        </p:txBody>
      </p:sp>
      <p:sp>
        <p:nvSpPr>
          <p:cNvPr id="2" name="Rectángulo 1">
            <a:extLst>
              <a:ext uri="{FF2B5EF4-FFF2-40B4-BE49-F238E27FC236}">
                <a16:creationId xmlns:a16="http://schemas.microsoft.com/office/drawing/2014/main" id="{11CCC78F-DD03-48B7-8A2B-69ABE111D4C3}"/>
              </a:ext>
            </a:extLst>
          </p:cNvPr>
          <p:cNvSpPr/>
          <p:nvPr/>
        </p:nvSpPr>
        <p:spPr>
          <a:xfrm>
            <a:off x="4696691" y="345875"/>
            <a:ext cx="6664036" cy="646331"/>
          </a:xfrm>
          <a:prstGeom prst="rect">
            <a:avLst/>
          </a:prstGeom>
        </p:spPr>
        <p:txBody>
          <a:bodyPr wrap="square">
            <a:spAutoFit/>
          </a:bodyPr>
          <a:lstStyle/>
          <a:p>
            <a:r>
              <a:rPr lang="es-MX" b="1" dirty="0">
                <a:solidFill>
                  <a:srgbClr val="0070C0"/>
                </a:solidFill>
                <a:latin typeface="Bookman Old Style" panose="02050604050505020204" pitchFamily="18" charset="0"/>
              </a:rPr>
              <a:t>LEY DE SEGURIDAD SOCIAL PARA LOS SERVIDORES PUBLICOS DEL ESTADO DE MEXICO Y MUNICIPIOS </a:t>
            </a:r>
            <a:endParaRPr lang="es-MX" dirty="0">
              <a:solidFill>
                <a:srgbClr val="0070C0"/>
              </a:solidFill>
            </a:endParaRPr>
          </a:p>
        </p:txBody>
      </p:sp>
      <p:sp>
        <p:nvSpPr>
          <p:cNvPr id="6" name="Rectángulo 5">
            <a:extLst>
              <a:ext uri="{FF2B5EF4-FFF2-40B4-BE49-F238E27FC236}">
                <a16:creationId xmlns:a16="http://schemas.microsoft.com/office/drawing/2014/main" id="{FEC21F4F-E141-4B1F-BE7C-E065075697D1}"/>
              </a:ext>
            </a:extLst>
          </p:cNvPr>
          <p:cNvSpPr/>
          <p:nvPr/>
        </p:nvSpPr>
        <p:spPr>
          <a:xfrm>
            <a:off x="3388975" y="1276982"/>
            <a:ext cx="4765985" cy="592085"/>
          </a:xfrm>
          <a:prstGeom prst="rect">
            <a:avLst/>
          </a:prstGeom>
        </p:spPr>
        <p:txBody>
          <a:bodyPr wrap="none">
            <a:spAutoFit/>
          </a:bodyPr>
          <a:lstStyle/>
          <a:p>
            <a:pPr>
              <a:lnSpc>
                <a:spcPct val="115000"/>
              </a:lnSpc>
              <a:spcAft>
                <a:spcPts val="1000"/>
              </a:spcAft>
            </a:pPr>
            <a:r>
              <a:rPr lang="es-MX" sz="3000" b="1" dirty="0">
                <a:latin typeface="Calibri" panose="020F0502020204030204" pitchFamily="34" charset="0"/>
                <a:ea typeface="Calibri" panose="020F0502020204030204" pitchFamily="34" charset="0"/>
                <a:cs typeface="Times New Roman" panose="02020603050405020304" pitchFamily="18" charset="0"/>
              </a:rPr>
              <a:t>Topes quincenales para 2023</a:t>
            </a:r>
          </a:p>
        </p:txBody>
      </p:sp>
      <p:graphicFrame>
        <p:nvGraphicFramePr>
          <p:cNvPr id="8" name="Tabla 7">
            <a:extLst>
              <a:ext uri="{FF2B5EF4-FFF2-40B4-BE49-F238E27FC236}">
                <a16:creationId xmlns:a16="http://schemas.microsoft.com/office/drawing/2014/main" id="{C1BEBB90-EE40-47E7-97BB-DD71AF7D2C51}"/>
              </a:ext>
            </a:extLst>
          </p:cNvPr>
          <p:cNvGraphicFramePr>
            <a:graphicFrameLocks noGrp="1"/>
          </p:cNvGraphicFramePr>
          <p:nvPr>
            <p:extLst>
              <p:ext uri="{D42A27DB-BD31-4B8C-83A1-F6EECF244321}">
                <p14:modId xmlns:p14="http://schemas.microsoft.com/office/powerpoint/2010/main" val="1896292306"/>
              </p:ext>
            </p:extLst>
          </p:nvPr>
        </p:nvGraphicFramePr>
        <p:xfrm>
          <a:off x="770466" y="2153843"/>
          <a:ext cx="4771736" cy="2324100"/>
        </p:xfrm>
        <a:graphic>
          <a:graphicData uri="http://schemas.openxmlformats.org/drawingml/2006/table">
            <a:tbl>
              <a:tblPr/>
              <a:tblGrid>
                <a:gridCol w="3200794">
                  <a:extLst>
                    <a:ext uri="{9D8B030D-6E8A-4147-A177-3AD203B41FA5}">
                      <a16:colId xmlns:a16="http://schemas.microsoft.com/office/drawing/2014/main" val="3365256259"/>
                    </a:ext>
                  </a:extLst>
                </a:gridCol>
                <a:gridCol w="1570942">
                  <a:extLst>
                    <a:ext uri="{9D8B030D-6E8A-4147-A177-3AD203B41FA5}">
                      <a16:colId xmlns:a16="http://schemas.microsoft.com/office/drawing/2014/main" val="2476297939"/>
                    </a:ext>
                  </a:extLst>
                </a:gridCol>
              </a:tblGrid>
              <a:tr h="381000">
                <a:tc>
                  <a:txBody>
                    <a:bodyPr/>
                    <a:lstStyle/>
                    <a:p>
                      <a:pPr algn="l" fontAlgn="ctr"/>
                      <a:r>
                        <a:rPr lang="es-MX" sz="2500" b="0" i="0" u="none" strike="noStrike">
                          <a:solidFill>
                            <a:srgbClr val="000000"/>
                          </a:solidFill>
                          <a:effectLst/>
                          <a:latin typeface="Calibri" panose="020F0502020204030204" pitchFamily="34" charset="0"/>
                        </a:rPr>
                        <a:t>SALARIO MINIMO DE ZONA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MX" sz="2500" b="0" i="0" u="none" strike="noStrike">
                          <a:solidFill>
                            <a:srgbClr val="000000"/>
                          </a:solidFill>
                          <a:effectLst/>
                          <a:latin typeface="Calibri" panose="020F0502020204030204" pitchFamily="34" charset="0"/>
                        </a:rPr>
                        <a:t>207.44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867015"/>
                  </a:ext>
                </a:extLst>
              </a:tr>
              <a:tr h="381000">
                <a:tc>
                  <a:txBody>
                    <a:bodyPr/>
                    <a:lstStyle/>
                    <a:p>
                      <a:pPr algn="l" fontAlgn="ctr"/>
                      <a:r>
                        <a:rPr lang="es-MX" sz="2500" b="0" i="0" u="none" strike="noStrike">
                          <a:solidFill>
                            <a:srgbClr val="000000"/>
                          </a:solidFill>
                          <a:effectLst/>
                          <a:latin typeface="Calibri" panose="020F0502020204030204" pitchFamily="34" charset="0"/>
                        </a:rPr>
                        <a:t>X  365 DIAS DEL AÑO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MX" sz="2500" b="0" i="0" u="none" strike="noStrike">
                          <a:solidFill>
                            <a:srgbClr val="000000"/>
                          </a:solidFill>
                          <a:effectLst/>
                          <a:latin typeface="Calibri" panose="020F0502020204030204" pitchFamily="34" charset="0"/>
                        </a:rPr>
                        <a:t>365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4025454"/>
                  </a:ext>
                </a:extLst>
              </a:tr>
              <a:tr h="190500">
                <a:tc>
                  <a:txBody>
                    <a:bodyPr/>
                    <a:lstStyle/>
                    <a:p>
                      <a:pPr algn="l" fontAlgn="ctr"/>
                      <a:r>
                        <a:rPr lang="es-MX" sz="2500" b="0" i="0" u="none" strike="noStrike">
                          <a:solidFill>
                            <a:srgbClr val="000000"/>
                          </a:solidFill>
                          <a:effectLst/>
                          <a:latin typeface="Calibri" panose="020F0502020204030204" pitchFamily="34" charset="0"/>
                        </a:rPr>
                        <a:t>/  24 QUINCENAS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MX" sz="2500" b="0" i="0" u="none" strike="noStrike">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537743"/>
                  </a:ext>
                </a:extLst>
              </a:tr>
              <a:tr h="381000">
                <a:tc>
                  <a:txBody>
                    <a:bodyPr/>
                    <a:lstStyle/>
                    <a:p>
                      <a:pPr algn="l" fontAlgn="ctr"/>
                      <a:r>
                        <a:rPr lang="es-MX" sz="2500" b="1" i="0" u="none" strike="noStrike" dirty="0">
                          <a:solidFill>
                            <a:srgbClr val="000000"/>
                          </a:solidFill>
                          <a:effectLst/>
                          <a:latin typeface="Calibri" panose="020F0502020204030204" pitchFamily="34" charset="0"/>
                        </a:rPr>
                        <a:t>TOPE MINIMO QUINCENAL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500" b="1" i="0" u="none" strike="noStrike" dirty="0">
                          <a:solidFill>
                            <a:srgbClr val="000000"/>
                          </a:solidFill>
                          <a:effectLst/>
                          <a:latin typeface="Calibri" panose="020F0502020204030204" pitchFamily="34" charset="0"/>
                        </a:rPr>
                        <a:t>     3,154.82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7762692"/>
                  </a:ext>
                </a:extLst>
              </a:tr>
            </a:tbl>
          </a:graphicData>
        </a:graphic>
      </p:graphicFrame>
      <p:graphicFrame>
        <p:nvGraphicFramePr>
          <p:cNvPr id="10" name="Tabla 9">
            <a:extLst>
              <a:ext uri="{FF2B5EF4-FFF2-40B4-BE49-F238E27FC236}">
                <a16:creationId xmlns:a16="http://schemas.microsoft.com/office/drawing/2014/main" id="{1F8583B9-597D-4638-A767-F58B0D3B22AE}"/>
              </a:ext>
            </a:extLst>
          </p:cNvPr>
          <p:cNvGraphicFramePr>
            <a:graphicFrameLocks noGrp="1"/>
          </p:cNvGraphicFramePr>
          <p:nvPr>
            <p:extLst>
              <p:ext uri="{D42A27DB-BD31-4B8C-83A1-F6EECF244321}">
                <p14:modId xmlns:p14="http://schemas.microsoft.com/office/powerpoint/2010/main" val="2519090360"/>
              </p:ext>
            </p:extLst>
          </p:nvPr>
        </p:nvGraphicFramePr>
        <p:xfrm>
          <a:off x="6096000" y="2153843"/>
          <a:ext cx="4771736" cy="2324100"/>
        </p:xfrm>
        <a:graphic>
          <a:graphicData uri="http://schemas.openxmlformats.org/drawingml/2006/table">
            <a:tbl>
              <a:tblPr/>
              <a:tblGrid>
                <a:gridCol w="3200794">
                  <a:extLst>
                    <a:ext uri="{9D8B030D-6E8A-4147-A177-3AD203B41FA5}">
                      <a16:colId xmlns:a16="http://schemas.microsoft.com/office/drawing/2014/main" val="959446848"/>
                    </a:ext>
                  </a:extLst>
                </a:gridCol>
                <a:gridCol w="1570942">
                  <a:extLst>
                    <a:ext uri="{9D8B030D-6E8A-4147-A177-3AD203B41FA5}">
                      <a16:colId xmlns:a16="http://schemas.microsoft.com/office/drawing/2014/main" val="3440520214"/>
                    </a:ext>
                  </a:extLst>
                </a:gridCol>
              </a:tblGrid>
              <a:tr h="381000">
                <a:tc>
                  <a:txBody>
                    <a:bodyPr/>
                    <a:lstStyle/>
                    <a:p>
                      <a:pPr algn="l" fontAlgn="ctr"/>
                      <a:r>
                        <a:rPr lang="es-MX" sz="2500" b="0" i="0" u="none" strike="noStrike">
                          <a:solidFill>
                            <a:srgbClr val="000000"/>
                          </a:solidFill>
                          <a:effectLst/>
                          <a:latin typeface="Calibri" panose="020F0502020204030204" pitchFamily="34" charset="0"/>
                        </a:rPr>
                        <a:t>16 SALARIOS MINIMO DE ZONA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MX" sz="2500" b="0" i="0" u="none" strike="noStrike" dirty="0">
                          <a:solidFill>
                            <a:srgbClr val="000000"/>
                          </a:solidFill>
                          <a:effectLst/>
                          <a:latin typeface="Calibri" panose="020F0502020204030204" pitchFamily="34" charset="0"/>
                        </a:rPr>
                        <a:t>3,319.04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8852320"/>
                  </a:ext>
                </a:extLst>
              </a:tr>
              <a:tr h="190500">
                <a:tc>
                  <a:txBody>
                    <a:bodyPr/>
                    <a:lstStyle/>
                    <a:p>
                      <a:pPr algn="l" fontAlgn="ctr"/>
                      <a:r>
                        <a:rPr lang="es-MX" sz="2500" b="0" i="0" u="none" strike="noStrike">
                          <a:solidFill>
                            <a:srgbClr val="000000"/>
                          </a:solidFill>
                          <a:effectLst/>
                          <a:latin typeface="Calibri" panose="020F0502020204030204" pitchFamily="34" charset="0"/>
                        </a:rPr>
                        <a:t>X  365 DIAS DEL AÑO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MX" sz="2500" b="0" i="0" u="none" strike="noStrike">
                          <a:solidFill>
                            <a:srgbClr val="000000"/>
                          </a:solidFill>
                          <a:effectLst/>
                          <a:latin typeface="Calibri" panose="020F0502020204030204" pitchFamily="34" charset="0"/>
                        </a:rPr>
                        <a:t>365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8338550"/>
                  </a:ext>
                </a:extLst>
              </a:tr>
              <a:tr h="190500">
                <a:tc>
                  <a:txBody>
                    <a:bodyPr/>
                    <a:lstStyle/>
                    <a:p>
                      <a:pPr algn="l" fontAlgn="ctr"/>
                      <a:r>
                        <a:rPr lang="es-MX" sz="2500" b="0" i="0" u="none" strike="noStrike">
                          <a:solidFill>
                            <a:srgbClr val="000000"/>
                          </a:solidFill>
                          <a:effectLst/>
                          <a:latin typeface="Calibri" panose="020F0502020204030204" pitchFamily="34" charset="0"/>
                        </a:rPr>
                        <a:t>/  24 QUINCENAS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MX" sz="25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3442883"/>
                  </a:ext>
                </a:extLst>
              </a:tr>
              <a:tr h="381000">
                <a:tc>
                  <a:txBody>
                    <a:bodyPr/>
                    <a:lstStyle/>
                    <a:p>
                      <a:pPr algn="l" fontAlgn="ctr"/>
                      <a:r>
                        <a:rPr lang="es-MX" sz="2500" b="1" i="0" u="none" strike="noStrike" dirty="0">
                          <a:solidFill>
                            <a:srgbClr val="000000"/>
                          </a:solidFill>
                          <a:effectLst/>
                          <a:latin typeface="Calibri" panose="020F0502020204030204" pitchFamily="34" charset="0"/>
                        </a:rPr>
                        <a:t>TOPE MÁXIMO QUINCENAL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MX" sz="2500" b="1" i="0" u="none" strike="noStrike" dirty="0">
                          <a:solidFill>
                            <a:srgbClr val="000000"/>
                          </a:solidFill>
                          <a:effectLst/>
                          <a:latin typeface="Calibri" panose="020F0502020204030204" pitchFamily="34" charset="0"/>
                        </a:rPr>
                        <a:t>50,477.07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263126"/>
                  </a:ext>
                </a:extLst>
              </a:tr>
            </a:tbl>
          </a:graphicData>
        </a:graphic>
      </p:graphicFrame>
    </p:spTree>
    <p:extLst>
      <p:ext uri="{BB962C8B-B14F-4D97-AF65-F5344CB8AC3E}">
        <p14:creationId xmlns:p14="http://schemas.microsoft.com/office/powerpoint/2010/main" val="10241952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2700" b="1" dirty="0">
                <a:latin typeface="Calibri" panose="020F0502020204030204" pitchFamily="34" charset="0"/>
                <a:ea typeface="Calibri" panose="020F0502020204030204" pitchFamily="34" charset="0"/>
                <a:cs typeface="Times New Roman" panose="02020603050405020304" pitchFamily="18" charset="0"/>
              </a:rPr>
              <a:t>ISSEMYM</a:t>
            </a:r>
          </a:p>
        </p:txBody>
      </p:sp>
      <p:sp>
        <p:nvSpPr>
          <p:cNvPr id="2" name="Rectángulo 1">
            <a:extLst>
              <a:ext uri="{FF2B5EF4-FFF2-40B4-BE49-F238E27FC236}">
                <a16:creationId xmlns:a16="http://schemas.microsoft.com/office/drawing/2014/main" id="{11CCC78F-DD03-48B7-8A2B-69ABE111D4C3}"/>
              </a:ext>
            </a:extLst>
          </p:cNvPr>
          <p:cNvSpPr/>
          <p:nvPr/>
        </p:nvSpPr>
        <p:spPr>
          <a:xfrm>
            <a:off x="4696691" y="345875"/>
            <a:ext cx="6664036" cy="646331"/>
          </a:xfrm>
          <a:prstGeom prst="rect">
            <a:avLst/>
          </a:prstGeom>
        </p:spPr>
        <p:txBody>
          <a:bodyPr wrap="square">
            <a:spAutoFit/>
          </a:bodyPr>
          <a:lstStyle/>
          <a:p>
            <a:r>
              <a:rPr lang="es-MX" b="1" dirty="0">
                <a:solidFill>
                  <a:srgbClr val="0070C0"/>
                </a:solidFill>
                <a:latin typeface="Bookman Old Style" panose="02050604050505020204" pitchFamily="18" charset="0"/>
              </a:rPr>
              <a:t>LEY DE SEGURIDAD SOCIAL PARA LOS SERVIDORES PUBLICOS DEL ESTADO DE MEXICO Y MUNICIPIOS </a:t>
            </a:r>
            <a:endParaRPr lang="es-MX" dirty="0">
              <a:solidFill>
                <a:srgbClr val="0070C0"/>
              </a:solidFill>
            </a:endParaRPr>
          </a:p>
        </p:txBody>
      </p:sp>
      <p:sp>
        <p:nvSpPr>
          <p:cNvPr id="6" name="Rectángulo 5">
            <a:extLst>
              <a:ext uri="{FF2B5EF4-FFF2-40B4-BE49-F238E27FC236}">
                <a16:creationId xmlns:a16="http://schemas.microsoft.com/office/drawing/2014/main" id="{FEC21F4F-E141-4B1F-BE7C-E065075697D1}"/>
              </a:ext>
            </a:extLst>
          </p:cNvPr>
          <p:cNvSpPr/>
          <p:nvPr/>
        </p:nvSpPr>
        <p:spPr>
          <a:xfrm>
            <a:off x="3388975" y="1276982"/>
            <a:ext cx="4765985" cy="592085"/>
          </a:xfrm>
          <a:prstGeom prst="rect">
            <a:avLst/>
          </a:prstGeom>
        </p:spPr>
        <p:txBody>
          <a:bodyPr wrap="none">
            <a:spAutoFit/>
          </a:bodyPr>
          <a:lstStyle/>
          <a:p>
            <a:pPr>
              <a:lnSpc>
                <a:spcPct val="115000"/>
              </a:lnSpc>
              <a:spcAft>
                <a:spcPts val="1000"/>
              </a:spcAft>
            </a:pPr>
            <a:r>
              <a:rPr lang="es-MX" sz="3000" b="1" dirty="0">
                <a:latin typeface="Calibri" panose="020F0502020204030204" pitchFamily="34" charset="0"/>
                <a:ea typeface="Calibri" panose="020F0502020204030204" pitchFamily="34" charset="0"/>
                <a:cs typeface="Times New Roman" panose="02020603050405020304" pitchFamily="18" charset="0"/>
              </a:rPr>
              <a:t>Topes quincenales para 2023</a:t>
            </a:r>
          </a:p>
        </p:txBody>
      </p:sp>
      <p:graphicFrame>
        <p:nvGraphicFramePr>
          <p:cNvPr id="3" name="Tabla 2">
            <a:extLst>
              <a:ext uri="{FF2B5EF4-FFF2-40B4-BE49-F238E27FC236}">
                <a16:creationId xmlns:a16="http://schemas.microsoft.com/office/drawing/2014/main" id="{F7BB0131-FAB1-4FF2-952E-09ADEC9C137E}"/>
              </a:ext>
            </a:extLst>
          </p:cNvPr>
          <p:cNvGraphicFramePr>
            <a:graphicFrameLocks noGrp="1"/>
          </p:cNvGraphicFramePr>
          <p:nvPr>
            <p:extLst>
              <p:ext uri="{D42A27DB-BD31-4B8C-83A1-F6EECF244321}">
                <p14:modId xmlns:p14="http://schemas.microsoft.com/office/powerpoint/2010/main" val="2425851138"/>
              </p:ext>
            </p:extLst>
          </p:nvPr>
        </p:nvGraphicFramePr>
        <p:xfrm>
          <a:off x="609023" y="2331586"/>
          <a:ext cx="10973954" cy="2863927"/>
        </p:xfrm>
        <a:graphic>
          <a:graphicData uri="http://schemas.openxmlformats.org/drawingml/2006/table">
            <a:tbl>
              <a:tblPr/>
              <a:tblGrid>
                <a:gridCol w="2803690">
                  <a:extLst>
                    <a:ext uri="{9D8B030D-6E8A-4147-A177-3AD203B41FA5}">
                      <a16:colId xmlns:a16="http://schemas.microsoft.com/office/drawing/2014/main" val="3771930909"/>
                    </a:ext>
                  </a:extLst>
                </a:gridCol>
                <a:gridCol w="1376045">
                  <a:extLst>
                    <a:ext uri="{9D8B030D-6E8A-4147-A177-3AD203B41FA5}">
                      <a16:colId xmlns:a16="http://schemas.microsoft.com/office/drawing/2014/main" val="88018167"/>
                    </a:ext>
                  </a:extLst>
                </a:gridCol>
                <a:gridCol w="1376045">
                  <a:extLst>
                    <a:ext uri="{9D8B030D-6E8A-4147-A177-3AD203B41FA5}">
                      <a16:colId xmlns:a16="http://schemas.microsoft.com/office/drawing/2014/main" val="3724645476"/>
                    </a:ext>
                  </a:extLst>
                </a:gridCol>
                <a:gridCol w="1978062">
                  <a:extLst>
                    <a:ext uri="{9D8B030D-6E8A-4147-A177-3AD203B41FA5}">
                      <a16:colId xmlns:a16="http://schemas.microsoft.com/office/drawing/2014/main" val="2010784593"/>
                    </a:ext>
                  </a:extLst>
                </a:gridCol>
                <a:gridCol w="1376045">
                  <a:extLst>
                    <a:ext uri="{9D8B030D-6E8A-4147-A177-3AD203B41FA5}">
                      <a16:colId xmlns:a16="http://schemas.microsoft.com/office/drawing/2014/main" val="3499644365"/>
                    </a:ext>
                  </a:extLst>
                </a:gridCol>
                <a:gridCol w="2064067">
                  <a:extLst>
                    <a:ext uri="{9D8B030D-6E8A-4147-A177-3AD203B41FA5}">
                      <a16:colId xmlns:a16="http://schemas.microsoft.com/office/drawing/2014/main" val="1771201345"/>
                    </a:ext>
                  </a:extLst>
                </a:gridCol>
              </a:tblGrid>
              <a:tr h="581025">
                <a:tc>
                  <a:txBody>
                    <a:bodyPr/>
                    <a:lstStyle/>
                    <a:p>
                      <a:pPr algn="ctr" fontAlgn="ctr"/>
                      <a:r>
                        <a:rPr lang="es-MX" sz="2200" b="1" i="0" u="none" strike="noStrike">
                          <a:solidFill>
                            <a:srgbClr val="000000"/>
                          </a:solidFill>
                          <a:effectLst/>
                          <a:latin typeface="Calibri" panose="020F0502020204030204" pitchFamily="34" charset="0"/>
                        </a:rPr>
                        <a:t>Cuota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2200" b="1" i="0" u="none" strike="noStrike">
                          <a:solidFill>
                            <a:srgbClr val="000000"/>
                          </a:solidFill>
                          <a:effectLst/>
                          <a:latin typeface="Calibri" panose="020F0502020204030204" pitchFamily="34" charset="0"/>
                        </a:rPr>
                        <a:t>Porcentaje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2200" b="1" i="0" u="none" strike="noStrike">
                          <a:solidFill>
                            <a:srgbClr val="000000"/>
                          </a:solidFill>
                          <a:effectLst/>
                          <a:latin typeface="Calibri" panose="020F0502020204030204" pitchFamily="34" charset="0"/>
                        </a:rPr>
                        <a:t>Base máxima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2200" b="1" i="0" u="none" strike="noStrike">
                          <a:solidFill>
                            <a:srgbClr val="000000"/>
                          </a:solidFill>
                          <a:effectLst/>
                          <a:latin typeface="Calibri" panose="020F0502020204030204" pitchFamily="34" charset="0"/>
                        </a:rPr>
                        <a:t>Tope máximo de aportación quincenal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2200" b="1" i="0" u="none" strike="noStrike">
                          <a:solidFill>
                            <a:srgbClr val="000000"/>
                          </a:solidFill>
                          <a:effectLst/>
                          <a:latin typeface="Calibri" panose="020F0502020204030204" pitchFamily="34" charset="0"/>
                        </a:rPr>
                        <a:t>Deducción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2200" b="1" i="0" u="none" strike="noStrike">
                          <a:solidFill>
                            <a:srgbClr val="000000"/>
                          </a:solidFill>
                          <a:effectLst/>
                          <a:latin typeface="Calibri" panose="020F0502020204030204" pitchFamily="34" charset="0"/>
                        </a:rPr>
                        <a:t>Descripción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6612602"/>
                  </a:ext>
                </a:extLst>
              </a:tr>
              <a:tr h="488392">
                <a:tc>
                  <a:txBody>
                    <a:bodyPr/>
                    <a:lstStyle/>
                    <a:p>
                      <a:pPr algn="l" fontAlgn="ctr"/>
                      <a:r>
                        <a:rPr lang="es-MX" sz="2200" b="0" i="0" u="none" strike="noStrike">
                          <a:solidFill>
                            <a:srgbClr val="000000"/>
                          </a:solidFill>
                          <a:effectLst/>
                          <a:latin typeface="Calibri" panose="020F0502020204030204" pitchFamily="34" charset="0"/>
                        </a:rPr>
                        <a:t>Cuota de Salud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2200" b="1" i="0" u="none" strike="noStrike">
                          <a:solidFill>
                            <a:srgbClr val="000000"/>
                          </a:solidFill>
                          <a:effectLst/>
                          <a:latin typeface="Calibri" panose="020F0502020204030204" pitchFamily="34" charset="0"/>
                        </a:rPr>
                        <a:t>4.625%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2200" b="0" i="0" u="none" strike="noStrike" dirty="0">
                          <a:solidFill>
                            <a:srgbClr val="000000"/>
                          </a:solidFill>
                          <a:effectLst/>
                          <a:latin typeface="Calibri" panose="020F0502020204030204" pitchFamily="34" charset="0"/>
                        </a:rPr>
                        <a:t>50,477.07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2200" b="1" i="0" u="none" strike="noStrike">
                          <a:solidFill>
                            <a:srgbClr val="000000"/>
                          </a:solidFill>
                          <a:effectLst/>
                          <a:latin typeface="Calibri" panose="020F0502020204030204" pitchFamily="34" charset="0"/>
                        </a:rPr>
                        <a:t>        2,334.56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MX" sz="2200" b="0" i="0" u="none" strike="noStrike">
                          <a:solidFill>
                            <a:srgbClr val="000000"/>
                          </a:solidFill>
                          <a:effectLst/>
                          <a:latin typeface="Calibri" panose="020F0502020204030204" pitchFamily="34" charset="0"/>
                        </a:rPr>
                        <a:t>D050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MX" sz="2200" b="0" i="0" u="none" strike="noStrike">
                          <a:solidFill>
                            <a:srgbClr val="000000"/>
                          </a:solidFill>
                          <a:effectLst/>
                          <a:latin typeface="Calibri" panose="020F0502020204030204" pitchFamily="34" charset="0"/>
                        </a:rPr>
                        <a:t>CUOTA DE SALUD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3147570"/>
                  </a:ext>
                </a:extLst>
              </a:tr>
              <a:tr h="458759">
                <a:tc>
                  <a:txBody>
                    <a:bodyPr/>
                    <a:lstStyle/>
                    <a:p>
                      <a:pPr algn="l" fontAlgn="ctr"/>
                      <a:r>
                        <a:rPr lang="es-MX" sz="2200" b="0" i="0" u="none" strike="noStrike">
                          <a:solidFill>
                            <a:srgbClr val="000000"/>
                          </a:solidFill>
                          <a:effectLst/>
                          <a:latin typeface="Calibri" panose="020F0502020204030204" pitchFamily="34" charset="0"/>
                        </a:rPr>
                        <a:t>Cuota Fija de sistema solidario de reparto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2200" b="1" i="0" u="none" strike="noStrike">
                          <a:solidFill>
                            <a:srgbClr val="000000"/>
                          </a:solidFill>
                          <a:effectLst/>
                          <a:latin typeface="Calibri" panose="020F0502020204030204" pitchFamily="34" charset="0"/>
                        </a:rPr>
                        <a:t>6.10%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MX" sz="2200" b="0" i="0" u="none" strike="noStrike" dirty="0">
                          <a:solidFill>
                            <a:srgbClr val="000000"/>
                          </a:solidFill>
                          <a:effectLst/>
                          <a:latin typeface="Calibri" panose="020F0502020204030204" pitchFamily="34" charset="0"/>
                        </a:rPr>
                        <a:t>   50,477.07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2200" b="1" i="0" u="none" strike="noStrike">
                          <a:solidFill>
                            <a:srgbClr val="000000"/>
                          </a:solidFill>
                          <a:effectLst/>
                          <a:latin typeface="Calibri" panose="020F0502020204030204" pitchFamily="34" charset="0"/>
                        </a:rPr>
                        <a:t>        3,079.10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MX" sz="2200" b="0" i="0" u="none" strike="noStrike">
                          <a:solidFill>
                            <a:srgbClr val="000000"/>
                          </a:solidFill>
                          <a:effectLst/>
                          <a:latin typeface="Calibri" panose="020F0502020204030204" pitchFamily="34" charset="0"/>
                        </a:rPr>
                        <a:t>D051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MX" sz="2200" b="0" i="0" u="none" strike="noStrike">
                          <a:solidFill>
                            <a:srgbClr val="000000"/>
                          </a:solidFill>
                          <a:effectLst/>
                          <a:latin typeface="Calibri" panose="020F0502020204030204" pitchFamily="34" charset="0"/>
                        </a:rPr>
                        <a:t>C.F.SIS.SOL.REP.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9324709"/>
                  </a:ext>
                </a:extLst>
              </a:tr>
              <a:tr h="390525">
                <a:tc>
                  <a:txBody>
                    <a:bodyPr/>
                    <a:lstStyle/>
                    <a:p>
                      <a:pPr algn="l" fontAlgn="ctr"/>
                      <a:r>
                        <a:rPr lang="es-MX" sz="2200" b="0" i="0" u="none" strike="noStrike">
                          <a:solidFill>
                            <a:srgbClr val="000000"/>
                          </a:solidFill>
                          <a:effectLst/>
                          <a:latin typeface="Calibri" panose="020F0502020204030204" pitchFamily="34" charset="0"/>
                        </a:rPr>
                        <a:t>Cuota de sistema de capitalización individual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2200" b="1" i="0" u="none" strike="noStrike">
                          <a:solidFill>
                            <a:srgbClr val="000000"/>
                          </a:solidFill>
                          <a:effectLst/>
                          <a:latin typeface="Calibri" panose="020F0502020204030204" pitchFamily="34" charset="0"/>
                        </a:rPr>
                        <a:t>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MX" sz="2200" b="0" i="0" u="none" strike="noStrike" dirty="0">
                          <a:solidFill>
                            <a:srgbClr val="000000"/>
                          </a:solidFill>
                          <a:effectLst/>
                          <a:latin typeface="Calibri" panose="020F0502020204030204" pitchFamily="34" charset="0"/>
                        </a:rPr>
                        <a:t>   50,477.07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2200" b="1" i="0" u="none" strike="noStrike">
                          <a:solidFill>
                            <a:srgbClr val="000000"/>
                          </a:solidFill>
                          <a:effectLst/>
                          <a:latin typeface="Calibri" panose="020F0502020204030204" pitchFamily="34" charset="0"/>
                        </a:rPr>
                        <a:t>            706.67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MX" sz="2200" b="0" i="0" u="none" strike="noStrike">
                          <a:solidFill>
                            <a:srgbClr val="000000"/>
                          </a:solidFill>
                          <a:effectLst/>
                          <a:latin typeface="Calibri" panose="020F0502020204030204" pitchFamily="34" charset="0"/>
                        </a:rPr>
                        <a:t>D052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MX" sz="2200" b="0" i="0" u="none" strike="noStrike" dirty="0">
                          <a:solidFill>
                            <a:srgbClr val="000000"/>
                          </a:solidFill>
                          <a:effectLst/>
                          <a:latin typeface="Calibri" panose="020F0502020204030204" pitchFamily="34" charset="0"/>
                        </a:rPr>
                        <a:t>C.SIS.CAP.IND.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0077323"/>
                  </a:ext>
                </a:extLst>
              </a:tr>
            </a:tbl>
          </a:graphicData>
        </a:graphic>
      </p:graphicFrame>
    </p:spTree>
    <p:extLst>
      <p:ext uri="{BB962C8B-B14F-4D97-AF65-F5344CB8AC3E}">
        <p14:creationId xmlns:p14="http://schemas.microsoft.com/office/powerpoint/2010/main" val="32985119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2700" b="1" dirty="0">
                <a:latin typeface="Calibri" panose="020F0502020204030204" pitchFamily="34" charset="0"/>
                <a:ea typeface="Calibri" panose="020F0502020204030204" pitchFamily="34" charset="0"/>
                <a:cs typeface="Times New Roman" panose="02020603050405020304" pitchFamily="18" charset="0"/>
              </a:rPr>
              <a:t>ISSEMYM</a:t>
            </a:r>
          </a:p>
        </p:txBody>
      </p:sp>
      <p:sp>
        <p:nvSpPr>
          <p:cNvPr id="2" name="Rectángulo 1">
            <a:extLst>
              <a:ext uri="{FF2B5EF4-FFF2-40B4-BE49-F238E27FC236}">
                <a16:creationId xmlns:a16="http://schemas.microsoft.com/office/drawing/2014/main" id="{11CCC78F-DD03-48B7-8A2B-69ABE111D4C3}"/>
              </a:ext>
            </a:extLst>
          </p:cNvPr>
          <p:cNvSpPr/>
          <p:nvPr/>
        </p:nvSpPr>
        <p:spPr>
          <a:xfrm>
            <a:off x="4696691" y="345875"/>
            <a:ext cx="6664036" cy="646331"/>
          </a:xfrm>
          <a:prstGeom prst="rect">
            <a:avLst/>
          </a:prstGeom>
        </p:spPr>
        <p:txBody>
          <a:bodyPr wrap="square">
            <a:spAutoFit/>
          </a:bodyPr>
          <a:lstStyle/>
          <a:p>
            <a:r>
              <a:rPr lang="es-MX" b="1" dirty="0">
                <a:solidFill>
                  <a:srgbClr val="0070C0"/>
                </a:solidFill>
                <a:latin typeface="Bookman Old Style" panose="02050604050505020204" pitchFamily="18" charset="0"/>
              </a:rPr>
              <a:t>LEY DE SEGURIDAD SOCIAL PARA LOS SERVIDORES PUBLICOS DEL ESTADO DE MEXICO Y MUNICIPIOS </a:t>
            </a:r>
            <a:endParaRPr lang="es-MX" dirty="0">
              <a:solidFill>
                <a:srgbClr val="0070C0"/>
              </a:solidFill>
            </a:endParaRPr>
          </a:p>
        </p:txBody>
      </p:sp>
      <p:sp>
        <p:nvSpPr>
          <p:cNvPr id="4" name="Rectángulo 3">
            <a:extLst>
              <a:ext uri="{FF2B5EF4-FFF2-40B4-BE49-F238E27FC236}">
                <a16:creationId xmlns:a16="http://schemas.microsoft.com/office/drawing/2014/main" id="{C9A7DE8B-6A68-4332-B117-91634B150444}"/>
              </a:ext>
            </a:extLst>
          </p:cNvPr>
          <p:cNvSpPr/>
          <p:nvPr/>
        </p:nvSpPr>
        <p:spPr>
          <a:xfrm>
            <a:off x="1302327" y="2029391"/>
            <a:ext cx="9227128" cy="2220801"/>
          </a:xfrm>
          <a:prstGeom prst="rect">
            <a:avLst/>
          </a:prstGeom>
        </p:spPr>
        <p:txBody>
          <a:bodyPr wrap="square">
            <a:spAutoFit/>
          </a:bodyPr>
          <a:lstStyle/>
          <a:p>
            <a:pPr>
              <a:lnSpc>
                <a:spcPct val="115000"/>
              </a:lnSpc>
              <a:spcAft>
                <a:spcPts val="1000"/>
              </a:spcAft>
            </a:pPr>
            <a:r>
              <a:rPr lang="en-US" sz="2500" dirty="0">
                <a:latin typeface="Calibri" panose="020F0502020204030204" pitchFamily="34" charset="0"/>
                <a:ea typeface="Calibri" panose="020F0502020204030204" pitchFamily="34" charset="0"/>
                <a:cs typeface="Times New Roman" panose="02020603050405020304" pitchFamily="18" charset="0"/>
              </a:rPr>
              <a:t>Formulas</a:t>
            </a:r>
            <a:endParaRPr lang="es-MX" sz="25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500" dirty="0">
                <a:latin typeface="Calibri" panose="020F0502020204030204" pitchFamily="34" charset="0"/>
                <a:ea typeface="Calibri" panose="020F0502020204030204" pitchFamily="34" charset="0"/>
                <a:cs typeface="Times New Roman" panose="02020603050405020304" pitchFamily="18" charset="0"/>
              </a:rPr>
              <a:t>D050	@SI[(P300*0.04625)&gt; </a:t>
            </a:r>
            <a:r>
              <a:rPr lang="es-MX" sz="2500" dirty="0">
                <a:latin typeface="Calibri" panose="020F0502020204030204" pitchFamily="34" charset="0"/>
                <a:ea typeface="Calibri" panose="020F0502020204030204" pitchFamily="34" charset="0"/>
                <a:cs typeface="Times New Roman" panose="02020603050405020304" pitchFamily="18" charset="0"/>
              </a:rPr>
              <a:t>2334.56</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s-MX" sz="2500" dirty="0">
                <a:latin typeface="Calibri" panose="020F0502020204030204" pitchFamily="34" charset="0"/>
                <a:ea typeface="Calibri" panose="020F0502020204030204" pitchFamily="34" charset="0"/>
                <a:cs typeface="Times New Roman" panose="02020603050405020304" pitchFamily="18" charset="0"/>
              </a:rPr>
              <a:t>2334.56</a:t>
            </a:r>
            <a:r>
              <a:rPr lang="en-US" sz="2500" dirty="0">
                <a:latin typeface="Calibri" panose="020F0502020204030204" pitchFamily="34" charset="0"/>
                <a:ea typeface="Calibri" panose="020F0502020204030204" pitchFamily="34" charset="0"/>
                <a:cs typeface="Times New Roman" panose="02020603050405020304" pitchFamily="18" charset="0"/>
              </a:rPr>
              <a:t>,(P300*0.04625)]</a:t>
            </a:r>
            <a:endParaRPr lang="es-MX" sz="25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500" dirty="0">
                <a:latin typeface="Calibri" panose="020F0502020204030204" pitchFamily="34" charset="0"/>
                <a:ea typeface="Calibri" panose="020F0502020204030204" pitchFamily="34" charset="0"/>
                <a:cs typeface="Times New Roman" panose="02020603050405020304" pitchFamily="18" charset="0"/>
              </a:rPr>
              <a:t>D051	@SI[(P300*0.061)&gt; </a:t>
            </a:r>
            <a:r>
              <a:rPr lang="es-MX" sz="2500" dirty="0">
                <a:latin typeface="Calibri" panose="020F0502020204030204" pitchFamily="34" charset="0"/>
                <a:ea typeface="Calibri" panose="020F0502020204030204" pitchFamily="34" charset="0"/>
                <a:cs typeface="Times New Roman" panose="02020603050405020304" pitchFamily="18" charset="0"/>
              </a:rPr>
              <a:t>3079.10</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s-MX" sz="2500" dirty="0">
                <a:latin typeface="Calibri" panose="020F0502020204030204" pitchFamily="34" charset="0"/>
                <a:ea typeface="Calibri" panose="020F0502020204030204" pitchFamily="34" charset="0"/>
                <a:cs typeface="Times New Roman" panose="02020603050405020304" pitchFamily="18" charset="0"/>
              </a:rPr>
              <a:t>3079.10</a:t>
            </a:r>
            <a:r>
              <a:rPr lang="en-US" sz="2500" dirty="0">
                <a:latin typeface="Calibri" panose="020F0502020204030204" pitchFamily="34" charset="0"/>
                <a:ea typeface="Calibri" panose="020F0502020204030204" pitchFamily="34" charset="0"/>
                <a:cs typeface="Times New Roman" panose="02020603050405020304" pitchFamily="18" charset="0"/>
              </a:rPr>
              <a:t>,(P300*0.061)]</a:t>
            </a:r>
            <a:endParaRPr lang="es-MX" sz="25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500" dirty="0">
                <a:latin typeface="Calibri" panose="020F0502020204030204" pitchFamily="34" charset="0"/>
                <a:ea typeface="Calibri" panose="020F0502020204030204" pitchFamily="34" charset="0"/>
                <a:cs typeface="Times New Roman" panose="02020603050405020304" pitchFamily="18" charset="0"/>
              </a:rPr>
              <a:t>D052	@SI[(P300*0.014)&gt; </a:t>
            </a:r>
            <a:r>
              <a:rPr lang="es-MX" sz="2500" dirty="0">
                <a:latin typeface="Calibri" panose="020F0502020204030204" pitchFamily="34" charset="0"/>
                <a:ea typeface="Calibri" panose="020F0502020204030204" pitchFamily="34" charset="0"/>
                <a:cs typeface="Times New Roman" panose="02020603050405020304" pitchFamily="18" charset="0"/>
              </a:rPr>
              <a:t>706.67</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s-MX" sz="2500" dirty="0">
                <a:latin typeface="Calibri" panose="020F0502020204030204" pitchFamily="34" charset="0"/>
                <a:ea typeface="Calibri" panose="020F0502020204030204" pitchFamily="34" charset="0"/>
                <a:cs typeface="Times New Roman" panose="02020603050405020304" pitchFamily="18" charset="0"/>
              </a:rPr>
              <a:t>706.67</a:t>
            </a:r>
            <a:r>
              <a:rPr lang="en-US" sz="2500" dirty="0">
                <a:latin typeface="Calibri" panose="020F0502020204030204" pitchFamily="34" charset="0"/>
                <a:ea typeface="Calibri" panose="020F0502020204030204" pitchFamily="34" charset="0"/>
                <a:cs typeface="Times New Roman" panose="02020603050405020304" pitchFamily="18" charset="0"/>
              </a:rPr>
              <a:t>,(P300*0.014)]</a:t>
            </a:r>
            <a:endParaRPr lang="es-MX" sz="2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614420AE-AB64-41AC-861D-64BF1FFD2467}"/>
              </a:ext>
            </a:extLst>
          </p:cNvPr>
          <p:cNvSpPr/>
          <p:nvPr/>
        </p:nvSpPr>
        <p:spPr>
          <a:xfrm>
            <a:off x="3388975" y="1276982"/>
            <a:ext cx="4760021" cy="592085"/>
          </a:xfrm>
          <a:prstGeom prst="rect">
            <a:avLst/>
          </a:prstGeom>
        </p:spPr>
        <p:txBody>
          <a:bodyPr wrap="none">
            <a:spAutoFit/>
          </a:bodyPr>
          <a:lstStyle/>
          <a:p>
            <a:pPr>
              <a:lnSpc>
                <a:spcPct val="115000"/>
              </a:lnSpc>
              <a:spcAft>
                <a:spcPts val="1000"/>
              </a:spcAft>
            </a:pPr>
            <a:r>
              <a:rPr lang="es-MX" sz="3000" b="1" dirty="0">
                <a:latin typeface="Calibri" panose="020F0502020204030204" pitchFamily="34" charset="0"/>
                <a:ea typeface="Calibri" panose="020F0502020204030204" pitchFamily="34" charset="0"/>
                <a:cs typeface="Times New Roman" panose="02020603050405020304" pitchFamily="18" charset="0"/>
              </a:rPr>
              <a:t>FORMULAS EN ASPEL NOI 10</a:t>
            </a:r>
          </a:p>
        </p:txBody>
      </p:sp>
      <p:sp>
        <p:nvSpPr>
          <p:cNvPr id="8" name="Rectángulo 7">
            <a:extLst>
              <a:ext uri="{FF2B5EF4-FFF2-40B4-BE49-F238E27FC236}">
                <a16:creationId xmlns:a16="http://schemas.microsoft.com/office/drawing/2014/main" id="{3F202063-2310-44A3-A53E-6C1636DC2C9B}"/>
              </a:ext>
            </a:extLst>
          </p:cNvPr>
          <p:cNvSpPr/>
          <p:nvPr/>
        </p:nvSpPr>
        <p:spPr>
          <a:xfrm>
            <a:off x="1052945" y="4799166"/>
            <a:ext cx="10086110" cy="976421"/>
          </a:xfrm>
          <a:prstGeom prst="rect">
            <a:avLst/>
          </a:prstGeom>
          <a:ln w="38100">
            <a:solidFill>
              <a:srgbClr val="0070C0"/>
            </a:solidFill>
          </a:ln>
        </p:spPr>
        <p:txBody>
          <a:bodyPr wrap="square">
            <a:spAutoFit/>
          </a:bodyPr>
          <a:lstStyle/>
          <a:p>
            <a:pPr>
              <a:lnSpc>
                <a:spcPct val="115000"/>
              </a:lnSpc>
              <a:spcAft>
                <a:spcPts val="1000"/>
              </a:spcAft>
            </a:pPr>
            <a:r>
              <a:rPr lang="es-MX" sz="2200" dirty="0">
                <a:latin typeface="Calibri" panose="020F0502020204030204" pitchFamily="34" charset="0"/>
                <a:ea typeface="Calibri" panose="020F0502020204030204" pitchFamily="34" charset="0"/>
                <a:cs typeface="Times New Roman" panose="02020603050405020304" pitchFamily="18" charset="0"/>
              </a:rPr>
              <a:t>**Antes dar de alta la P300 de cálculo, nombre = BASE ISSEMYM, </a:t>
            </a:r>
          </a:p>
          <a:p>
            <a:pPr>
              <a:lnSpc>
                <a:spcPct val="115000"/>
              </a:lnSpc>
              <a:spcAft>
                <a:spcPts val="1000"/>
              </a:spcAft>
            </a:pPr>
            <a:r>
              <a:rPr lang="es-MX" sz="2200" dirty="0">
                <a:latin typeface="Calibri" panose="020F0502020204030204" pitchFamily="34" charset="0"/>
                <a:ea typeface="Calibri" panose="020F0502020204030204" pitchFamily="34" charset="0"/>
                <a:cs typeface="Times New Roman" panose="02020603050405020304" pitchFamily="18" charset="0"/>
              </a:rPr>
              <a:t>Fórmula= P001+las otras percepciones que sirvan de base para el cálculo de ISSEMYM</a:t>
            </a:r>
          </a:p>
        </p:txBody>
      </p:sp>
    </p:spTree>
    <p:extLst>
      <p:ext uri="{BB962C8B-B14F-4D97-AF65-F5344CB8AC3E}">
        <p14:creationId xmlns:p14="http://schemas.microsoft.com/office/powerpoint/2010/main" val="3768321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3C13FDC-7A36-49B1-B051-21A64B4127BC}"/>
              </a:ext>
            </a:extLst>
          </p:cNvPr>
          <p:cNvSpPr txBox="1">
            <a:spLocks/>
          </p:cNvSpPr>
          <p:nvPr/>
        </p:nvSpPr>
        <p:spPr>
          <a:xfrm>
            <a:off x="202835" y="323542"/>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a:pP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
        <p:nvSpPr>
          <p:cNvPr id="11" name="CuadroTexto 10">
            <a:extLst>
              <a:ext uri="{FF2B5EF4-FFF2-40B4-BE49-F238E27FC236}">
                <a16:creationId xmlns:a16="http://schemas.microsoft.com/office/drawing/2014/main" id="{060BEDAB-41DA-4DAB-842D-2BCC9671B228}"/>
              </a:ext>
            </a:extLst>
          </p:cNvPr>
          <p:cNvSpPr txBox="1"/>
          <p:nvPr/>
        </p:nvSpPr>
        <p:spPr>
          <a:xfrm>
            <a:off x="555489" y="1204890"/>
            <a:ext cx="10554550" cy="4708981"/>
          </a:xfrm>
          <a:prstGeom prst="rect">
            <a:avLst/>
          </a:prstGeom>
          <a:noFill/>
        </p:spPr>
        <p:txBody>
          <a:bodyPr wrap="square" rtlCol="0">
            <a:spAutoFit/>
          </a:bodyPr>
          <a:lstStyle/>
          <a:p>
            <a:pPr lvl="1">
              <a:buSzPct val="90000"/>
            </a:pPr>
            <a:r>
              <a:rPr lang="es-MX" sz="2500" b="1" dirty="0">
                <a:latin typeface="Calibri" panose="020F0502020204030204" pitchFamily="34" charset="0"/>
                <a:ea typeface="Times New Roman" panose="02020603050405020304" pitchFamily="18" charset="0"/>
              </a:rPr>
              <a:t>Obligados a emitir el comprobante de nómina y asimilados a salarios</a:t>
            </a:r>
          </a:p>
          <a:p>
            <a:pPr lvl="1">
              <a:buSzPts val="1000"/>
            </a:pPr>
            <a:endParaRPr lang="es-MX" sz="2500" dirty="0">
              <a:latin typeface="Times New Roman" panose="02020603050405020304" pitchFamily="18" charset="0"/>
              <a:ea typeface="Times New Roman" panose="02020603050405020304" pitchFamily="18" charset="0"/>
            </a:endParaRPr>
          </a:p>
          <a:p>
            <a:pPr>
              <a:spcAft>
                <a:spcPts val="0"/>
              </a:spcAft>
            </a:pPr>
            <a:r>
              <a:rPr lang="es-MX" sz="2500" dirty="0">
                <a:latin typeface="Calibri" panose="020F0502020204030204" pitchFamily="34" charset="0"/>
                <a:ea typeface="Times New Roman" panose="02020603050405020304" pitchFamily="18" charset="0"/>
              </a:rPr>
              <a:t>De acuerdo al tema anterior tenemos varios fundamentos como:</a:t>
            </a:r>
            <a:endParaRPr lang="es-MX" sz="2500" dirty="0">
              <a:latin typeface="Times New Roman" panose="02020603050405020304" pitchFamily="18" charset="0"/>
              <a:ea typeface="Times New Roman" panose="02020603050405020304" pitchFamily="18" charset="0"/>
            </a:endParaRPr>
          </a:p>
          <a:p>
            <a:pPr>
              <a:spcAft>
                <a:spcPts val="0"/>
              </a:spcAft>
            </a:pPr>
            <a:r>
              <a:rPr lang="es-MX" sz="2500" dirty="0">
                <a:latin typeface="Calibri" panose="020F0502020204030204" pitchFamily="34" charset="0"/>
                <a:ea typeface="Times New Roman" panose="02020603050405020304" pitchFamily="18" charset="0"/>
              </a:rPr>
              <a:t> </a:t>
            </a:r>
            <a:endParaRPr lang="es-MX" sz="2500" dirty="0">
              <a:latin typeface="Times New Roman" panose="02020603050405020304" pitchFamily="18" charset="0"/>
              <a:ea typeface="Times New Roman" panose="02020603050405020304" pitchFamily="18" charset="0"/>
            </a:endParaRPr>
          </a:p>
          <a:p>
            <a:pPr>
              <a:spcAft>
                <a:spcPts val="0"/>
              </a:spcAft>
            </a:pPr>
            <a:r>
              <a:rPr lang="es-MX" sz="2500" dirty="0">
                <a:latin typeface="Calibri" panose="020F0502020204030204" pitchFamily="34" charset="0"/>
                <a:ea typeface="Times New Roman" panose="02020603050405020304" pitchFamily="18" charset="0"/>
              </a:rPr>
              <a:t>	LFT:	Art. 132 frac VII, VIII. Art. 804. Frac. II, IV</a:t>
            </a:r>
            <a:endParaRPr lang="es-MX" sz="2500" dirty="0">
              <a:latin typeface="Times New Roman" panose="02020603050405020304" pitchFamily="18" charset="0"/>
              <a:ea typeface="Times New Roman" panose="02020603050405020304" pitchFamily="18" charset="0"/>
            </a:endParaRPr>
          </a:p>
          <a:p>
            <a:pPr>
              <a:spcAft>
                <a:spcPts val="0"/>
              </a:spcAft>
            </a:pPr>
            <a:r>
              <a:rPr lang="es-MX" sz="2500" dirty="0">
                <a:latin typeface="Calibri" panose="020F0502020204030204" pitchFamily="34" charset="0"/>
                <a:ea typeface="Times New Roman" panose="02020603050405020304" pitchFamily="18" charset="0"/>
              </a:rPr>
              <a:t>	LISR:	Art. 99 frac III. Art. 27 frac. III, V y XVIII</a:t>
            </a:r>
            <a:endParaRPr lang="es-MX" sz="2500" dirty="0">
              <a:latin typeface="Times New Roman" panose="02020603050405020304" pitchFamily="18" charset="0"/>
              <a:ea typeface="Times New Roman" panose="02020603050405020304" pitchFamily="18" charset="0"/>
            </a:endParaRPr>
          </a:p>
          <a:p>
            <a:pPr>
              <a:spcAft>
                <a:spcPts val="0"/>
              </a:spcAft>
            </a:pPr>
            <a:r>
              <a:rPr lang="es-MX" sz="2500" dirty="0">
                <a:latin typeface="Calibri" panose="020F0502020204030204" pitchFamily="34" charset="0"/>
                <a:ea typeface="Times New Roman" panose="02020603050405020304" pitchFamily="18" charset="0"/>
              </a:rPr>
              <a:t>	RISR:	Art 43</a:t>
            </a:r>
            <a:endParaRPr lang="es-MX" sz="2500" dirty="0">
              <a:latin typeface="Times New Roman" panose="02020603050405020304" pitchFamily="18" charset="0"/>
              <a:ea typeface="Times New Roman" panose="02020603050405020304" pitchFamily="18" charset="0"/>
            </a:endParaRPr>
          </a:p>
          <a:p>
            <a:pPr>
              <a:spcAft>
                <a:spcPts val="0"/>
              </a:spcAft>
            </a:pPr>
            <a:r>
              <a:rPr lang="es-MX" sz="2500" dirty="0">
                <a:latin typeface="Calibri" panose="020F0502020204030204" pitchFamily="34" charset="0"/>
                <a:ea typeface="Times New Roman" panose="02020603050405020304" pitchFamily="18" charset="0"/>
              </a:rPr>
              <a:t>	CFF: 	</a:t>
            </a:r>
            <a:r>
              <a:rPr lang="es-ES" sz="2500" dirty="0"/>
              <a:t>Art. 29, primer y último párrafos y 29-A, segundo párrafo del CFF</a:t>
            </a:r>
            <a:endParaRPr lang="es-MX" sz="2500" dirty="0">
              <a:latin typeface="Times New Roman" panose="02020603050405020304" pitchFamily="18" charset="0"/>
              <a:ea typeface="Times New Roman" panose="02020603050405020304" pitchFamily="18" charset="0"/>
            </a:endParaRPr>
          </a:p>
          <a:p>
            <a:pPr>
              <a:spcAft>
                <a:spcPts val="0"/>
              </a:spcAft>
            </a:pPr>
            <a:r>
              <a:rPr lang="es-MX" sz="2500" dirty="0">
                <a:latin typeface="Calibri" panose="020F0502020204030204" pitchFamily="34" charset="0"/>
                <a:ea typeface="Times New Roman" panose="02020603050405020304" pitchFamily="18" charset="0"/>
              </a:rPr>
              <a:t>	RCFF:	Art. 39</a:t>
            </a:r>
            <a:endParaRPr lang="es-MX" sz="2500" dirty="0">
              <a:latin typeface="Times New Roman" panose="02020603050405020304" pitchFamily="18" charset="0"/>
              <a:ea typeface="Times New Roman" panose="02020603050405020304" pitchFamily="18" charset="0"/>
            </a:endParaRPr>
          </a:p>
          <a:p>
            <a:pPr>
              <a:spcAft>
                <a:spcPts val="0"/>
              </a:spcAft>
            </a:pPr>
            <a:r>
              <a:rPr lang="es-MX" sz="2500" dirty="0">
                <a:latin typeface="Calibri" panose="020F0502020204030204" pitchFamily="34" charset="0"/>
                <a:ea typeface="Times New Roman" panose="02020603050405020304" pitchFamily="18" charset="0"/>
              </a:rPr>
              <a:t>	LIMSS:	Art. 15 frac. II</a:t>
            </a:r>
            <a:endParaRPr lang="es-MX" sz="2500" dirty="0">
              <a:latin typeface="Times New Roman" panose="02020603050405020304" pitchFamily="18" charset="0"/>
              <a:ea typeface="Times New Roman" panose="02020603050405020304" pitchFamily="18" charset="0"/>
            </a:endParaRPr>
          </a:p>
          <a:p>
            <a:pPr>
              <a:spcAft>
                <a:spcPts val="0"/>
              </a:spcAft>
            </a:pPr>
            <a:r>
              <a:rPr lang="es-MX" sz="2500" dirty="0">
                <a:latin typeface="Calibri" panose="020F0502020204030204" pitchFamily="34" charset="0"/>
                <a:ea typeface="Times New Roman" panose="02020603050405020304" pitchFamily="18" charset="0"/>
              </a:rPr>
              <a:t>	RMF 2023:	Reglas: 2.7.1.8, y de la 2.7.5.1 a 2.7.5.6</a:t>
            </a:r>
            <a:endParaRPr lang="es-MX" sz="2500" dirty="0">
              <a:latin typeface="Times New Roman" panose="02020603050405020304" pitchFamily="18" charset="0"/>
              <a:ea typeface="Times New Roman" panose="02020603050405020304" pitchFamily="18" charset="0"/>
            </a:endParaRPr>
          </a:p>
          <a:p>
            <a:pPr>
              <a:spcAft>
                <a:spcPts val="0"/>
              </a:spcAft>
            </a:pPr>
            <a:r>
              <a:rPr lang="es-MX" sz="2500" dirty="0">
                <a:latin typeface="Calibri" panose="020F0502020204030204" pitchFamily="34" charset="0"/>
                <a:ea typeface="Times New Roman" panose="02020603050405020304" pitchFamily="18" charset="0"/>
              </a:rPr>
              <a:t>	</a:t>
            </a:r>
            <a:endParaRPr lang="es-MX" sz="2500" dirty="0"/>
          </a:p>
        </p:txBody>
      </p:sp>
    </p:spTree>
    <p:extLst>
      <p:ext uri="{BB962C8B-B14F-4D97-AF65-F5344CB8AC3E}">
        <p14:creationId xmlns:p14="http://schemas.microsoft.com/office/powerpoint/2010/main" val="13242816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486797" y="345875"/>
            <a:ext cx="9488476" cy="4283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5"/>
            </a:pPr>
            <a:r>
              <a:rPr lang="es-MX" sz="2700" b="1" dirty="0">
                <a:latin typeface="Calibri" panose="020F0502020204030204" pitchFamily="34" charset="0"/>
                <a:ea typeface="Calibri" panose="020F0502020204030204" pitchFamily="34" charset="0"/>
                <a:cs typeface="Times New Roman" panose="02020603050405020304" pitchFamily="18" charset="0"/>
              </a:rPr>
              <a:t>MANEJO EN ASPEL NOI 10</a:t>
            </a:r>
          </a:p>
        </p:txBody>
      </p:sp>
      <p:pic>
        <p:nvPicPr>
          <p:cNvPr id="8194" name="Picture 2" descr="Curso ASPEL NOI 10.0 en Linea Incluye Todos los Niveles – INTES">
            <a:extLst>
              <a:ext uri="{FF2B5EF4-FFF2-40B4-BE49-F238E27FC236}">
                <a16:creationId xmlns:a16="http://schemas.microsoft.com/office/drawing/2014/main" id="{202F84DD-E3E0-4853-964E-99136D911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1" y="1371600"/>
            <a:ext cx="4454236" cy="445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778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A0FF026-13A3-4AA9-AE11-9E170AA61E92}"/>
              </a:ext>
            </a:extLst>
          </p:cNvPr>
          <p:cNvSpPr txBox="1">
            <a:spLocks/>
          </p:cNvSpPr>
          <p:nvPr/>
        </p:nvSpPr>
        <p:spPr>
          <a:xfrm>
            <a:off x="542215" y="462026"/>
            <a:ext cx="8740330" cy="459100"/>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lphaLcPeriod" startAt="5"/>
            </a:pPr>
            <a:r>
              <a:rPr lang="es-MX" sz="2900" b="1" dirty="0">
                <a:latin typeface="Calibri" panose="020F0502020204030204" pitchFamily="34" charset="0"/>
                <a:ea typeface="Calibri" panose="020F0502020204030204" pitchFamily="34" charset="0"/>
                <a:cs typeface="Times New Roman" panose="02020603050405020304" pitchFamily="18" charset="0"/>
              </a:rPr>
              <a:t>Conciliación CFDI de Nómina vs Visor de Nómina SAT</a:t>
            </a:r>
          </a:p>
        </p:txBody>
      </p:sp>
      <p:pic>
        <p:nvPicPr>
          <p:cNvPr id="6" name="Picture 2" descr="MANEJO DE TESORERÌA - INSTITUTO COOMULDESA: BANCOS">
            <a:extLst>
              <a:ext uri="{FF2B5EF4-FFF2-40B4-BE49-F238E27FC236}">
                <a16:creationId xmlns:a16="http://schemas.microsoft.com/office/drawing/2014/main" id="{8D5ABA4A-269D-45A5-B941-5AE2C8C8B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484" y="1816387"/>
            <a:ext cx="6302375" cy="4092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1326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80A9C28-367E-4C0D-B790-124098DF69C0}"/>
              </a:ext>
            </a:extLst>
          </p:cNvPr>
          <p:cNvSpPr/>
          <p:nvPr/>
        </p:nvSpPr>
        <p:spPr>
          <a:xfrm>
            <a:off x="1996217" y="1575928"/>
            <a:ext cx="7972301" cy="3706143"/>
          </a:xfrm>
          <a:prstGeom prst="rect">
            <a:avLst/>
          </a:prstGeom>
        </p:spPr>
        <p:txBody>
          <a:bodyPr wrap="square">
            <a:spAutoFit/>
          </a:bodyPr>
          <a:lstStyle/>
          <a:p>
            <a:pPr marL="342900" indent="-342900">
              <a:lnSpc>
                <a:spcPct val="150000"/>
              </a:lnSpc>
              <a:buFont typeface="+mj-lt"/>
              <a:buAutoNum type="arabicPeriod"/>
            </a:pPr>
            <a:r>
              <a:rPr lang="es-MX" sz="3200" dirty="0">
                <a:solidFill>
                  <a:srgbClr val="666666"/>
                </a:solidFill>
                <a:latin typeface="Helvetica" panose="020B0604020202020204" pitchFamily="34" charset="0"/>
                <a:ea typeface="Times New Roman" panose="02020603050405020304" pitchFamily="18" charset="0"/>
              </a:rPr>
              <a:t>Conciliación CFDI de Nómina vs SAT</a:t>
            </a:r>
            <a:endParaRPr lang="es-MX" sz="3200" dirty="0">
              <a:latin typeface="Calibri" panose="020F0502020204030204" pitchFamily="34" charset="0"/>
              <a:ea typeface="Calibri" panose="020F0502020204030204" pitchFamily="34" charset="0"/>
            </a:endParaRPr>
          </a:p>
          <a:p>
            <a:pPr marL="342900" indent="-342900">
              <a:lnSpc>
                <a:spcPct val="150000"/>
              </a:lnSpc>
              <a:buFont typeface="+mj-lt"/>
              <a:buAutoNum type="arabicPeriod"/>
            </a:pPr>
            <a:r>
              <a:rPr lang="es-MX" sz="3200" dirty="0">
                <a:solidFill>
                  <a:srgbClr val="666666"/>
                </a:solidFill>
                <a:latin typeface="Helvetica" panose="020B0604020202020204" pitchFamily="34" charset="0"/>
                <a:ea typeface="Times New Roman" panose="02020603050405020304" pitchFamily="18" charset="0"/>
              </a:rPr>
              <a:t>Sistema de descarga y conciliación</a:t>
            </a:r>
          </a:p>
          <a:p>
            <a:pPr marL="342900" indent="-342900">
              <a:lnSpc>
                <a:spcPct val="150000"/>
              </a:lnSpc>
              <a:buFont typeface="+mj-lt"/>
              <a:buAutoNum type="arabicPeriod"/>
            </a:pPr>
            <a:r>
              <a:rPr lang="es-MX" sz="3200" dirty="0">
                <a:solidFill>
                  <a:srgbClr val="666666"/>
                </a:solidFill>
                <a:latin typeface="Helvetica" panose="020B0604020202020204" pitchFamily="34" charset="0"/>
                <a:ea typeface="Calibri" panose="020F0502020204030204" pitchFamily="34" charset="0"/>
              </a:rPr>
              <a:t>Visor de nómina 2022</a:t>
            </a:r>
            <a:endParaRPr lang="es-MX" sz="3200" dirty="0">
              <a:latin typeface="Calibri" panose="020F0502020204030204" pitchFamily="34" charset="0"/>
              <a:ea typeface="Calibri" panose="020F0502020204030204" pitchFamily="34" charset="0"/>
            </a:endParaRPr>
          </a:p>
          <a:p>
            <a:pPr marL="342900" indent="-342900">
              <a:lnSpc>
                <a:spcPct val="150000"/>
              </a:lnSpc>
              <a:buFont typeface="+mj-lt"/>
              <a:buAutoNum type="arabicPeriod"/>
            </a:pPr>
            <a:r>
              <a:rPr lang="es-MX" sz="3200" dirty="0">
                <a:solidFill>
                  <a:srgbClr val="666666"/>
                </a:solidFill>
                <a:latin typeface="Helvetica" panose="020B0604020202020204" pitchFamily="34" charset="0"/>
                <a:ea typeface="Times New Roman" panose="02020603050405020304" pitchFamily="18" charset="0"/>
              </a:rPr>
              <a:t>CFDI duplicados y su cancelación</a:t>
            </a:r>
            <a:endParaRPr lang="es-MX" sz="3200" dirty="0">
              <a:latin typeface="Calibri" panose="020F0502020204030204" pitchFamily="34" charset="0"/>
              <a:ea typeface="Calibri" panose="020F0502020204030204" pitchFamily="34" charset="0"/>
            </a:endParaRPr>
          </a:p>
          <a:p>
            <a:pPr marL="342900" indent="-342900">
              <a:lnSpc>
                <a:spcPct val="150000"/>
              </a:lnSpc>
              <a:buFont typeface="+mj-lt"/>
              <a:buAutoNum type="arabicPeriod"/>
            </a:pPr>
            <a:r>
              <a:rPr lang="es-MX" sz="3200" dirty="0">
                <a:solidFill>
                  <a:srgbClr val="666666"/>
                </a:solidFill>
                <a:latin typeface="Helvetica" panose="020B0604020202020204" pitchFamily="34" charset="0"/>
                <a:ea typeface="Times New Roman" panose="02020603050405020304" pitchFamily="18" charset="0"/>
              </a:rPr>
              <a:t>Conciliación por periodo y por mes</a:t>
            </a:r>
            <a:endParaRPr lang="es-MX" sz="3200" dirty="0">
              <a:latin typeface="Calibri" panose="020F0502020204030204" pitchFamily="34" charset="0"/>
              <a:ea typeface="Calibri" panose="020F0502020204030204" pitchFamily="34" charset="0"/>
            </a:endParaRPr>
          </a:p>
        </p:txBody>
      </p:sp>
      <p:sp>
        <p:nvSpPr>
          <p:cNvPr id="6" name="object 2">
            <a:extLst>
              <a:ext uri="{FF2B5EF4-FFF2-40B4-BE49-F238E27FC236}">
                <a16:creationId xmlns:a16="http://schemas.microsoft.com/office/drawing/2014/main" id="{E3B33A25-B413-4CFD-B975-E7C9C51F9B4E}"/>
              </a:ext>
            </a:extLst>
          </p:cNvPr>
          <p:cNvSpPr txBox="1">
            <a:spLocks/>
          </p:cNvSpPr>
          <p:nvPr/>
        </p:nvSpPr>
        <p:spPr>
          <a:xfrm>
            <a:off x="542215" y="462026"/>
            <a:ext cx="8740330" cy="459100"/>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lphaLcPeriod" startAt="5"/>
            </a:pPr>
            <a:r>
              <a:rPr lang="es-MX" sz="2900" b="1" dirty="0">
                <a:latin typeface="Calibri" panose="020F0502020204030204" pitchFamily="34" charset="0"/>
                <a:ea typeface="Calibri" panose="020F0502020204030204" pitchFamily="34" charset="0"/>
                <a:cs typeface="Times New Roman" panose="02020603050405020304" pitchFamily="18" charset="0"/>
              </a:rPr>
              <a:t>Conciliación CFDI de Nómina vs Visor de Nómina SAT</a:t>
            </a:r>
          </a:p>
        </p:txBody>
      </p:sp>
    </p:spTree>
    <p:extLst>
      <p:ext uri="{BB962C8B-B14F-4D97-AF65-F5344CB8AC3E}">
        <p14:creationId xmlns:p14="http://schemas.microsoft.com/office/powerpoint/2010/main" val="27600250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EB3D883-9FBB-4D8B-A358-3DA715FC19FA}"/>
              </a:ext>
            </a:extLst>
          </p:cNvPr>
          <p:cNvSpPr/>
          <p:nvPr/>
        </p:nvSpPr>
        <p:spPr>
          <a:xfrm>
            <a:off x="1507732" y="1350522"/>
            <a:ext cx="8105742" cy="830997"/>
          </a:xfrm>
          <a:prstGeom prst="rect">
            <a:avLst/>
          </a:prstGeom>
          <a:noFill/>
        </p:spPr>
        <p:txBody>
          <a:bodyPr wrap="square" rtlCol="0">
            <a:spAutoFit/>
          </a:bodyPr>
          <a:lstStyle/>
          <a:p>
            <a:pPr lvl="1" algn="ctr">
              <a:tabLst>
                <a:tab pos="3135313" algn="l"/>
              </a:tabLst>
            </a:pPr>
            <a:r>
              <a:rPr lang="es-ES_tradnl" sz="2400" dirty="0">
                <a:latin typeface="Bliss-Medium"/>
              </a:rPr>
              <a:t>Conciliación de los XML del buzón tributario &amp;  contabilidad &amp; Visor de Nómina</a:t>
            </a:r>
            <a:endParaRPr lang="es-MX" sz="2400" dirty="0">
              <a:latin typeface="Bliss-Medium"/>
            </a:endParaRPr>
          </a:p>
        </p:txBody>
      </p:sp>
      <p:pic>
        <p:nvPicPr>
          <p:cNvPr id="6" name="Imagen 5">
            <a:extLst>
              <a:ext uri="{FF2B5EF4-FFF2-40B4-BE49-F238E27FC236}">
                <a16:creationId xmlns:a16="http://schemas.microsoft.com/office/drawing/2014/main" id="{AA76C1AD-0C22-4B47-9207-8948A26194C7}"/>
              </a:ext>
            </a:extLst>
          </p:cNvPr>
          <p:cNvPicPr>
            <a:picLocks noChangeAspect="1"/>
          </p:cNvPicPr>
          <p:nvPr/>
        </p:nvPicPr>
        <p:blipFill>
          <a:blip r:embed="rId2"/>
          <a:stretch>
            <a:fillRect/>
          </a:stretch>
        </p:blipFill>
        <p:spPr>
          <a:xfrm>
            <a:off x="1015219" y="2448446"/>
            <a:ext cx="3066414" cy="1882886"/>
          </a:xfrm>
          <a:prstGeom prst="rect">
            <a:avLst/>
          </a:prstGeom>
        </p:spPr>
      </p:pic>
      <p:pic>
        <p:nvPicPr>
          <p:cNvPr id="7" name="Picture 2" descr="Ilustración de Contabilidad Impuestos Y Cálculo Financiero Dibujo  Isométrico y más Vectores Libres de Derechos de Calculadora - iStock">
            <a:extLst>
              <a:ext uri="{FF2B5EF4-FFF2-40B4-BE49-F238E27FC236}">
                <a16:creationId xmlns:a16="http://schemas.microsoft.com/office/drawing/2014/main" id="{579E0DDF-ABA4-4BFE-BD9B-7D7E1400A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012" y="4331332"/>
            <a:ext cx="2232589" cy="20150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isor de Nómina del SAT - Los Impuestos">
            <a:extLst>
              <a:ext uri="{FF2B5EF4-FFF2-40B4-BE49-F238E27FC236}">
                <a16:creationId xmlns:a16="http://schemas.microsoft.com/office/drawing/2014/main" id="{F6CF0511-046B-43D2-8589-30BE07289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716" y="2301758"/>
            <a:ext cx="2943188" cy="2029574"/>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2">
            <a:extLst>
              <a:ext uri="{FF2B5EF4-FFF2-40B4-BE49-F238E27FC236}">
                <a16:creationId xmlns:a16="http://schemas.microsoft.com/office/drawing/2014/main" id="{A5DAAE84-53FD-4758-8B69-2225DB6F8BC7}"/>
              </a:ext>
            </a:extLst>
          </p:cNvPr>
          <p:cNvSpPr txBox="1">
            <a:spLocks/>
          </p:cNvSpPr>
          <p:nvPr/>
        </p:nvSpPr>
        <p:spPr>
          <a:xfrm>
            <a:off x="542215" y="462026"/>
            <a:ext cx="8740330" cy="459100"/>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lphaLcPeriod" startAt="5"/>
            </a:pPr>
            <a:r>
              <a:rPr lang="es-MX" sz="2900" b="1" dirty="0">
                <a:latin typeface="Calibri" panose="020F0502020204030204" pitchFamily="34" charset="0"/>
                <a:ea typeface="Calibri" panose="020F0502020204030204" pitchFamily="34" charset="0"/>
                <a:cs typeface="Times New Roman" panose="02020603050405020304" pitchFamily="18" charset="0"/>
              </a:rPr>
              <a:t>Conciliación CFDI de Nómina vs Visor de Nómina SAT</a:t>
            </a:r>
          </a:p>
        </p:txBody>
      </p:sp>
    </p:spTree>
    <p:extLst>
      <p:ext uri="{BB962C8B-B14F-4D97-AF65-F5344CB8AC3E}">
        <p14:creationId xmlns:p14="http://schemas.microsoft.com/office/powerpoint/2010/main" val="7338909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a:extLst>
              <a:ext uri="{FF2B5EF4-FFF2-40B4-BE49-F238E27FC236}">
                <a16:creationId xmlns:a16="http://schemas.microsoft.com/office/drawing/2014/main" id="{6BB26F61-151D-43E6-9D45-04DBF690A1D1}"/>
              </a:ext>
            </a:extLst>
          </p:cNvPr>
          <p:cNvGraphicFramePr>
            <a:graphicFrameLocks noGrp="1"/>
          </p:cNvGraphicFramePr>
          <p:nvPr/>
        </p:nvGraphicFramePr>
        <p:xfrm>
          <a:off x="1052271" y="1726183"/>
          <a:ext cx="9577704" cy="3399278"/>
        </p:xfrm>
        <a:graphic>
          <a:graphicData uri="http://schemas.openxmlformats.org/drawingml/2006/table">
            <a:tbl>
              <a:tblPr firstRow="1" bandRow="1">
                <a:tableStyleId>{2D5ABB26-0587-4C30-8999-92F81FD0307C}</a:tableStyleId>
              </a:tblPr>
              <a:tblGrid>
                <a:gridCol w="1050290">
                  <a:extLst>
                    <a:ext uri="{9D8B030D-6E8A-4147-A177-3AD203B41FA5}">
                      <a16:colId xmlns:a16="http://schemas.microsoft.com/office/drawing/2014/main" val="20000"/>
                    </a:ext>
                  </a:extLst>
                </a:gridCol>
                <a:gridCol w="1713864">
                  <a:extLst>
                    <a:ext uri="{9D8B030D-6E8A-4147-A177-3AD203B41FA5}">
                      <a16:colId xmlns:a16="http://schemas.microsoft.com/office/drawing/2014/main" val="20001"/>
                    </a:ext>
                  </a:extLst>
                </a:gridCol>
                <a:gridCol w="1988185">
                  <a:extLst>
                    <a:ext uri="{9D8B030D-6E8A-4147-A177-3AD203B41FA5}">
                      <a16:colId xmlns:a16="http://schemas.microsoft.com/office/drawing/2014/main" val="20002"/>
                    </a:ext>
                  </a:extLst>
                </a:gridCol>
                <a:gridCol w="3015615">
                  <a:extLst>
                    <a:ext uri="{9D8B030D-6E8A-4147-A177-3AD203B41FA5}">
                      <a16:colId xmlns:a16="http://schemas.microsoft.com/office/drawing/2014/main" val="20003"/>
                    </a:ext>
                  </a:extLst>
                </a:gridCol>
                <a:gridCol w="1809750">
                  <a:extLst>
                    <a:ext uri="{9D8B030D-6E8A-4147-A177-3AD203B41FA5}">
                      <a16:colId xmlns:a16="http://schemas.microsoft.com/office/drawing/2014/main" val="20004"/>
                    </a:ext>
                  </a:extLst>
                </a:gridCol>
              </a:tblGrid>
              <a:tr h="676401">
                <a:tc>
                  <a:txBody>
                    <a:bodyPr/>
                    <a:lstStyle/>
                    <a:p>
                      <a:pPr marL="320675">
                        <a:lnSpc>
                          <a:spcPct val="100000"/>
                        </a:lnSpc>
                        <a:spcBef>
                          <a:spcPts val="1230"/>
                        </a:spcBef>
                      </a:pPr>
                      <a:r>
                        <a:rPr sz="2200" b="1" spc="-5" dirty="0">
                          <a:latin typeface="Calibri"/>
                          <a:cs typeface="Calibri"/>
                        </a:rPr>
                        <a:t>No.</a:t>
                      </a:r>
                      <a:endParaRPr sz="2200">
                        <a:latin typeface="Calibri"/>
                        <a:cs typeface="Calibri"/>
                      </a:endParaRPr>
                    </a:p>
                  </a:txBody>
                  <a:tcPr marL="0" marR="0" marT="1562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288290">
                        <a:lnSpc>
                          <a:spcPct val="100000"/>
                        </a:lnSpc>
                        <a:spcBef>
                          <a:spcPts val="1230"/>
                        </a:spcBef>
                      </a:pPr>
                      <a:r>
                        <a:rPr sz="2200" b="1" spc="-5" dirty="0">
                          <a:latin typeface="Calibri"/>
                          <a:cs typeface="Calibri"/>
                        </a:rPr>
                        <a:t>TIPO</a:t>
                      </a:r>
                      <a:r>
                        <a:rPr sz="2200" b="1" spc="-25" dirty="0">
                          <a:latin typeface="Calibri"/>
                          <a:cs typeface="Calibri"/>
                        </a:rPr>
                        <a:t> </a:t>
                      </a:r>
                      <a:r>
                        <a:rPr sz="2200" b="1" spc="-10" dirty="0">
                          <a:latin typeface="Calibri"/>
                          <a:cs typeface="Calibri"/>
                        </a:rPr>
                        <a:t>CFDI</a:t>
                      </a:r>
                      <a:endParaRPr sz="2200">
                        <a:latin typeface="Calibri"/>
                        <a:cs typeface="Calibri"/>
                      </a:endParaRPr>
                    </a:p>
                  </a:txBody>
                  <a:tcPr marL="0" marR="0" marT="1562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ts val="2550"/>
                        </a:lnSpc>
                      </a:pPr>
                      <a:r>
                        <a:rPr sz="2200" b="1" spc="-5" dirty="0">
                          <a:latin typeface="Calibri"/>
                          <a:cs typeface="Calibri"/>
                        </a:rPr>
                        <a:t>OPERACIÓN</a:t>
                      </a:r>
                      <a:r>
                        <a:rPr sz="2200" b="1" spc="-30" dirty="0">
                          <a:latin typeface="Calibri"/>
                          <a:cs typeface="Calibri"/>
                        </a:rPr>
                        <a:t> </a:t>
                      </a:r>
                      <a:r>
                        <a:rPr sz="2200" b="1" spc="-5" dirty="0">
                          <a:latin typeface="Calibri"/>
                          <a:cs typeface="Calibri"/>
                        </a:rPr>
                        <a:t>DEL</a:t>
                      </a:r>
                      <a:endParaRPr sz="2200">
                        <a:latin typeface="Calibri"/>
                        <a:cs typeface="Calibri"/>
                      </a:endParaRPr>
                    </a:p>
                    <a:p>
                      <a:pPr marL="2540" algn="ctr">
                        <a:lnSpc>
                          <a:spcPct val="100000"/>
                        </a:lnSpc>
                      </a:pPr>
                      <a:r>
                        <a:rPr sz="2200" b="1" spc="-10" dirty="0">
                          <a:latin typeface="Calibri"/>
                          <a:cs typeface="Calibri"/>
                        </a:rPr>
                        <a:t>CFDI</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418465">
                        <a:lnSpc>
                          <a:spcPct val="100000"/>
                        </a:lnSpc>
                        <a:spcBef>
                          <a:spcPts val="1230"/>
                        </a:spcBef>
                      </a:pPr>
                      <a:r>
                        <a:rPr sz="2200" b="1" spc="-35" dirty="0">
                          <a:latin typeface="Calibri"/>
                          <a:cs typeface="Calibri"/>
                        </a:rPr>
                        <a:t>CUENTA</a:t>
                      </a:r>
                      <a:r>
                        <a:rPr sz="2200" b="1" spc="-10" dirty="0">
                          <a:latin typeface="Calibri"/>
                          <a:cs typeface="Calibri"/>
                        </a:rPr>
                        <a:t> </a:t>
                      </a:r>
                      <a:r>
                        <a:rPr sz="2200" b="1" dirty="0">
                          <a:latin typeface="Calibri"/>
                          <a:cs typeface="Calibri"/>
                        </a:rPr>
                        <a:t>A</a:t>
                      </a:r>
                      <a:r>
                        <a:rPr sz="2200" b="1" spc="-30" dirty="0">
                          <a:latin typeface="Calibri"/>
                          <a:cs typeface="Calibri"/>
                        </a:rPr>
                        <a:t> </a:t>
                      </a:r>
                      <a:r>
                        <a:rPr sz="2200" b="1" spc="-5" dirty="0">
                          <a:latin typeface="Calibri"/>
                          <a:cs typeface="Calibri"/>
                        </a:rPr>
                        <a:t>CRUZAR</a:t>
                      </a:r>
                      <a:endParaRPr sz="2200">
                        <a:latin typeface="Calibri"/>
                        <a:cs typeface="Calibri"/>
                      </a:endParaRPr>
                    </a:p>
                  </a:txBody>
                  <a:tcPr marL="0" marR="0" marT="1562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3810" algn="ctr">
                        <a:lnSpc>
                          <a:spcPts val="2550"/>
                        </a:lnSpc>
                      </a:pPr>
                      <a:r>
                        <a:rPr sz="2200" b="1" spc="-10" dirty="0">
                          <a:latin typeface="Calibri"/>
                          <a:cs typeface="Calibri"/>
                        </a:rPr>
                        <a:t>CODIGO</a:t>
                      </a:r>
                      <a:endParaRPr sz="2200">
                        <a:latin typeface="Calibri"/>
                        <a:cs typeface="Calibri"/>
                      </a:endParaRPr>
                    </a:p>
                    <a:p>
                      <a:pPr marL="4445" algn="ctr">
                        <a:lnSpc>
                          <a:spcPct val="100000"/>
                        </a:lnSpc>
                      </a:pPr>
                      <a:r>
                        <a:rPr sz="2200" b="1" spc="-20" dirty="0">
                          <a:latin typeface="Calibri"/>
                          <a:cs typeface="Calibri"/>
                        </a:rPr>
                        <a:t>AGRUPADOR</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0"/>
                  </a:ext>
                </a:extLst>
              </a:tr>
              <a:tr h="340994">
                <a:tc rowSpan="7">
                  <a:txBody>
                    <a:bodyPr/>
                    <a:lstStyle/>
                    <a:p>
                      <a:pPr>
                        <a:lnSpc>
                          <a:spcPct val="100000"/>
                        </a:lnSpc>
                      </a:pPr>
                      <a:endParaRPr sz="2200" dirty="0">
                        <a:latin typeface="Times New Roman"/>
                        <a:cs typeface="Times New Roman"/>
                      </a:endParaRPr>
                    </a:p>
                    <a:p>
                      <a:pPr>
                        <a:lnSpc>
                          <a:spcPct val="100000"/>
                        </a:lnSpc>
                      </a:pPr>
                      <a:endParaRPr sz="2200" dirty="0">
                        <a:latin typeface="Times New Roman"/>
                        <a:cs typeface="Times New Roman"/>
                      </a:endParaRPr>
                    </a:p>
                    <a:p>
                      <a:pPr>
                        <a:lnSpc>
                          <a:spcPct val="100000"/>
                        </a:lnSpc>
                      </a:pPr>
                      <a:endParaRPr sz="2200" dirty="0">
                        <a:latin typeface="Times New Roman"/>
                        <a:cs typeface="Times New Roman"/>
                      </a:endParaRPr>
                    </a:p>
                    <a:p>
                      <a:pPr algn="ctr">
                        <a:lnSpc>
                          <a:spcPct val="100000"/>
                        </a:lnSpc>
                        <a:spcBef>
                          <a:spcPts val="1705"/>
                        </a:spcBef>
                      </a:pPr>
                      <a:r>
                        <a:rPr sz="2200" dirty="0">
                          <a:latin typeface="Calibri"/>
                          <a:cs typeface="Calibri"/>
                        </a:rPr>
                        <a:t>5</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7">
                  <a:txBody>
                    <a:bodyPr/>
                    <a:lstStyle/>
                    <a:p>
                      <a:pPr>
                        <a:lnSpc>
                          <a:spcPct val="100000"/>
                        </a:lnSpc>
                      </a:pPr>
                      <a:endParaRPr sz="2200" dirty="0">
                        <a:latin typeface="Times New Roman"/>
                        <a:cs typeface="Times New Roman"/>
                      </a:endParaRPr>
                    </a:p>
                    <a:p>
                      <a:pPr>
                        <a:lnSpc>
                          <a:spcPct val="100000"/>
                        </a:lnSpc>
                      </a:pPr>
                      <a:endParaRPr sz="2200" dirty="0">
                        <a:latin typeface="Times New Roman"/>
                        <a:cs typeface="Times New Roman"/>
                      </a:endParaRPr>
                    </a:p>
                    <a:p>
                      <a:pPr>
                        <a:lnSpc>
                          <a:spcPct val="100000"/>
                        </a:lnSpc>
                      </a:pPr>
                      <a:endParaRPr sz="2200" dirty="0">
                        <a:latin typeface="Times New Roman"/>
                        <a:cs typeface="Times New Roman"/>
                      </a:endParaRPr>
                    </a:p>
                    <a:p>
                      <a:pPr marL="346710">
                        <a:lnSpc>
                          <a:spcPct val="100000"/>
                        </a:lnSpc>
                        <a:spcBef>
                          <a:spcPts val="1705"/>
                        </a:spcBef>
                      </a:pPr>
                      <a:r>
                        <a:rPr sz="2200" dirty="0">
                          <a:latin typeface="Calibri"/>
                          <a:cs typeface="Calibri"/>
                        </a:rPr>
                        <a:t>NOMINA</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7">
                  <a:txBody>
                    <a:bodyPr/>
                    <a:lstStyle/>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marL="273050" marR="269240" indent="1270" algn="ctr">
                        <a:lnSpc>
                          <a:spcPct val="100000"/>
                        </a:lnSpc>
                        <a:spcBef>
                          <a:spcPts val="1590"/>
                        </a:spcBef>
                      </a:pPr>
                      <a:r>
                        <a:rPr sz="2200" dirty="0">
                          <a:latin typeface="Calibri"/>
                          <a:cs typeface="Calibri"/>
                        </a:rPr>
                        <a:t>EMISION </a:t>
                      </a:r>
                      <a:r>
                        <a:rPr sz="2200" spc="5" dirty="0">
                          <a:latin typeface="Calibri"/>
                          <a:cs typeface="Calibri"/>
                        </a:rPr>
                        <a:t> </a:t>
                      </a:r>
                      <a:r>
                        <a:rPr sz="2200" dirty="0">
                          <a:latin typeface="Calibri"/>
                          <a:cs typeface="Calibri"/>
                        </a:rPr>
                        <a:t>NOMINA Y </a:t>
                      </a:r>
                      <a:r>
                        <a:rPr sz="2200" spc="5" dirty="0">
                          <a:latin typeface="Calibri"/>
                          <a:cs typeface="Calibri"/>
                        </a:rPr>
                        <a:t> </a:t>
                      </a:r>
                      <a:r>
                        <a:rPr sz="2200" dirty="0">
                          <a:latin typeface="Calibri"/>
                          <a:cs typeface="Calibri"/>
                        </a:rPr>
                        <a:t>A</a:t>
                      </a:r>
                      <a:r>
                        <a:rPr sz="2200" spc="10" dirty="0">
                          <a:latin typeface="Calibri"/>
                          <a:cs typeface="Calibri"/>
                        </a:rPr>
                        <a:t>S</a:t>
                      </a:r>
                      <a:r>
                        <a:rPr sz="2200" dirty="0">
                          <a:latin typeface="Calibri"/>
                          <a:cs typeface="Calibri"/>
                        </a:rPr>
                        <a:t>IM</a:t>
                      </a:r>
                      <a:r>
                        <a:rPr sz="2200" spc="5" dirty="0">
                          <a:latin typeface="Calibri"/>
                          <a:cs typeface="Calibri"/>
                        </a:rPr>
                        <a:t>I</a:t>
                      </a:r>
                      <a:r>
                        <a:rPr sz="2200" spc="-5" dirty="0">
                          <a:latin typeface="Calibri"/>
                          <a:cs typeface="Calibri"/>
                        </a:rPr>
                        <a:t>LA</a:t>
                      </a:r>
                      <a:r>
                        <a:rPr sz="2200" spc="5" dirty="0">
                          <a:latin typeface="Calibri"/>
                          <a:cs typeface="Calibri"/>
                        </a:rPr>
                        <a:t>D</a:t>
                      </a:r>
                      <a:r>
                        <a:rPr sz="2200" spc="-5" dirty="0">
                          <a:latin typeface="Calibri"/>
                          <a:cs typeface="Calibri"/>
                        </a:rPr>
                        <a:t>OS</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ts val="2550"/>
                        </a:lnSpc>
                      </a:pPr>
                      <a:r>
                        <a:rPr sz="2200" spc="-15" dirty="0">
                          <a:latin typeface="Calibri"/>
                          <a:cs typeface="Calibri"/>
                        </a:rPr>
                        <a:t>GASTOS</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080" algn="ctr">
                        <a:lnSpc>
                          <a:spcPts val="2550"/>
                        </a:lnSpc>
                      </a:pPr>
                      <a:r>
                        <a:rPr sz="2200" dirty="0">
                          <a:latin typeface="Calibri"/>
                          <a:cs typeface="Calibri"/>
                        </a:rPr>
                        <a:t>600</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341122">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ts val="2555"/>
                        </a:lnSpc>
                      </a:pPr>
                      <a:r>
                        <a:rPr sz="2200" dirty="0">
                          <a:latin typeface="Calibri"/>
                          <a:cs typeface="Calibri"/>
                        </a:rPr>
                        <a:t>RETENCIONES</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15" algn="ctr">
                        <a:lnSpc>
                          <a:spcPts val="2555"/>
                        </a:lnSpc>
                      </a:pPr>
                      <a:r>
                        <a:rPr sz="2200" spc="5" dirty="0">
                          <a:latin typeface="Calibri"/>
                          <a:cs typeface="Calibri"/>
                        </a:rPr>
                        <a:t>216</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41122">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ts val="2555"/>
                        </a:lnSpc>
                      </a:pPr>
                      <a:r>
                        <a:rPr sz="2200" dirty="0">
                          <a:latin typeface="Calibri"/>
                          <a:cs typeface="Calibri"/>
                        </a:rPr>
                        <a:t>SUBSIDIO</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15" algn="ctr">
                        <a:lnSpc>
                          <a:spcPts val="2555"/>
                        </a:lnSpc>
                      </a:pPr>
                      <a:r>
                        <a:rPr sz="2200" spc="5" dirty="0">
                          <a:latin typeface="Calibri"/>
                          <a:cs typeface="Calibri"/>
                        </a:rPr>
                        <a:t>110</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341122">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ts val="2560"/>
                        </a:lnSpc>
                      </a:pPr>
                      <a:r>
                        <a:rPr sz="2200" dirty="0">
                          <a:latin typeface="Calibri"/>
                          <a:cs typeface="Calibri"/>
                        </a:rPr>
                        <a:t>SUELDOS</a:t>
                      </a:r>
                      <a:r>
                        <a:rPr sz="2200" spc="-35" dirty="0">
                          <a:latin typeface="Calibri"/>
                          <a:cs typeface="Calibri"/>
                        </a:rPr>
                        <a:t> </a:t>
                      </a:r>
                      <a:r>
                        <a:rPr sz="2200" dirty="0">
                          <a:latin typeface="Calibri"/>
                          <a:cs typeface="Calibri"/>
                        </a:rPr>
                        <a:t>POR</a:t>
                      </a:r>
                      <a:r>
                        <a:rPr sz="2200" spc="-20" dirty="0">
                          <a:latin typeface="Calibri"/>
                          <a:cs typeface="Calibri"/>
                        </a:rPr>
                        <a:t> </a:t>
                      </a:r>
                      <a:r>
                        <a:rPr sz="2200" spc="-40" dirty="0">
                          <a:latin typeface="Calibri"/>
                          <a:cs typeface="Calibri"/>
                        </a:rPr>
                        <a:t>PAGAR</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15" algn="ctr">
                        <a:lnSpc>
                          <a:spcPts val="2560"/>
                        </a:lnSpc>
                      </a:pPr>
                      <a:r>
                        <a:rPr sz="2200" spc="5" dirty="0">
                          <a:latin typeface="Calibri"/>
                          <a:cs typeface="Calibri"/>
                        </a:rPr>
                        <a:t>210</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676401">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ts val="2555"/>
                        </a:lnSpc>
                      </a:pPr>
                      <a:r>
                        <a:rPr sz="2200" spc="-5" dirty="0">
                          <a:latin typeface="Calibri"/>
                          <a:cs typeface="Calibri"/>
                        </a:rPr>
                        <a:t>PROVISION</a:t>
                      </a:r>
                      <a:r>
                        <a:rPr sz="2200" spc="434" dirty="0">
                          <a:latin typeface="Calibri"/>
                          <a:cs typeface="Calibri"/>
                        </a:rPr>
                        <a:t> </a:t>
                      </a:r>
                      <a:r>
                        <a:rPr sz="2200" spc="-5" dirty="0">
                          <a:latin typeface="Calibri"/>
                          <a:cs typeface="Calibri"/>
                        </a:rPr>
                        <a:t>SEGURIDAD</a:t>
                      </a:r>
                      <a:endParaRPr sz="2200">
                        <a:latin typeface="Calibri"/>
                        <a:cs typeface="Calibri"/>
                      </a:endParaRPr>
                    </a:p>
                    <a:p>
                      <a:pPr marL="6985">
                        <a:lnSpc>
                          <a:spcPct val="100000"/>
                        </a:lnSpc>
                      </a:pPr>
                      <a:r>
                        <a:rPr sz="2200" dirty="0">
                          <a:latin typeface="Calibri"/>
                          <a:cs typeface="Calibri"/>
                        </a:rPr>
                        <a:t>SOCIAL</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15" algn="ctr">
                        <a:lnSpc>
                          <a:spcPct val="100000"/>
                        </a:lnSpc>
                        <a:spcBef>
                          <a:spcPts val="1235"/>
                        </a:spcBef>
                      </a:pPr>
                      <a:r>
                        <a:rPr sz="2200" spc="5" dirty="0">
                          <a:latin typeface="Calibri"/>
                          <a:cs typeface="Calibri"/>
                        </a:rPr>
                        <a:t>211</a:t>
                      </a:r>
                      <a:endParaRPr sz="2200" dirty="0">
                        <a:latin typeface="Calibri"/>
                        <a:cs typeface="Calibri"/>
                      </a:endParaRPr>
                    </a:p>
                  </a:txBody>
                  <a:tcPr marL="0" marR="0" marT="1568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340994">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ts val="2560"/>
                        </a:lnSpc>
                      </a:pPr>
                      <a:r>
                        <a:rPr sz="2200" dirty="0">
                          <a:latin typeface="Calibri"/>
                          <a:cs typeface="Calibri"/>
                        </a:rPr>
                        <a:t>IMP</a:t>
                      </a:r>
                      <a:r>
                        <a:rPr sz="2200" spc="-40" dirty="0">
                          <a:latin typeface="Calibri"/>
                          <a:cs typeface="Calibri"/>
                        </a:rPr>
                        <a:t> </a:t>
                      </a:r>
                      <a:r>
                        <a:rPr sz="2200" dirty="0">
                          <a:latin typeface="Calibri"/>
                          <a:cs typeface="Calibri"/>
                        </a:rPr>
                        <a:t>SOBRE</a:t>
                      </a:r>
                      <a:r>
                        <a:rPr sz="2200" spc="-25" dirty="0">
                          <a:latin typeface="Calibri"/>
                          <a:cs typeface="Calibri"/>
                        </a:rPr>
                        <a:t> </a:t>
                      </a:r>
                      <a:r>
                        <a:rPr sz="2200" dirty="0">
                          <a:latin typeface="Calibri"/>
                          <a:cs typeface="Calibri"/>
                        </a:rPr>
                        <a:t>NOMINA</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080" algn="ctr">
                        <a:lnSpc>
                          <a:spcPts val="2560"/>
                        </a:lnSpc>
                      </a:pPr>
                      <a:r>
                        <a:rPr sz="2200" dirty="0">
                          <a:latin typeface="Calibri"/>
                          <a:cs typeface="Calibri"/>
                        </a:rPr>
                        <a:t>212</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341122">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ts val="2560"/>
                        </a:lnSpc>
                      </a:pPr>
                      <a:r>
                        <a:rPr sz="2200" spc="-10" dirty="0">
                          <a:latin typeface="Calibri"/>
                          <a:cs typeface="Calibri"/>
                        </a:rPr>
                        <a:t>BANCOS</a:t>
                      </a:r>
                      <a:endParaRPr sz="2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15" algn="ctr">
                        <a:lnSpc>
                          <a:spcPts val="2560"/>
                        </a:lnSpc>
                      </a:pPr>
                      <a:r>
                        <a:rPr sz="2200" spc="5" dirty="0">
                          <a:latin typeface="Calibri"/>
                          <a:cs typeface="Calibri"/>
                        </a:rPr>
                        <a:t>102</a:t>
                      </a:r>
                      <a:endParaRPr sz="22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bl>
          </a:graphicData>
        </a:graphic>
      </p:graphicFrame>
      <p:sp>
        <p:nvSpPr>
          <p:cNvPr id="6" name="object 2">
            <a:extLst>
              <a:ext uri="{FF2B5EF4-FFF2-40B4-BE49-F238E27FC236}">
                <a16:creationId xmlns:a16="http://schemas.microsoft.com/office/drawing/2014/main" id="{8B4FC11B-8DBD-4751-9C11-B43DC4EA9979}"/>
              </a:ext>
            </a:extLst>
          </p:cNvPr>
          <p:cNvSpPr txBox="1">
            <a:spLocks/>
          </p:cNvSpPr>
          <p:nvPr/>
        </p:nvSpPr>
        <p:spPr>
          <a:xfrm>
            <a:off x="542215" y="462026"/>
            <a:ext cx="8740330" cy="459100"/>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lphaLcPeriod" startAt="5"/>
            </a:pPr>
            <a:r>
              <a:rPr lang="es-MX" sz="2900" b="1" dirty="0">
                <a:latin typeface="Calibri" panose="020F0502020204030204" pitchFamily="34" charset="0"/>
                <a:ea typeface="Calibri" panose="020F0502020204030204" pitchFamily="34" charset="0"/>
                <a:cs typeface="Times New Roman" panose="02020603050405020304" pitchFamily="18" charset="0"/>
              </a:rPr>
              <a:t>Conciliación CFDI de Nómina vs Visor de Nómina SAT</a:t>
            </a:r>
          </a:p>
        </p:txBody>
      </p:sp>
    </p:spTree>
    <p:extLst>
      <p:ext uri="{BB962C8B-B14F-4D97-AF65-F5344CB8AC3E}">
        <p14:creationId xmlns:p14="http://schemas.microsoft.com/office/powerpoint/2010/main" val="29952738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B170B6C-9064-4F21-8F1C-7B357195C281}"/>
              </a:ext>
            </a:extLst>
          </p:cNvPr>
          <p:cNvSpPr/>
          <p:nvPr/>
        </p:nvSpPr>
        <p:spPr>
          <a:xfrm>
            <a:off x="728092" y="1253824"/>
            <a:ext cx="10327649" cy="369332"/>
          </a:xfrm>
          <a:prstGeom prst="rect">
            <a:avLst/>
          </a:prstGeom>
        </p:spPr>
        <p:txBody>
          <a:bodyPr wrap="square">
            <a:spAutoFit/>
          </a:bodyPr>
          <a:lstStyle/>
          <a:p>
            <a:r>
              <a:rPr lang="es-MX" dirty="0">
                <a:hlinkClick r:id="rId2"/>
              </a:rPr>
              <a:t>https://www.sat.gob.mx/declaracion/90887/consulta-el-visor-de-comprobantes-de-nomina-para-el-patron-</a:t>
            </a:r>
            <a:r>
              <a:rPr lang="es-MX" dirty="0"/>
              <a:t> </a:t>
            </a:r>
          </a:p>
        </p:txBody>
      </p:sp>
      <p:sp>
        <p:nvSpPr>
          <p:cNvPr id="6" name="Rectángulo 5">
            <a:extLst>
              <a:ext uri="{FF2B5EF4-FFF2-40B4-BE49-F238E27FC236}">
                <a16:creationId xmlns:a16="http://schemas.microsoft.com/office/drawing/2014/main" id="{AA1E6B7F-85CC-43EC-85D0-54596B037718}"/>
              </a:ext>
            </a:extLst>
          </p:cNvPr>
          <p:cNvSpPr/>
          <p:nvPr/>
        </p:nvSpPr>
        <p:spPr>
          <a:xfrm>
            <a:off x="541725" y="1702232"/>
            <a:ext cx="10897942" cy="4493538"/>
          </a:xfrm>
          <a:prstGeom prst="rect">
            <a:avLst/>
          </a:prstGeom>
        </p:spPr>
        <p:txBody>
          <a:bodyPr wrap="square">
            <a:spAutoFit/>
          </a:bodyPr>
          <a:lstStyle/>
          <a:p>
            <a:pPr algn="just"/>
            <a:r>
              <a:rPr lang="es-MX" sz="2200" dirty="0">
                <a:solidFill>
                  <a:srgbClr val="000000"/>
                </a:solidFill>
                <a:latin typeface="SoberanaSans"/>
              </a:rPr>
              <a:t>Sirve para que </a:t>
            </a:r>
            <a:r>
              <a:rPr lang="es-MX" sz="2200" b="1" dirty="0">
                <a:solidFill>
                  <a:srgbClr val="000000"/>
                </a:solidFill>
                <a:latin typeface="SoberanaSans"/>
              </a:rPr>
              <a:t>consultes los pagos realizados a tus trabajadores de forma acumulada</a:t>
            </a:r>
            <a:r>
              <a:rPr lang="es-MX" sz="2200" dirty="0">
                <a:solidFill>
                  <a:srgbClr val="000000"/>
                </a:solidFill>
                <a:latin typeface="SoberanaSans"/>
              </a:rPr>
              <a:t>, así como para </a:t>
            </a:r>
            <a:r>
              <a:rPr lang="es-MX" sz="2200" b="1" dirty="0">
                <a:solidFill>
                  <a:srgbClr val="000000"/>
                </a:solidFill>
                <a:latin typeface="SoberanaSans"/>
              </a:rPr>
              <a:t>verificar la información de forma individual </a:t>
            </a:r>
            <a:r>
              <a:rPr lang="es-MX" sz="2200" dirty="0">
                <a:solidFill>
                  <a:srgbClr val="000000"/>
                </a:solidFill>
                <a:latin typeface="SoberanaSans"/>
              </a:rPr>
              <a:t>de cada uno de tus empleados que les hayas expedido un comprobante de nómina, </a:t>
            </a:r>
            <a:r>
              <a:rPr lang="es-MX" sz="2200" b="1" dirty="0">
                <a:solidFill>
                  <a:srgbClr val="000000"/>
                </a:solidFill>
                <a:latin typeface="SoberanaSans"/>
              </a:rPr>
              <a:t>permitiéndote conciliar el impuesto retenido contra el enterado en pagos provisionales,</a:t>
            </a:r>
            <a:r>
              <a:rPr lang="es-MX" sz="2200" dirty="0">
                <a:solidFill>
                  <a:srgbClr val="000000"/>
                </a:solidFill>
                <a:latin typeface="SoberanaSans"/>
              </a:rPr>
              <a:t> contiene información desde el año </a:t>
            </a:r>
            <a:r>
              <a:rPr lang="es-MX" sz="2200" b="1" dirty="0">
                <a:solidFill>
                  <a:srgbClr val="FF0000"/>
                </a:solidFill>
                <a:latin typeface="SoberanaSans"/>
              </a:rPr>
              <a:t>2018 y posteriores</a:t>
            </a:r>
            <a:r>
              <a:rPr lang="es-MX" sz="2200" dirty="0">
                <a:solidFill>
                  <a:srgbClr val="000000"/>
                </a:solidFill>
                <a:latin typeface="SoberanaSans"/>
              </a:rPr>
              <a:t>.</a:t>
            </a:r>
          </a:p>
          <a:p>
            <a:pPr algn="just"/>
            <a:r>
              <a:rPr lang="es-MX" sz="2200" dirty="0">
                <a:solidFill>
                  <a:srgbClr val="000000"/>
                </a:solidFill>
                <a:latin typeface="SoberanaSans"/>
              </a:rPr>
              <a:t> </a:t>
            </a:r>
          </a:p>
          <a:p>
            <a:pPr algn="just"/>
            <a:r>
              <a:rPr lang="es-MX" sz="2200" b="1" dirty="0">
                <a:solidFill>
                  <a:srgbClr val="000000"/>
                </a:solidFill>
                <a:latin typeface="SoberanaSans"/>
              </a:rPr>
              <a:t>¡Aviso importante!</a:t>
            </a:r>
            <a:endParaRPr lang="es-MX" sz="2200" dirty="0">
              <a:solidFill>
                <a:srgbClr val="000000"/>
              </a:solidFill>
              <a:latin typeface="SoberanaSans"/>
            </a:endParaRPr>
          </a:p>
          <a:p>
            <a:pPr algn="just"/>
            <a:br>
              <a:rPr lang="es-MX" sz="2200" dirty="0">
                <a:solidFill>
                  <a:srgbClr val="000000"/>
                </a:solidFill>
                <a:latin typeface="SoberanaSans"/>
              </a:rPr>
            </a:br>
            <a:r>
              <a:rPr lang="es-MX" sz="2200" dirty="0">
                <a:solidFill>
                  <a:srgbClr val="000000"/>
                </a:solidFill>
                <a:latin typeface="SoberanaSans"/>
              </a:rPr>
              <a:t>Conoce la </a:t>
            </a:r>
            <a:r>
              <a:rPr lang="es-MX" sz="2200" b="1" dirty="0">
                <a:solidFill>
                  <a:srgbClr val="000000"/>
                </a:solidFill>
                <a:latin typeface="SoberanaSans"/>
              </a:rPr>
              <a:t>nueva</a:t>
            </a:r>
            <a:r>
              <a:rPr lang="es-MX" sz="2200" dirty="0">
                <a:solidFill>
                  <a:srgbClr val="000000"/>
                </a:solidFill>
                <a:latin typeface="SoberanaSans"/>
              </a:rPr>
              <a:t> </a:t>
            </a:r>
            <a:r>
              <a:rPr lang="es-MX" sz="2200" b="1" dirty="0">
                <a:solidFill>
                  <a:srgbClr val="000000"/>
                </a:solidFill>
                <a:latin typeface="SoberanaSans"/>
              </a:rPr>
              <a:t>versión</a:t>
            </a:r>
            <a:r>
              <a:rPr lang="es-MX" sz="2200" dirty="0">
                <a:solidFill>
                  <a:srgbClr val="000000"/>
                </a:solidFill>
                <a:latin typeface="SoberanaSans"/>
              </a:rPr>
              <a:t> que se encuentra actualizada para que </a:t>
            </a:r>
            <a:r>
              <a:rPr lang="es-MX" sz="2200" b="1" dirty="0">
                <a:solidFill>
                  <a:srgbClr val="FF0000"/>
                </a:solidFill>
                <a:latin typeface="SoberanaSans"/>
              </a:rPr>
              <a:t>verifiques la información de los comprobantes de nómina que emitiste y el entero de las retenciones que efectivamente realizaste</a:t>
            </a:r>
            <a:r>
              <a:rPr lang="es-MX" sz="2200" dirty="0">
                <a:solidFill>
                  <a:srgbClr val="000000"/>
                </a:solidFill>
                <a:latin typeface="SoberanaSans"/>
              </a:rPr>
              <a:t>, lo que servirá como insumo para el prellenado de la deducibilidad de la nómina por sueldos y salarios en tu declaración anual; y a partir del año 2022,  también para el prellenado de los pagos provisionales de ISR retenciones por salarios y asimilados a salarios.</a:t>
            </a:r>
            <a:endParaRPr lang="es-MX" sz="2200" b="0" i="0" dirty="0">
              <a:solidFill>
                <a:srgbClr val="000000"/>
              </a:solidFill>
              <a:effectLst/>
              <a:latin typeface="SoberanaSans"/>
            </a:endParaRPr>
          </a:p>
        </p:txBody>
      </p:sp>
      <p:sp>
        <p:nvSpPr>
          <p:cNvPr id="7" name="object 2">
            <a:extLst>
              <a:ext uri="{FF2B5EF4-FFF2-40B4-BE49-F238E27FC236}">
                <a16:creationId xmlns:a16="http://schemas.microsoft.com/office/drawing/2014/main" id="{11BFD1BD-46A7-46D3-B31F-6D29AFAC8DE2}"/>
              </a:ext>
            </a:extLst>
          </p:cNvPr>
          <p:cNvSpPr txBox="1">
            <a:spLocks/>
          </p:cNvSpPr>
          <p:nvPr/>
        </p:nvSpPr>
        <p:spPr>
          <a:xfrm>
            <a:off x="542215" y="462026"/>
            <a:ext cx="8740330" cy="459100"/>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lphaLcPeriod" startAt="5"/>
            </a:pPr>
            <a:r>
              <a:rPr lang="es-MX" sz="2900" b="1" dirty="0">
                <a:latin typeface="Calibri" panose="020F0502020204030204" pitchFamily="34" charset="0"/>
                <a:ea typeface="Calibri" panose="020F0502020204030204" pitchFamily="34" charset="0"/>
                <a:cs typeface="Times New Roman" panose="02020603050405020304" pitchFamily="18" charset="0"/>
              </a:rPr>
              <a:t>Conciliación CFDI de Nómina vs Visor de Nómina SAT</a:t>
            </a:r>
          </a:p>
        </p:txBody>
      </p:sp>
    </p:spTree>
    <p:extLst>
      <p:ext uri="{BB962C8B-B14F-4D97-AF65-F5344CB8AC3E}">
        <p14:creationId xmlns:p14="http://schemas.microsoft.com/office/powerpoint/2010/main" val="411748049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96DFA9A0-5D91-4ECE-BF23-6ACECDC362D3}"/>
              </a:ext>
            </a:extLst>
          </p:cNvPr>
          <p:cNvSpPr txBox="1">
            <a:spLocks/>
          </p:cNvSpPr>
          <p:nvPr/>
        </p:nvSpPr>
        <p:spPr>
          <a:xfrm>
            <a:off x="432562" y="213822"/>
            <a:ext cx="10839025" cy="782265"/>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lphaLcPeriod" startAt="6"/>
            </a:pPr>
            <a:r>
              <a:rPr lang="es-MX" sz="2500" b="1" dirty="0">
                <a:latin typeface="Calibri" panose="020F0502020204030204" pitchFamily="34" charset="0"/>
                <a:ea typeface="Calibri" panose="020F0502020204030204" pitchFamily="34" charset="0"/>
                <a:cs typeface="Times New Roman" panose="02020603050405020304" pitchFamily="18" charset="0"/>
              </a:rPr>
              <a:t>Cancelación y sustitución de CFDI de nóminas, con el nuevo esquema de Cancelación</a:t>
            </a:r>
          </a:p>
        </p:txBody>
      </p:sp>
      <p:pic>
        <p:nvPicPr>
          <p:cNvPr id="6" name="Picture 6" descr="The Times fue obligado a publicar una corrección en su portada - Clases de  Periodismo">
            <a:extLst>
              <a:ext uri="{FF2B5EF4-FFF2-40B4-BE49-F238E27FC236}">
                <a16:creationId xmlns:a16="http://schemas.microsoft.com/office/drawing/2014/main" id="{84BC566F-8BE9-480D-8085-90D10FE30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896" y="4281410"/>
            <a:ext cx="3737691" cy="199343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DD0A6D05-B260-4CFD-9726-C12862550377}"/>
              </a:ext>
            </a:extLst>
          </p:cNvPr>
          <p:cNvPicPr>
            <a:picLocks noChangeAspect="1"/>
          </p:cNvPicPr>
          <p:nvPr/>
        </p:nvPicPr>
        <p:blipFill>
          <a:blip r:embed="rId3"/>
          <a:stretch>
            <a:fillRect/>
          </a:stretch>
        </p:blipFill>
        <p:spPr>
          <a:xfrm>
            <a:off x="575038" y="1575327"/>
            <a:ext cx="2977862" cy="2512992"/>
          </a:xfrm>
          <a:prstGeom prst="rect">
            <a:avLst/>
          </a:prstGeom>
        </p:spPr>
      </p:pic>
      <p:pic>
        <p:nvPicPr>
          <p:cNvPr id="8" name="Picture 2" descr="Ampersands (&amp;): when to use them | Mary Morel | Online Writing Training">
            <a:extLst>
              <a:ext uri="{FF2B5EF4-FFF2-40B4-BE49-F238E27FC236}">
                <a16:creationId xmlns:a16="http://schemas.microsoft.com/office/drawing/2014/main" id="{94131C45-0C8F-4DD8-B7CB-4C738E0B5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122" y="3041569"/>
            <a:ext cx="2483329" cy="248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7232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5AED9CD-D904-4F37-BD78-AA35265D5ACF}"/>
              </a:ext>
            </a:extLst>
          </p:cNvPr>
          <p:cNvSpPr/>
          <p:nvPr/>
        </p:nvSpPr>
        <p:spPr>
          <a:xfrm>
            <a:off x="921873" y="1411925"/>
            <a:ext cx="9843108" cy="4693593"/>
          </a:xfrm>
          <a:prstGeom prst="rect">
            <a:avLst/>
          </a:prstGeom>
        </p:spPr>
        <p:txBody>
          <a:bodyPr wrap="square">
            <a:spAutoFit/>
          </a:bodyPr>
          <a:lstStyle/>
          <a:p>
            <a:r>
              <a:rPr lang="es-MX" sz="2300" b="1" dirty="0">
                <a:solidFill>
                  <a:srgbClr val="000000"/>
                </a:solidFill>
                <a:latin typeface="Montserrat"/>
              </a:rPr>
              <a:t>24. Cuando se deba emitir un CFDI que sustituye a otro CFDI, ¿Qué debo hacer? </a:t>
            </a:r>
            <a:endParaRPr lang="es-MX" sz="2300" dirty="0">
              <a:solidFill>
                <a:srgbClr val="000000"/>
              </a:solidFill>
              <a:latin typeface="Montserrat"/>
            </a:endParaRPr>
          </a:p>
          <a:p>
            <a:r>
              <a:rPr lang="es-MX" sz="2300" dirty="0">
                <a:solidFill>
                  <a:srgbClr val="000000"/>
                </a:solidFill>
                <a:latin typeface="Montserrat"/>
              </a:rPr>
              <a:t>Se debe actuar en este orden: </a:t>
            </a:r>
          </a:p>
          <a:p>
            <a:pPr marL="800100" lvl="1" indent="-342900">
              <a:buFont typeface="+mj-lt"/>
              <a:buAutoNum type="arabicPeriod"/>
            </a:pPr>
            <a:r>
              <a:rPr lang="es-MX" sz="2300" b="1" dirty="0">
                <a:solidFill>
                  <a:srgbClr val="C00000"/>
                </a:solidFill>
                <a:latin typeface="Montserrat"/>
              </a:rPr>
              <a:t>Se debe emitir el comprobante que contiene los datos correctos</a:t>
            </a:r>
            <a:r>
              <a:rPr lang="es-MX" sz="2300" dirty="0">
                <a:solidFill>
                  <a:srgbClr val="000000"/>
                </a:solidFill>
                <a:latin typeface="Montserrat"/>
              </a:rPr>
              <a:t>, registrando la clave “04” (Sustitución de los CFDI previos) relacionando el folio fiscal del comprobante que se sustituye. </a:t>
            </a:r>
          </a:p>
          <a:p>
            <a:pPr marL="800100" lvl="1" indent="-342900">
              <a:buFont typeface="+mj-lt"/>
              <a:buAutoNum type="arabicPeriod"/>
            </a:pPr>
            <a:endParaRPr lang="es-MX" sz="2300" dirty="0">
              <a:solidFill>
                <a:srgbClr val="000000"/>
              </a:solidFill>
              <a:latin typeface="Montserrat"/>
            </a:endParaRPr>
          </a:p>
          <a:p>
            <a:pPr marL="800100" lvl="1" indent="-342900">
              <a:buFont typeface="+mj-lt"/>
              <a:buAutoNum type="arabicPeriod"/>
            </a:pPr>
            <a:r>
              <a:rPr lang="es-MX" sz="2300" dirty="0">
                <a:solidFill>
                  <a:srgbClr val="000000"/>
                </a:solidFill>
                <a:latin typeface="Montserrat"/>
              </a:rPr>
              <a:t>Al registrar la solicitud de cancelación se debe seleccionar </a:t>
            </a:r>
            <a:r>
              <a:rPr lang="es-MX" sz="2300" b="1" dirty="0">
                <a:solidFill>
                  <a:srgbClr val="C00000"/>
                </a:solidFill>
                <a:latin typeface="Montserrat"/>
              </a:rPr>
              <a:t>la opción "01 " Comprobante emitido con errores con relación </a:t>
            </a:r>
            <a:r>
              <a:rPr lang="es-MX" sz="2300" dirty="0">
                <a:solidFill>
                  <a:srgbClr val="000000"/>
                </a:solidFill>
                <a:latin typeface="Montserrat"/>
              </a:rPr>
              <a:t>e incluir el folio fiscal del comprobante emitido en el paso 1. </a:t>
            </a:r>
          </a:p>
          <a:p>
            <a:pPr marL="800100" lvl="1" indent="-342900">
              <a:buFont typeface="+mj-lt"/>
              <a:buAutoNum type="arabicPeriod"/>
            </a:pPr>
            <a:endParaRPr lang="es-MX" sz="2300" dirty="0">
              <a:solidFill>
                <a:srgbClr val="000000"/>
              </a:solidFill>
              <a:latin typeface="Montserrat"/>
            </a:endParaRPr>
          </a:p>
          <a:p>
            <a:pPr marL="800100" lvl="1" indent="-342900">
              <a:buFont typeface="+mj-lt"/>
              <a:buAutoNum type="arabicPeriod"/>
            </a:pPr>
            <a:r>
              <a:rPr lang="es-MX" sz="2300" dirty="0">
                <a:solidFill>
                  <a:srgbClr val="000000"/>
                </a:solidFill>
                <a:latin typeface="Montserrat"/>
              </a:rPr>
              <a:t>Al enviar la solicitud de cancelación </a:t>
            </a:r>
            <a:r>
              <a:rPr lang="es-MX" sz="2300" b="1" dirty="0">
                <a:solidFill>
                  <a:srgbClr val="C00000"/>
                </a:solidFill>
                <a:latin typeface="Montserrat"/>
              </a:rPr>
              <a:t>se validará si se requiere la aceptación del receptor para llevar a cabo la cancelación</a:t>
            </a:r>
            <a:r>
              <a:rPr lang="es-MX" sz="2300" dirty="0">
                <a:solidFill>
                  <a:srgbClr val="000000"/>
                </a:solidFill>
                <a:latin typeface="Montserrat"/>
              </a:rPr>
              <a:t>. </a:t>
            </a:r>
          </a:p>
          <a:p>
            <a:pPr algn="r"/>
            <a:r>
              <a:rPr lang="es-MX" sz="2300" b="1" i="1" dirty="0">
                <a:solidFill>
                  <a:srgbClr val="000000"/>
                </a:solidFill>
                <a:latin typeface="Montserrat"/>
              </a:rPr>
              <a:t>Fundamento: Artículo 29-A, sexto párrafo del Código Fiscal de la Federación. </a:t>
            </a:r>
            <a:endParaRPr lang="es-MX" sz="2300" dirty="0">
              <a:solidFill>
                <a:srgbClr val="000000"/>
              </a:solidFill>
              <a:latin typeface="Montserrat"/>
            </a:endParaRPr>
          </a:p>
        </p:txBody>
      </p:sp>
      <p:sp>
        <p:nvSpPr>
          <p:cNvPr id="6" name="object 2">
            <a:extLst>
              <a:ext uri="{FF2B5EF4-FFF2-40B4-BE49-F238E27FC236}">
                <a16:creationId xmlns:a16="http://schemas.microsoft.com/office/drawing/2014/main" id="{FD6DEA8D-2879-4BEE-8EFA-18250458E92C}"/>
              </a:ext>
            </a:extLst>
          </p:cNvPr>
          <p:cNvSpPr txBox="1">
            <a:spLocks/>
          </p:cNvSpPr>
          <p:nvPr/>
        </p:nvSpPr>
        <p:spPr>
          <a:xfrm>
            <a:off x="432562" y="213822"/>
            <a:ext cx="10839025" cy="782265"/>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lphaLcPeriod" startAt="6"/>
            </a:pPr>
            <a:r>
              <a:rPr lang="es-MX" sz="2500" b="1" dirty="0">
                <a:latin typeface="Calibri" panose="020F0502020204030204" pitchFamily="34" charset="0"/>
                <a:ea typeface="Calibri" panose="020F0502020204030204" pitchFamily="34" charset="0"/>
                <a:cs typeface="Times New Roman" panose="02020603050405020304" pitchFamily="18" charset="0"/>
              </a:rPr>
              <a:t>Cancelación y sustitución de CFDI de nóminas, con el nuevo esquema de Cancelación</a:t>
            </a:r>
          </a:p>
        </p:txBody>
      </p:sp>
    </p:spTree>
    <p:extLst>
      <p:ext uri="{BB962C8B-B14F-4D97-AF65-F5344CB8AC3E}">
        <p14:creationId xmlns:p14="http://schemas.microsoft.com/office/powerpoint/2010/main" val="19006373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D8FB2D0-D77F-4215-B4DA-D80EB33E2A49}"/>
              </a:ext>
            </a:extLst>
          </p:cNvPr>
          <p:cNvSpPr txBox="1"/>
          <p:nvPr/>
        </p:nvSpPr>
        <p:spPr>
          <a:xfrm>
            <a:off x="498138" y="1227310"/>
            <a:ext cx="10298685" cy="5416868"/>
          </a:xfrm>
          <a:prstGeom prst="rect">
            <a:avLst/>
          </a:prstGeom>
          <a:noFill/>
        </p:spPr>
        <p:txBody>
          <a:bodyPr wrap="square">
            <a:spAutoFit/>
          </a:bodyPr>
          <a:lstStyle/>
          <a:p>
            <a:pPr algn="just"/>
            <a:r>
              <a:rPr lang="es-ES" sz="2000" dirty="0">
                <a:latin typeface="Arial" panose="020B0604020202020204" pitchFamily="34" charset="0"/>
                <a:cs typeface="Arial" panose="020B0604020202020204" pitchFamily="34" charset="0"/>
              </a:rPr>
              <a:t>7. ¿Cómo se reflejarán en el CFDI de nómina versión 1.2 las correcciones por percepciones pagadas en exceso?</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En el caso de que se emita un CFDI de nómina que tenga errores consistentes en reflejar percepciones  pagadas en exceso, se puede realizar su corrección de cualquiera de las siguientes formas:</a:t>
            </a:r>
          </a:p>
          <a:p>
            <a:pPr algn="just"/>
            <a:endParaRPr lang="es-ES" sz="2000" dirty="0">
              <a:latin typeface="Arial" panose="020B0604020202020204" pitchFamily="34" charset="0"/>
              <a:cs typeface="Arial" panose="020B0604020202020204" pitchFamily="34" charset="0"/>
            </a:endParaRPr>
          </a:p>
          <a:p>
            <a:pPr marL="400050" indent="-400050" algn="just">
              <a:buFont typeface="+mj-lt"/>
              <a:buAutoNum type="romanUcPeriod"/>
            </a:pPr>
            <a:r>
              <a:rPr lang="es-ES" sz="2000" dirty="0">
                <a:latin typeface="Arial" panose="020B0604020202020204" pitchFamily="34" charset="0"/>
                <a:cs typeface="Arial" panose="020B0604020202020204" pitchFamily="34" charset="0"/>
              </a:rPr>
              <a:t>Cancelando el CFDI emitido con errores y expidiendo uno nuevo con los datos correctos.</a:t>
            </a:r>
          </a:p>
          <a:p>
            <a:pPr marL="400050" indent="-400050" algn="just">
              <a:buFont typeface="+mj-lt"/>
              <a:buAutoNum type="romanUcPeriod"/>
            </a:pPr>
            <a:endParaRPr lang="es-ES" sz="2000" dirty="0">
              <a:latin typeface="Arial" panose="020B0604020202020204" pitchFamily="34" charset="0"/>
              <a:cs typeface="Arial" panose="020B0604020202020204" pitchFamily="34" charset="0"/>
            </a:endParaRPr>
          </a:p>
          <a:p>
            <a:pPr marL="400050" indent="-400050" algn="just">
              <a:buFont typeface="+mj-lt"/>
              <a:buAutoNum type="romanUcPeriod"/>
            </a:pPr>
            <a:r>
              <a:rPr lang="es-ES" sz="2000" dirty="0">
                <a:latin typeface="Arial" panose="020B0604020202020204" pitchFamily="34" charset="0"/>
                <a:cs typeface="Arial" panose="020B0604020202020204" pitchFamily="34" charset="0"/>
              </a:rPr>
              <a:t>Reflejando como deducción el descuento de las percepciones en exceso, esto en el siguiente CFDI de nómina que se expida, siempre que sea en el mismo ejercicio fiscal. A efecto de que se especifique claramente las deducciones gravadas y exentas se deberán utilizar las claves correspondientes incluidas en el catálogo </a:t>
            </a:r>
            <a:r>
              <a:rPr lang="es-ES" sz="2000" dirty="0" err="1">
                <a:latin typeface="Arial" panose="020B0604020202020204" pitchFamily="34" charset="0"/>
                <a:cs typeface="Arial" panose="020B0604020202020204" pitchFamily="34" charset="0"/>
              </a:rPr>
              <a:t>c_TipoDeduccion</a:t>
            </a:r>
            <a:r>
              <a:rPr lang="es-ES" sz="2000" dirty="0">
                <a:latin typeface="Arial" panose="020B0604020202020204" pitchFamily="34" charset="0"/>
                <a:cs typeface="Arial" panose="020B0604020202020204" pitchFamily="34" charset="0"/>
              </a:rPr>
              <a:t>.</a:t>
            </a:r>
          </a:p>
          <a:p>
            <a:pPr algn="just"/>
            <a:endParaRPr lang="es-ES" dirty="0">
              <a:solidFill>
                <a:srgbClr val="0070C0"/>
              </a:solidFill>
              <a:latin typeface="Arial" panose="020B0604020202020204" pitchFamily="34" charset="0"/>
              <a:cs typeface="Arial" panose="020B0604020202020204" pitchFamily="34" charset="0"/>
            </a:endParaRPr>
          </a:p>
          <a:p>
            <a:pPr algn="r"/>
            <a:r>
              <a:rPr lang="es-ES" sz="1400" dirty="0">
                <a:solidFill>
                  <a:srgbClr val="0070C0"/>
                </a:solidFill>
                <a:latin typeface="Arial" panose="020B0604020202020204" pitchFamily="34" charset="0"/>
                <a:cs typeface="Arial" panose="020B0604020202020204" pitchFamily="34" charset="0"/>
              </a:rPr>
              <a:t>Fundamento Legal: Artículos 94 y 95 de la Ley del Impuesto sobre la Renta y Guía de llenado del</a:t>
            </a:r>
          </a:p>
          <a:p>
            <a:pPr algn="r"/>
            <a:r>
              <a:rPr lang="es-ES" sz="1400" dirty="0">
                <a:solidFill>
                  <a:srgbClr val="0070C0"/>
                </a:solidFill>
                <a:latin typeface="Arial" panose="020B0604020202020204" pitchFamily="34" charset="0"/>
                <a:cs typeface="Arial" panose="020B0604020202020204" pitchFamily="34" charset="0"/>
              </a:rPr>
              <a:t>complemento de nómina, publicada en el Portal del SAT</a:t>
            </a:r>
            <a:r>
              <a:rPr lang="es-ES" sz="1400" dirty="0">
                <a:latin typeface="Arial" panose="020B0604020202020204" pitchFamily="34" charset="0"/>
                <a:cs typeface="Arial" panose="020B0604020202020204" pitchFamily="34" charset="0"/>
              </a:rPr>
              <a:t>.</a:t>
            </a:r>
            <a:endParaRPr lang="es-MX" sz="1400" dirty="0">
              <a:latin typeface="Arial" panose="020B0604020202020204" pitchFamily="34" charset="0"/>
              <a:cs typeface="Arial" panose="020B0604020202020204" pitchFamily="34" charset="0"/>
            </a:endParaRPr>
          </a:p>
        </p:txBody>
      </p:sp>
      <p:sp>
        <p:nvSpPr>
          <p:cNvPr id="6" name="object 2">
            <a:extLst>
              <a:ext uri="{FF2B5EF4-FFF2-40B4-BE49-F238E27FC236}">
                <a16:creationId xmlns:a16="http://schemas.microsoft.com/office/drawing/2014/main" id="{CE5ECB90-68DB-4504-B913-C6B817F63D5D}"/>
              </a:ext>
            </a:extLst>
          </p:cNvPr>
          <p:cNvSpPr txBox="1">
            <a:spLocks/>
          </p:cNvSpPr>
          <p:nvPr/>
        </p:nvSpPr>
        <p:spPr>
          <a:xfrm>
            <a:off x="432562" y="213822"/>
            <a:ext cx="10839025" cy="782265"/>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indent="-514350" algn="l">
              <a:lnSpc>
                <a:spcPct val="100000"/>
              </a:lnSpc>
              <a:spcBef>
                <a:spcPts val="100"/>
              </a:spcBef>
              <a:buFont typeface="+mj-lt"/>
              <a:buAutoNum type="alphaLcPeriod" startAt="6"/>
            </a:pPr>
            <a:r>
              <a:rPr lang="es-MX" sz="2500" b="1" dirty="0">
                <a:latin typeface="Calibri" panose="020F0502020204030204" pitchFamily="34" charset="0"/>
                <a:ea typeface="Calibri" panose="020F0502020204030204" pitchFamily="34" charset="0"/>
                <a:cs typeface="Times New Roman" panose="02020603050405020304" pitchFamily="18" charset="0"/>
              </a:rPr>
              <a:t>Cancelación y sustitución de CFDI de nóminas, con el nuevo esquema de Cancelación</a:t>
            </a:r>
          </a:p>
        </p:txBody>
      </p:sp>
    </p:spTree>
    <p:extLst>
      <p:ext uri="{BB962C8B-B14F-4D97-AF65-F5344CB8AC3E}">
        <p14:creationId xmlns:p14="http://schemas.microsoft.com/office/powerpoint/2010/main" val="37421296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5F7E113-47F8-4CB8-A839-69043ECE8F2A}"/>
              </a:ext>
            </a:extLst>
          </p:cNvPr>
          <p:cNvSpPr txBox="1">
            <a:spLocks/>
          </p:cNvSpPr>
          <p:nvPr/>
        </p:nvSpPr>
        <p:spPr>
          <a:xfrm>
            <a:off x="533477" y="177405"/>
            <a:ext cx="10245359" cy="87459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alphaLcPeriod" startAt="7"/>
            </a:pPr>
            <a:r>
              <a:rPr lang="es-MX" sz="2800" b="1" dirty="0">
                <a:latin typeface="Calibri" panose="020F0502020204030204" pitchFamily="34" charset="0"/>
                <a:ea typeface="Calibri" panose="020F0502020204030204" pitchFamily="34" charset="0"/>
                <a:cs typeface="Times New Roman" panose="02020603050405020304" pitchFamily="18" charset="0"/>
              </a:rPr>
              <a:t>Conceptos de ajustes en correcciones cuando ya se pagó la nómina</a:t>
            </a:r>
          </a:p>
        </p:txBody>
      </p:sp>
      <p:pic>
        <p:nvPicPr>
          <p:cNvPr id="6" name="Picture 2" descr="Definición de ajuste - Qué es, Significado y Concepto">
            <a:extLst>
              <a:ext uri="{FF2B5EF4-FFF2-40B4-BE49-F238E27FC236}">
                <a16:creationId xmlns:a16="http://schemas.microsoft.com/office/drawing/2014/main" id="{F6583DAC-5160-4EC7-B842-322E4D079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217" y="1764836"/>
            <a:ext cx="3654888" cy="36757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conos Del Concepto Significado Idea Teoría Y Los Conceptos Fotos,  Retratos, Imágenes Y Fotografía De Archivo Libres De Derecho. Image  61359487.">
            <a:extLst>
              <a:ext uri="{FF2B5EF4-FFF2-40B4-BE49-F238E27FC236}">
                <a16:creationId xmlns:a16="http://schemas.microsoft.com/office/drawing/2014/main" id="{F019160E-4176-43CC-A6E6-33646A90D8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047" y="1688094"/>
            <a:ext cx="4504755" cy="375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921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ADBB436-CAA2-428D-BDA2-6B6AAA5B6761}"/>
              </a:ext>
            </a:extLst>
          </p:cNvPr>
          <p:cNvSpPr txBox="1">
            <a:spLocks/>
          </p:cNvSpPr>
          <p:nvPr/>
        </p:nvSpPr>
        <p:spPr>
          <a:xfrm>
            <a:off x="161271" y="323542"/>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mn-lt"/>
                <a:cs typeface="Arial"/>
              </a:rPr>
              <a:t>I.</a:t>
            </a:r>
            <a:r>
              <a:rPr lang="es-MX" sz="3000" b="1" spc="-5" dirty="0">
                <a:latin typeface="+mn-lt"/>
                <a:cs typeface="Arial"/>
              </a:rPr>
              <a:t> </a:t>
            </a: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pic>
        <p:nvPicPr>
          <p:cNvPr id="5" name="Imagen 4">
            <a:extLst>
              <a:ext uri="{FF2B5EF4-FFF2-40B4-BE49-F238E27FC236}">
                <a16:creationId xmlns:a16="http://schemas.microsoft.com/office/drawing/2014/main" id="{030EEA62-327E-46C6-937F-A05C9E6024F2}"/>
              </a:ext>
            </a:extLst>
          </p:cNvPr>
          <p:cNvPicPr>
            <a:picLocks noChangeAspect="1"/>
          </p:cNvPicPr>
          <p:nvPr/>
        </p:nvPicPr>
        <p:blipFill>
          <a:blip r:embed="rId2"/>
          <a:stretch>
            <a:fillRect/>
          </a:stretch>
        </p:blipFill>
        <p:spPr>
          <a:xfrm>
            <a:off x="1946876" y="1972169"/>
            <a:ext cx="7716357" cy="3216275"/>
          </a:xfrm>
          <a:prstGeom prst="rect">
            <a:avLst/>
          </a:prstGeom>
        </p:spPr>
      </p:pic>
    </p:spTree>
    <p:extLst>
      <p:ext uri="{BB962C8B-B14F-4D97-AF65-F5344CB8AC3E}">
        <p14:creationId xmlns:p14="http://schemas.microsoft.com/office/powerpoint/2010/main" val="15034021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C0CFA8E-B700-47C1-BE4D-6763A5052B01}"/>
              </a:ext>
            </a:extLst>
          </p:cNvPr>
          <p:cNvSpPr txBox="1"/>
          <p:nvPr/>
        </p:nvSpPr>
        <p:spPr>
          <a:xfrm>
            <a:off x="438530" y="1154970"/>
            <a:ext cx="10617211" cy="5170646"/>
          </a:xfrm>
          <a:prstGeom prst="rect">
            <a:avLst/>
          </a:prstGeom>
          <a:noFill/>
        </p:spPr>
        <p:txBody>
          <a:bodyPr wrap="square" rtlCol="0">
            <a:spAutoFit/>
          </a:bodyPr>
          <a:lstStyle/>
          <a:p>
            <a:r>
              <a:rPr lang="es-MX" sz="2200" b="1" dirty="0">
                <a:latin typeface="Calibri" panose="020F0502020204030204" pitchFamily="34" charset="0"/>
                <a:cs typeface="Calibri" panose="020F0502020204030204" pitchFamily="34" charset="0"/>
              </a:rPr>
              <a:t>Casos en los que se realizan correcciones</a:t>
            </a:r>
            <a:r>
              <a:rPr lang="es-MX" sz="2200" dirty="0">
                <a:latin typeface="Calibri" panose="020F0502020204030204" pitchFamily="34" charset="0"/>
                <a:cs typeface="Calibri" panose="020F0502020204030204" pitchFamily="34" charset="0"/>
              </a:rPr>
              <a:t>:</a:t>
            </a:r>
          </a:p>
          <a:p>
            <a:endParaRPr lang="es-MX" sz="2200" dirty="0">
              <a:latin typeface="Calibri" panose="020F0502020204030204" pitchFamily="34" charset="0"/>
              <a:cs typeface="Calibri" panose="020F0502020204030204" pitchFamily="34" charset="0"/>
            </a:endParaRPr>
          </a:p>
          <a:p>
            <a:pPr marL="342900" indent="-342900">
              <a:buAutoNum type="arabicPeriod"/>
            </a:pPr>
            <a:r>
              <a:rPr lang="es-MX" sz="2200" dirty="0">
                <a:latin typeface="Calibri" panose="020F0502020204030204" pitchFamily="34" charset="0"/>
                <a:cs typeface="Calibri" panose="020F0502020204030204" pitchFamily="34" charset="0"/>
              </a:rPr>
              <a:t>Se exento de más.</a:t>
            </a:r>
          </a:p>
          <a:p>
            <a:pPr marL="342900" indent="-342900">
              <a:buAutoNum type="arabicPeriod"/>
            </a:pPr>
            <a:r>
              <a:rPr lang="es-MX" sz="2200" dirty="0">
                <a:latin typeface="Calibri" panose="020F0502020204030204" pitchFamily="34" charset="0"/>
                <a:cs typeface="Calibri" panose="020F0502020204030204" pitchFamily="34" charset="0"/>
              </a:rPr>
              <a:t>Se gravo de más.</a:t>
            </a:r>
          </a:p>
          <a:p>
            <a:pPr marL="342900" indent="-342900">
              <a:buAutoNum type="arabicPeriod"/>
            </a:pPr>
            <a:r>
              <a:rPr lang="es-MX" sz="2200" dirty="0">
                <a:latin typeface="Calibri" panose="020F0502020204030204" pitchFamily="34" charset="0"/>
                <a:cs typeface="Calibri" panose="020F0502020204030204" pitchFamily="34" charset="0"/>
              </a:rPr>
              <a:t>No se gravo o no se exento un concepto que si lo es.</a:t>
            </a:r>
          </a:p>
          <a:p>
            <a:pPr marL="342900" indent="-342900">
              <a:buAutoNum type="arabicPeriod"/>
            </a:pPr>
            <a:endParaRPr lang="es-MX" sz="2200" dirty="0">
              <a:latin typeface="Calibri" panose="020F0502020204030204" pitchFamily="34" charset="0"/>
              <a:cs typeface="Calibri" panose="020F0502020204030204" pitchFamily="34" charset="0"/>
            </a:endParaRPr>
          </a:p>
          <a:p>
            <a:r>
              <a:rPr lang="es-MX" sz="2200" b="1" dirty="0">
                <a:latin typeface="Calibri" panose="020F0502020204030204" pitchFamily="34" charset="0"/>
                <a:cs typeface="Calibri" panose="020F0502020204030204" pitchFamily="34" charset="0"/>
              </a:rPr>
              <a:t>Estos casos traen como consecuencia</a:t>
            </a:r>
            <a:r>
              <a:rPr lang="es-MX" sz="2200" dirty="0">
                <a:latin typeface="Calibri" panose="020F0502020204030204" pitchFamily="34" charset="0"/>
                <a:cs typeface="Calibri" panose="020F0502020204030204" pitchFamily="34" charset="0"/>
              </a:rPr>
              <a:t>:</a:t>
            </a:r>
          </a:p>
          <a:p>
            <a:endParaRPr lang="es-MX" sz="2200" dirty="0">
              <a:latin typeface="Calibri" panose="020F0502020204030204" pitchFamily="34" charset="0"/>
              <a:cs typeface="Calibri" panose="020F0502020204030204" pitchFamily="34" charset="0"/>
            </a:endParaRPr>
          </a:p>
          <a:p>
            <a:pPr marL="857250" lvl="1" indent="-400050">
              <a:buAutoNum type="romanLcPeriod"/>
            </a:pPr>
            <a:r>
              <a:rPr lang="es-MX" sz="2200" dirty="0">
                <a:latin typeface="Calibri" panose="020F0502020204030204" pitchFamily="34" charset="0"/>
                <a:cs typeface="Calibri" panose="020F0502020204030204" pitchFamily="34" charset="0"/>
              </a:rPr>
              <a:t>El  NETO se mueve para más y para menos, </a:t>
            </a:r>
          </a:p>
          <a:p>
            <a:pPr marL="857250" lvl="1" indent="-400050">
              <a:buAutoNum type="romanLcPeriod"/>
            </a:pPr>
            <a:r>
              <a:rPr lang="es-MX" sz="2200" dirty="0">
                <a:latin typeface="Calibri" panose="020F0502020204030204" pitchFamily="34" charset="0"/>
                <a:cs typeface="Calibri" panose="020F0502020204030204" pitchFamily="34" charset="0"/>
              </a:rPr>
              <a:t>Para no mover bancos en contabilidad se debe cuadra el recibo con lo pagado, </a:t>
            </a:r>
          </a:p>
          <a:p>
            <a:pPr marL="857250" lvl="1" indent="-400050">
              <a:buAutoNum type="romanLcPeriod"/>
            </a:pPr>
            <a:r>
              <a:rPr lang="es-MX" sz="2200" dirty="0">
                <a:latin typeface="Calibri" panose="020F0502020204030204" pitchFamily="34" charset="0"/>
                <a:cs typeface="Calibri" panose="020F0502020204030204" pitchFamily="34" charset="0"/>
              </a:rPr>
              <a:t>Cuadra el recibo con el concepto de otros pagos “999” o la deducción “004”,</a:t>
            </a:r>
          </a:p>
          <a:p>
            <a:pPr marL="857250" lvl="1" indent="-400050">
              <a:buAutoNum type="romanLcPeriod"/>
            </a:pPr>
            <a:r>
              <a:rPr lang="es-MX" sz="2200" dirty="0">
                <a:latin typeface="Calibri" panose="020F0502020204030204" pitchFamily="34" charset="0"/>
                <a:cs typeface="Calibri" panose="020F0502020204030204" pitchFamily="34" charset="0"/>
              </a:rPr>
              <a:t>Cambiar la contabilidad,</a:t>
            </a:r>
          </a:p>
          <a:p>
            <a:pPr marL="857250" lvl="1" indent="-400050">
              <a:buAutoNum type="romanLcPeriod"/>
            </a:pPr>
            <a:r>
              <a:rPr lang="es-MX" sz="2200" b="1" dirty="0">
                <a:solidFill>
                  <a:srgbClr val="00B050"/>
                </a:solidFill>
                <a:latin typeface="Calibri" panose="020F0502020204030204" pitchFamily="34" charset="0"/>
                <a:cs typeface="Calibri" panose="020F0502020204030204" pitchFamily="34" charset="0"/>
              </a:rPr>
              <a:t>RECOMENDACIÓN NO MOVER EL ISR, LLEVARLO AL AJUSTE ANUAL</a:t>
            </a:r>
          </a:p>
          <a:p>
            <a:pPr marL="857250" lvl="1" indent="-400050">
              <a:buAutoNum type="romanLcPeriod"/>
            </a:pPr>
            <a:r>
              <a:rPr lang="es-MX" sz="2200" b="1" dirty="0">
                <a:solidFill>
                  <a:srgbClr val="0070C0"/>
                </a:solidFill>
                <a:latin typeface="Calibri" panose="020F0502020204030204" pitchFamily="34" charset="0"/>
                <a:cs typeface="Calibri" panose="020F0502020204030204" pitchFamily="34" charset="0"/>
              </a:rPr>
              <a:t>EN EL CASO DE QUE EL AJUSTE AFECTE SUBSIDIO AL EMPLEO ENTREGADO SE DEBE ANALIZAR SI SE PRESENTAN COMPLEMENTARIAS.  </a:t>
            </a:r>
          </a:p>
        </p:txBody>
      </p:sp>
      <p:sp>
        <p:nvSpPr>
          <p:cNvPr id="5" name="object 2">
            <a:extLst>
              <a:ext uri="{FF2B5EF4-FFF2-40B4-BE49-F238E27FC236}">
                <a16:creationId xmlns:a16="http://schemas.microsoft.com/office/drawing/2014/main" id="{9D79D345-AC3E-4B64-A5CD-C8D0BE598DCA}"/>
              </a:ext>
            </a:extLst>
          </p:cNvPr>
          <p:cNvSpPr txBox="1">
            <a:spLocks/>
          </p:cNvSpPr>
          <p:nvPr/>
        </p:nvSpPr>
        <p:spPr>
          <a:xfrm>
            <a:off x="533477" y="177405"/>
            <a:ext cx="10245359" cy="87459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alphaLcPeriod" startAt="7"/>
            </a:pPr>
            <a:r>
              <a:rPr lang="es-MX" sz="2800" b="1" dirty="0">
                <a:latin typeface="Calibri" panose="020F0502020204030204" pitchFamily="34" charset="0"/>
                <a:ea typeface="Calibri" panose="020F0502020204030204" pitchFamily="34" charset="0"/>
                <a:cs typeface="Times New Roman" panose="02020603050405020304" pitchFamily="18" charset="0"/>
              </a:rPr>
              <a:t>Conceptos de ajustes en correcciones cuando ya se pagó la nómina</a:t>
            </a:r>
          </a:p>
        </p:txBody>
      </p:sp>
    </p:spTree>
    <p:extLst>
      <p:ext uri="{BB962C8B-B14F-4D97-AF65-F5344CB8AC3E}">
        <p14:creationId xmlns:p14="http://schemas.microsoft.com/office/powerpoint/2010/main" val="11295983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12C6E3C-6ADF-4228-A31E-BBF15E2C30F6}"/>
              </a:ext>
            </a:extLst>
          </p:cNvPr>
          <p:cNvSpPr txBox="1"/>
          <p:nvPr/>
        </p:nvSpPr>
        <p:spPr>
          <a:xfrm>
            <a:off x="1054300" y="1146944"/>
            <a:ext cx="9268794" cy="646331"/>
          </a:xfrm>
          <a:prstGeom prst="rect">
            <a:avLst/>
          </a:prstGeom>
          <a:noFill/>
        </p:spPr>
        <p:txBody>
          <a:bodyPr wrap="square" rtlCol="0">
            <a:spAutoFit/>
          </a:bodyPr>
          <a:lstStyle/>
          <a:p>
            <a:pPr marL="342900" indent="-342900">
              <a:buFont typeface="+mj-lt"/>
              <a:buAutoNum type="arabicPeriod"/>
            </a:pPr>
            <a:r>
              <a:rPr lang="es-MX" b="1" dirty="0">
                <a:latin typeface="Calibri" panose="020F0502020204030204" pitchFamily="34" charset="0"/>
                <a:cs typeface="Calibri" panose="020F0502020204030204" pitchFamily="34" charset="0"/>
              </a:rPr>
              <a:t>Si se </a:t>
            </a:r>
            <a:r>
              <a:rPr lang="es-MX" b="1" dirty="0">
                <a:solidFill>
                  <a:srgbClr val="C00000"/>
                </a:solidFill>
                <a:latin typeface="Calibri" panose="020F0502020204030204" pitchFamily="34" charset="0"/>
                <a:cs typeface="Calibri" panose="020F0502020204030204" pitchFamily="34" charset="0"/>
              </a:rPr>
              <a:t>GRAVO de más</a:t>
            </a:r>
            <a:r>
              <a:rPr lang="es-MX" b="1" dirty="0">
                <a:latin typeface="Calibri" panose="020F0502020204030204" pitchFamily="34" charset="0"/>
                <a:cs typeface="Calibri" panose="020F0502020204030204" pitchFamily="34" charset="0"/>
              </a:rPr>
              <a:t> al exentar la base correcta </a:t>
            </a:r>
            <a:r>
              <a:rPr lang="es-MX" b="1" dirty="0">
                <a:solidFill>
                  <a:srgbClr val="C00000"/>
                </a:solidFill>
                <a:latin typeface="Calibri" panose="020F0502020204030204" pitchFamily="34" charset="0"/>
                <a:cs typeface="Calibri" panose="020F0502020204030204" pitchFamily="34" charset="0"/>
              </a:rPr>
              <a:t>se retiene menos impuesto </a:t>
            </a:r>
            <a:r>
              <a:rPr lang="es-MX" b="1" dirty="0">
                <a:latin typeface="Calibri" panose="020F0502020204030204" pitchFamily="34" charset="0"/>
                <a:cs typeface="Calibri" panose="020F0502020204030204" pitchFamily="34" charset="0"/>
              </a:rPr>
              <a:t>y en consecuente el </a:t>
            </a:r>
            <a:r>
              <a:rPr lang="es-MX" b="1" dirty="0">
                <a:solidFill>
                  <a:srgbClr val="C00000"/>
                </a:solidFill>
                <a:latin typeface="Calibri" panose="020F0502020204030204" pitchFamily="34" charset="0"/>
                <a:cs typeface="Calibri" panose="020F0502020204030204" pitchFamily="34" charset="0"/>
              </a:rPr>
              <a:t>NETO será mayor</a:t>
            </a:r>
            <a:r>
              <a:rPr lang="es-MX" b="1" dirty="0">
                <a:latin typeface="Calibri" panose="020F0502020204030204" pitchFamily="34" charset="0"/>
                <a:cs typeface="Calibri" panose="020F0502020204030204" pitchFamily="34" charset="0"/>
              </a:rPr>
              <a:t>, se tiene que agregar DESCUENTO “004” para CUADRA el total pagado</a:t>
            </a:r>
          </a:p>
        </p:txBody>
      </p:sp>
      <p:pic>
        <p:nvPicPr>
          <p:cNvPr id="6" name="Imagen 5">
            <a:extLst>
              <a:ext uri="{FF2B5EF4-FFF2-40B4-BE49-F238E27FC236}">
                <a16:creationId xmlns:a16="http://schemas.microsoft.com/office/drawing/2014/main" id="{E94B66FF-3DF5-4C80-B6A7-82C069B235E7}"/>
              </a:ext>
            </a:extLst>
          </p:cNvPr>
          <p:cNvPicPr>
            <a:picLocks noChangeAspect="1"/>
          </p:cNvPicPr>
          <p:nvPr/>
        </p:nvPicPr>
        <p:blipFill>
          <a:blip r:embed="rId2"/>
          <a:stretch>
            <a:fillRect/>
          </a:stretch>
        </p:blipFill>
        <p:spPr>
          <a:xfrm>
            <a:off x="1576137" y="1885354"/>
            <a:ext cx="7193259" cy="4731720"/>
          </a:xfrm>
          <a:prstGeom prst="rect">
            <a:avLst/>
          </a:prstGeom>
        </p:spPr>
      </p:pic>
      <p:sp>
        <p:nvSpPr>
          <p:cNvPr id="7" name="object 2">
            <a:extLst>
              <a:ext uri="{FF2B5EF4-FFF2-40B4-BE49-F238E27FC236}">
                <a16:creationId xmlns:a16="http://schemas.microsoft.com/office/drawing/2014/main" id="{68EE4DAB-3972-4049-ACDF-1C373199A18D}"/>
              </a:ext>
            </a:extLst>
          </p:cNvPr>
          <p:cNvSpPr txBox="1">
            <a:spLocks/>
          </p:cNvSpPr>
          <p:nvPr/>
        </p:nvSpPr>
        <p:spPr>
          <a:xfrm>
            <a:off x="533477" y="177405"/>
            <a:ext cx="10245359" cy="87459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alphaLcPeriod" startAt="7"/>
            </a:pPr>
            <a:r>
              <a:rPr lang="es-MX" sz="2800" b="1" dirty="0">
                <a:latin typeface="Calibri" panose="020F0502020204030204" pitchFamily="34" charset="0"/>
                <a:ea typeface="Calibri" panose="020F0502020204030204" pitchFamily="34" charset="0"/>
                <a:cs typeface="Times New Roman" panose="02020603050405020304" pitchFamily="18" charset="0"/>
              </a:rPr>
              <a:t>Conceptos de ajustes en correcciones cuando ya se pagó la nómina</a:t>
            </a:r>
          </a:p>
        </p:txBody>
      </p:sp>
    </p:spTree>
    <p:extLst>
      <p:ext uri="{BB962C8B-B14F-4D97-AF65-F5344CB8AC3E}">
        <p14:creationId xmlns:p14="http://schemas.microsoft.com/office/powerpoint/2010/main" val="38479106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E52363B-5EF9-48B2-9A02-FAB12A030A2F}"/>
              </a:ext>
            </a:extLst>
          </p:cNvPr>
          <p:cNvPicPr>
            <a:picLocks noChangeAspect="1"/>
          </p:cNvPicPr>
          <p:nvPr/>
        </p:nvPicPr>
        <p:blipFill>
          <a:blip r:embed="rId2"/>
          <a:stretch>
            <a:fillRect/>
          </a:stretch>
        </p:blipFill>
        <p:spPr>
          <a:xfrm>
            <a:off x="319419" y="1486397"/>
            <a:ext cx="11553162" cy="4364310"/>
          </a:xfrm>
          <a:prstGeom prst="rect">
            <a:avLst/>
          </a:prstGeom>
        </p:spPr>
      </p:pic>
      <p:sp>
        <p:nvSpPr>
          <p:cNvPr id="6" name="object 2">
            <a:extLst>
              <a:ext uri="{FF2B5EF4-FFF2-40B4-BE49-F238E27FC236}">
                <a16:creationId xmlns:a16="http://schemas.microsoft.com/office/drawing/2014/main" id="{A0C1F6C9-9C59-4299-81AA-752A9FECF340}"/>
              </a:ext>
            </a:extLst>
          </p:cNvPr>
          <p:cNvSpPr txBox="1">
            <a:spLocks/>
          </p:cNvSpPr>
          <p:nvPr/>
        </p:nvSpPr>
        <p:spPr>
          <a:xfrm>
            <a:off x="533477" y="177405"/>
            <a:ext cx="10245359" cy="87459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alphaLcPeriod" startAt="7"/>
            </a:pPr>
            <a:r>
              <a:rPr lang="es-MX" sz="2800" b="1" dirty="0">
                <a:latin typeface="Calibri" panose="020F0502020204030204" pitchFamily="34" charset="0"/>
                <a:ea typeface="Calibri" panose="020F0502020204030204" pitchFamily="34" charset="0"/>
                <a:cs typeface="Times New Roman" panose="02020603050405020304" pitchFamily="18" charset="0"/>
              </a:rPr>
              <a:t>Conceptos de ajustes en correcciones cuando ya se pagó la nómina</a:t>
            </a:r>
          </a:p>
        </p:txBody>
      </p:sp>
    </p:spTree>
    <p:extLst>
      <p:ext uri="{BB962C8B-B14F-4D97-AF65-F5344CB8AC3E}">
        <p14:creationId xmlns:p14="http://schemas.microsoft.com/office/powerpoint/2010/main" val="32477260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37C4441-03D7-4BFF-93BD-E441DA0EAF83}"/>
              </a:ext>
            </a:extLst>
          </p:cNvPr>
          <p:cNvSpPr txBox="1"/>
          <p:nvPr/>
        </p:nvSpPr>
        <p:spPr>
          <a:xfrm>
            <a:off x="810795" y="1122537"/>
            <a:ext cx="9381433" cy="646331"/>
          </a:xfrm>
          <a:prstGeom prst="rect">
            <a:avLst/>
          </a:prstGeom>
          <a:noFill/>
        </p:spPr>
        <p:txBody>
          <a:bodyPr wrap="square" rtlCol="0">
            <a:spAutoFit/>
          </a:bodyPr>
          <a:lstStyle/>
          <a:p>
            <a:pPr marL="342900" indent="-342900">
              <a:buFont typeface="+mj-lt"/>
              <a:buAutoNum type="arabicPeriod" startAt="2"/>
            </a:pPr>
            <a:r>
              <a:rPr lang="es-MX" b="1" dirty="0">
                <a:latin typeface="Calibri" panose="020F0502020204030204" pitchFamily="34" charset="0"/>
                <a:cs typeface="Calibri" panose="020F0502020204030204" pitchFamily="34" charset="0"/>
              </a:rPr>
              <a:t>Si se </a:t>
            </a:r>
            <a:r>
              <a:rPr lang="es-MX" b="1" dirty="0">
                <a:solidFill>
                  <a:srgbClr val="C00000"/>
                </a:solidFill>
                <a:latin typeface="Calibri" panose="020F0502020204030204" pitchFamily="34" charset="0"/>
                <a:cs typeface="Calibri" panose="020F0502020204030204" pitchFamily="34" charset="0"/>
              </a:rPr>
              <a:t>EXENTO de más</a:t>
            </a:r>
            <a:r>
              <a:rPr lang="es-MX" b="1" dirty="0">
                <a:latin typeface="Calibri" panose="020F0502020204030204" pitchFamily="34" charset="0"/>
                <a:cs typeface="Calibri" panose="020F0502020204030204" pitchFamily="34" charset="0"/>
              </a:rPr>
              <a:t> al gravar la base correcta </a:t>
            </a:r>
            <a:r>
              <a:rPr lang="es-MX" b="1" dirty="0">
                <a:solidFill>
                  <a:srgbClr val="C00000"/>
                </a:solidFill>
                <a:latin typeface="Calibri" panose="020F0502020204030204" pitchFamily="34" charset="0"/>
                <a:cs typeface="Calibri" panose="020F0502020204030204" pitchFamily="34" charset="0"/>
              </a:rPr>
              <a:t>se retiene más impuesto </a:t>
            </a:r>
            <a:r>
              <a:rPr lang="es-MX" b="1" dirty="0">
                <a:latin typeface="Calibri" panose="020F0502020204030204" pitchFamily="34" charset="0"/>
                <a:cs typeface="Calibri" panose="020F0502020204030204" pitchFamily="34" charset="0"/>
              </a:rPr>
              <a:t>y en consecuente el </a:t>
            </a:r>
            <a:r>
              <a:rPr lang="es-MX" b="1" dirty="0">
                <a:solidFill>
                  <a:srgbClr val="C00000"/>
                </a:solidFill>
                <a:latin typeface="Calibri" panose="020F0502020204030204" pitchFamily="34" charset="0"/>
                <a:cs typeface="Calibri" panose="020F0502020204030204" pitchFamily="34" charset="0"/>
              </a:rPr>
              <a:t>NETO será menor</a:t>
            </a:r>
            <a:r>
              <a:rPr lang="es-MX" b="1" dirty="0">
                <a:latin typeface="Calibri" panose="020F0502020204030204" pitchFamily="34" charset="0"/>
                <a:cs typeface="Calibri" panose="020F0502020204030204" pitchFamily="34" charset="0"/>
              </a:rPr>
              <a:t>, se tiene que agregar OTRO PAGOS “999” para cuadrar el total pagado</a:t>
            </a:r>
          </a:p>
        </p:txBody>
      </p:sp>
      <p:pic>
        <p:nvPicPr>
          <p:cNvPr id="6" name="Imagen 5">
            <a:extLst>
              <a:ext uri="{FF2B5EF4-FFF2-40B4-BE49-F238E27FC236}">
                <a16:creationId xmlns:a16="http://schemas.microsoft.com/office/drawing/2014/main" id="{52D8A728-26C5-43B8-AD1C-99E430BE2847}"/>
              </a:ext>
            </a:extLst>
          </p:cNvPr>
          <p:cNvPicPr>
            <a:picLocks noChangeAspect="1"/>
          </p:cNvPicPr>
          <p:nvPr/>
        </p:nvPicPr>
        <p:blipFill>
          <a:blip r:embed="rId2"/>
          <a:stretch>
            <a:fillRect/>
          </a:stretch>
        </p:blipFill>
        <p:spPr>
          <a:xfrm>
            <a:off x="1905669" y="1851480"/>
            <a:ext cx="7460226" cy="4687479"/>
          </a:xfrm>
          <a:prstGeom prst="rect">
            <a:avLst/>
          </a:prstGeom>
        </p:spPr>
      </p:pic>
      <p:sp>
        <p:nvSpPr>
          <p:cNvPr id="7" name="object 2">
            <a:extLst>
              <a:ext uri="{FF2B5EF4-FFF2-40B4-BE49-F238E27FC236}">
                <a16:creationId xmlns:a16="http://schemas.microsoft.com/office/drawing/2014/main" id="{F4E3BA63-3875-48F8-9038-D63582D3DEF4}"/>
              </a:ext>
            </a:extLst>
          </p:cNvPr>
          <p:cNvSpPr txBox="1">
            <a:spLocks/>
          </p:cNvSpPr>
          <p:nvPr/>
        </p:nvSpPr>
        <p:spPr>
          <a:xfrm>
            <a:off x="533477" y="177405"/>
            <a:ext cx="10245359" cy="87459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alphaLcPeriod" startAt="7"/>
            </a:pPr>
            <a:r>
              <a:rPr lang="es-MX" sz="2800" b="1" dirty="0">
                <a:latin typeface="Calibri" panose="020F0502020204030204" pitchFamily="34" charset="0"/>
                <a:ea typeface="Calibri" panose="020F0502020204030204" pitchFamily="34" charset="0"/>
                <a:cs typeface="Times New Roman" panose="02020603050405020304" pitchFamily="18" charset="0"/>
              </a:rPr>
              <a:t>Conceptos de ajustes en correcciones cuando ya se pagó la nómina</a:t>
            </a:r>
          </a:p>
        </p:txBody>
      </p:sp>
    </p:spTree>
    <p:extLst>
      <p:ext uri="{BB962C8B-B14F-4D97-AF65-F5344CB8AC3E}">
        <p14:creationId xmlns:p14="http://schemas.microsoft.com/office/powerpoint/2010/main" val="3285984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709CA45-AB6E-48FA-B248-B3D5CE3A07DD}"/>
              </a:ext>
            </a:extLst>
          </p:cNvPr>
          <p:cNvPicPr>
            <a:picLocks noChangeAspect="1"/>
          </p:cNvPicPr>
          <p:nvPr/>
        </p:nvPicPr>
        <p:blipFill>
          <a:blip r:embed="rId2"/>
          <a:stretch>
            <a:fillRect/>
          </a:stretch>
        </p:blipFill>
        <p:spPr>
          <a:xfrm>
            <a:off x="230839" y="1771878"/>
            <a:ext cx="11527078" cy="3802969"/>
          </a:xfrm>
          <a:prstGeom prst="rect">
            <a:avLst/>
          </a:prstGeom>
        </p:spPr>
      </p:pic>
      <p:sp>
        <p:nvSpPr>
          <p:cNvPr id="6" name="object 2">
            <a:extLst>
              <a:ext uri="{FF2B5EF4-FFF2-40B4-BE49-F238E27FC236}">
                <a16:creationId xmlns:a16="http://schemas.microsoft.com/office/drawing/2014/main" id="{25CACECF-AA4B-40D4-BFC9-B12F488E47B0}"/>
              </a:ext>
            </a:extLst>
          </p:cNvPr>
          <p:cNvSpPr txBox="1">
            <a:spLocks/>
          </p:cNvSpPr>
          <p:nvPr/>
        </p:nvSpPr>
        <p:spPr>
          <a:xfrm>
            <a:off x="533477" y="177405"/>
            <a:ext cx="10245359" cy="87459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alphaLcPeriod" startAt="7"/>
            </a:pPr>
            <a:r>
              <a:rPr lang="es-MX" sz="2800" b="1" dirty="0">
                <a:latin typeface="Calibri" panose="020F0502020204030204" pitchFamily="34" charset="0"/>
                <a:ea typeface="Calibri" panose="020F0502020204030204" pitchFamily="34" charset="0"/>
                <a:cs typeface="Times New Roman" panose="02020603050405020304" pitchFamily="18" charset="0"/>
              </a:rPr>
              <a:t>Conceptos de ajustes en correcciones cuando ya se pagó la nómina</a:t>
            </a:r>
          </a:p>
        </p:txBody>
      </p:sp>
    </p:spTree>
    <p:extLst>
      <p:ext uri="{BB962C8B-B14F-4D97-AF65-F5344CB8AC3E}">
        <p14:creationId xmlns:p14="http://schemas.microsoft.com/office/powerpoint/2010/main" val="29563698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B120F196-76FE-4B2D-A84F-7A9B219CF3FE}"/>
              </a:ext>
            </a:extLst>
          </p:cNvPr>
          <p:cNvPicPr/>
          <p:nvPr/>
        </p:nvPicPr>
        <p:blipFill>
          <a:blip r:embed="rId2" cstate="print"/>
          <a:stretch>
            <a:fillRect/>
          </a:stretch>
        </p:blipFill>
        <p:spPr>
          <a:xfrm>
            <a:off x="2156114" y="1330615"/>
            <a:ext cx="7048500" cy="4826000"/>
          </a:xfrm>
          <a:prstGeom prst="rect">
            <a:avLst/>
          </a:prstGeom>
        </p:spPr>
      </p:pic>
      <p:sp>
        <p:nvSpPr>
          <p:cNvPr id="7" name="object 4">
            <a:extLst>
              <a:ext uri="{FF2B5EF4-FFF2-40B4-BE49-F238E27FC236}">
                <a16:creationId xmlns:a16="http://schemas.microsoft.com/office/drawing/2014/main" id="{9D61378F-6FAE-4D75-9017-A4FBABD20EA3}"/>
              </a:ext>
            </a:extLst>
          </p:cNvPr>
          <p:cNvSpPr txBox="1"/>
          <p:nvPr/>
        </p:nvSpPr>
        <p:spPr>
          <a:xfrm>
            <a:off x="2468788" y="2657384"/>
            <a:ext cx="110109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SANCIONES</a:t>
            </a:r>
            <a:r>
              <a:rPr lang="es-MX" sz="1800" spc="-10" dirty="0">
                <a:latin typeface="Calibri"/>
                <a:cs typeface="Calibri"/>
              </a:rPr>
              <a:t> </a:t>
            </a:r>
            <a:endParaRPr sz="1800" dirty="0">
              <a:latin typeface="Calibri"/>
              <a:cs typeface="Calibri"/>
            </a:endParaRPr>
          </a:p>
        </p:txBody>
      </p:sp>
      <p:sp>
        <p:nvSpPr>
          <p:cNvPr id="8" name="object 5">
            <a:extLst>
              <a:ext uri="{FF2B5EF4-FFF2-40B4-BE49-F238E27FC236}">
                <a16:creationId xmlns:a16="http://schemas.microsoft.com/office/drawing/2014/main" id="{22D3ED2E-E85B-48AE-A4A6-A934C3987EA0}"/>
              </a:ext>
            </a:extLst>
          </p:cNvPr>
          <p:cNvSpPr txBox="1"/>
          <p:nvPr/>
        </p:nvSpPr>
        <p:spPr>
          <a:xfrm>
            <a:off x="5070510" y="2090455"/>
            <a:ext cx="1529080" cy="574675"/>
          </a:xfrm>
          <a:prstGeom prst="rect">
            <a:avLst/>
          </a:prstGeom>
        </p:spPr>
        <p:txBody>
          <a:bodyPr vert="horz" wrap="square" lIns="0" tIns="12700" rIns="0" bIns="0" rtlCol="0">
            <a:spAutoFit/>
          </a:bodyPr>
          <a:lstStyle/>
          <a:p>
            <a:pPr marL="454659" marR="5080" indent="-441959">
              <a:lnSpc>
                <a:spcPct val="100000"/>
              </a:lnSpc>
              <a:spcBef>
                <a:spcPts val="100"/>
              </a:spcBef>
            </a:pPr>
            <a:r>
              <a:rPr sz="1800" spc="-10" dirty="0">
                <a:latin typeface="Calibri"/>
                <a:cs typeface="Calibri"/>
              </a:rPr>
              <a:t>D</a:t>
            </a:r>
            <a:r>
              <a:rPr sz="1800" spc="-5" dirty="0">
                <a:latin typeface="Calibri"/>
                <a:cs typeface="Calibri"/>
              </a:rPr>
              <a:t>EFR</a:t>
            </a:r>
            <a:r>
              <a:rPr sz="1800" spc="-25" dirty="0">
                <a:latin typeface="Calibri"/>
                <a:cs typeface="Calibri"/>
              </a:rPr>
              <a:t>A</a:t>
            </a:r>
            <a:r>
              <a:rPr sz="1800" dirty="0">
                <a:latin typeface="Calibri"/>
                <a:cs typeface="Calibri"/>
              </a:rPr>
              <a:t>U</a:t>
            </a:r>
            <a:r>
              <a:rPr sz="1800" spc="-25" dirty="0">
                <a:latin typeface="Calibri"/>
                <a:cs typeface="Calibri"/>
              </a:rPr>
              <a:t>DA</a:t>
            </a:r>
            <a:r>
              <a:rPr sz="1800" spc="-5" dirty="0">
                <a:latin typeface="Calibri"/>
                <a:cs typeface="Calibri"/>
              </a:rPr>
              <a:t>C</a:t>
            </a:r>
            <a:r>
              <a:rPr sz="1800" spc="5" dirty="0">
                <a:latin typeface="Calibri"/>
                <a:cs typeface="Calibri"/>
              </a:rPr>
              <a:t>IÓ</a:t>
            </a:r>
            <a:r>
              <a:rPr sz="1800" dirty="0">
                <a:latin typeface="Calibri"/>
                <a:cs typeface="Calibri"/>
              </a:rPr>
              <a:t>N  </a:t>
            </a:r>
            <a:r>
              <a:rPr sz="1800" spc="-5" dirty="0">
                <a:latin typeface="Calibri"/>
                <a:cs typeface="Calibri"/>
              </a:rPr>
              <a:t>FISCAL</a:t>
            </a:r>
            <a:endParaRPr sz="1800">
              <a:latin typeface="Calibri"/>
              <a:cs typeface="Calibri"/>
            </a:endParaRPr>
          </a:p>
        </p:txBody>
      </p:sp>
      <p:sp>
        <p:nvSpPr>
          <p:cNvPr id="9" name="object 6">
            <a:extLst>
              <a:ext uri="{FF2B5EF4-FFF2-40B4-BE49-F238E27FC236}">
                <a16:creationId xmlns:a16="http://schemas.microsoft.com/office/drawing/2014/main" id="{276995C2-144C-479B-A31E-D0F90AA88496}"/>
              </a:ext>
            </a:extLst>
          </p:cNvPr>
          <p:cNvSpPr txBox="1"/>
          <p:nvPr/>
        </p:nvSpPr>
        <p:spPr>
          <a:xfrm>
            <a:off x="7072537" y="2373919"/>
            <a:ext cx="1106170" cy="574675"/>
          </a:xfrm>
          <a:prstGeom prst="rect">
            <a:avLst/>
          </a:prstGeom>
        </p:spPr>
        <p:txBody>
          <a:bodyPr vert="horz" wrap="square" lIns="0" tIns="12700" rIns="0" bIns="0" rtlCol="0">
            <a:spAutoFit/>
          </a:bodyPr>
          <a:lstStyle/>
          <a:p>
            <a:pPr marL="38100">
              <a:lnSpc>
                <a:spcPct val="100000"/>
              </a:lnSpc>
              <a:spcBef>
                <a:spcPts val="100"/>
              </a:spcBef>
            </a:pPr>
            <a:r>
              <a:rPr sz="1800" spc="-10" dirty="0">
                <a:latin typeface="Calibri"/>
                <a:cs typeface="Calibri"/>
              </a:rPr>
              <a:t>REGISTROS</a:t>
            </a:r>
            <a:endParaRPr sz="1800">
              <a:latin typeface="Calibri"/>
              <a:cs typeface="Calibri"/>
            </a:endParaRPr>
          </a:p>
          <a:p>
            <a:pPr marL="12700">
              <a:lnSpc>
                <a:spcPct val="100000"/>
              </a:lnSpc>
            </a:pPr>
            <a:r>
              <a:rPr sz="1800" spc="-25" dirty="0">
                <a:latin typeface="Calibri"/>
                <a:cs typeface="Calibri"/>
              </a:rPr>
              <a:t>C</a:t>
            </a:r>
            <a:r>
              <a:rPr sz="1800" spc="5" dirty="0">
                <a:latin typeface="Calibri"/>
                <a:cs typeface="Calibri"/>
              </a:rPr>
              <a:t>O</a:t>
            </a:r>
            <a:r>
              <a:rPr sz="1800" dirty="0">
                <a:latin typeface="Calibri"/>
                <a:cs typeface="Calibri"/>
              </a:rPr>
              <a:t>N</a:t>
            </a:r>
            <a:r>
              <a:rPr sz="1800" spc="-145" dirty="0">
                <a:latin typeface="Calibri"/>
                <a:cs typeface="Calibri"/>
              </a:rPr>
              <a:t>T</a:t>
            </a:r>
            <a:r>
              <a:rPr sz="1800" dirty="0">
                <a:latin typeface="Calibri"/>
                <a:cs typeface="Calibri"/>
              </a:rPr>
              <a:t>ABL</a:t>
            </a:r>
            <a:r>
              <a:rPr sz="1800" spc="-25" dirty="0">
                <a:latin typeface="Calibri"/>
                <a:cs typeface="Calibri"/>
              </a:rPr>
              <a:t>E</a:t>
            </a:r>
            <a:r>
              <a:rPr sz="1800" dirty="0">
                <a:latin typeface="Calibri"/>
                <a:cs typeface="Calibri"/>
              </a:rPr>
              <a:t>S</a:t>
            </a:r>
            <a:endParaRPr sz="1800">
              <a:latin typeface="Calibri"/>
              <a:cs typeface="Calibri"/>
            </a:endParaRPr>
          </a:p>
        </p:txBody>
      </p:sp>
      <p:sp>
        <p:nvSpPr>
          <p:cNvPr id="10" name="object 7">
            <a:extLst>
              <a:ext uri="{FF2B5EF4-FFF2-40B4-BE49-F238E27FC236}">
                <a16:creationId xmlns:a16="http://schemas.microsoft.com/office/drawing/2014/main" id="{429243A4-0FB0-4C79-AB54-6F51D9ADAE78}"/>
              </a:ext>
            </a:extLst>
          </p:cNvPr>
          <p:cNvSpPr txBox="1"/>
          <p:nvPr/>
        </p:nvSpPr>
        <p:spPr>
          <a:xfrm>
            <a:off x="3156873" y="1840774"/>
            <a:ext cx="77851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MU</a:t>
            </a:r>
            <a:r>
              <a:rPr sz="1800" spc="-140" dirty="0">
                <a:latin typeface="Calibri"/>
                <a:cs typeface="Calibri"/>
              </a:rPr>
              <a:t>LT</a:t>
            </a:r>
            <a:r>
              <a:rPr sz="1800" dirty="0">
                <a:latin typeface="Calibri"/>
                <a:cs typeface="Calibri"/>
              </a:rPr>
              <a:t>AS</a:t>
            </a:r>
            <a:endParaRPr sz="1800">
              <a:latin typeface="Calibri"/>
              <a:cs typeface="Calibri"/>
            </a:endParaRPr>
          </a:p>
        </p:txBody>
      </p:sp>
      <p:sp>
        <p:nvSpPr>
          <p:cNvPr id="11" name="object 8">
            <a:extLst>
              <a:ext uri="{FF2B5EF4-FFF2-40B4-BE49-F238E27FC236}">
                <a16:creationId xmlns:a16="http://schemas.microsoft.com/office/drawing/2014/main" id="{98C74477-0542-42BD-BE20-B4C2D2B1F2FC}"/>
              </a:ext>
            </a:extLst>
          </p:cNvPr>
          <p:cNvSpPr txBox="1"/>
          <p:nvPr/>
        </p:nvSpPr>
        <p:spPr>
          <a:xfrm>
            <a:off x="3895760" y="2381286"/>
            <a:ext cx="98361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R</a:t>
            </a:r>
            <a:r>
              <a:rPr sz="1800" spc="5" dirty="0">
                <a:latin typeface="Calibri"/>
                <a:cs typeface="Calibri"/>
              </a:rPr>
              <a:t>U</a:t>
            </a:r>
            <a:r>
              <a:rPr sz="1800" dirty="0">
                <a:latin typeface="Calibri"/>
                <a:cs typeface="Calibri"/>
              </a:rPr>
              <a:t>M</a:t>
            </a:r>
            <a:r>
              <a:rPr sz="1800" spc="5" dirty="0">
                <a:latin typeface="Calibri"/>
                <a:cs typeface="Calibri"/>
              </a:rPr>
              <a:t>O</a:t>
            </a:r>
            <a:r>
              <a:rPr sz="1800" dirty="0">
                <a:latin typeface="Calibri"/>
                <a:cs typeface="Calibri"/>
              </a:rPr>
              <a:t>R</a:t>
            </a:r>
            <a:r>
              <a:rPr sz="1800" spc="-20" dirty="0">
                <a:latin typeface="Calibri"/>
                <a:cs typeface="Calibri"/>
              </a:rPr>
              <a:t>E</a:t>
            </a:r>
            <a:r>
              <a:rPr sz="1800" dirty="0">
                <a:latin typeface="Calibri"/>
                <a:cs typeface="Calibri"/>
              </a:rPr>
              <a:t>S</a:t>
            </a:r>
            <a:endParaRPr sz="1800">
              <a:latin typeface="Calibri"/>
              <a:cs typeface="Calibri"/>
            </a:endParaRPr>
          </a:p>
        </p:txBody>
      </p:sp>
      <p:sp>
        <p:nvSpPr>
          <p:cNvPr id="12" name="object 9">
            <a:extLst>
              <a:ext uri="{FF2B5EF4-FFF2-40B4-BE49-F238E27FC236}">
                <a16:creationId xmlns:a16="http://schemas.microsoft.com/office/drawing/2014/main" id="{DAD479C4-CA1C-480E-A208-D61D889F6A6F}"/>
              </a:ext>
            </a:extLst>
          </p:cNvPr>
          <p:cNvSpPr txBox="1"/>
          <p:nvPr/>
        </p:nvSpPr>
        <p:spPr>
          <a:xfrm>
            <a:off x="5291743" y="1476347"/>
            <a:ext cx="40068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a:t>
            </a:r>
            <a:r>
              <a:rPr sz="1800" spc="-10" dirty="0">
                <a:latin typeface="Calibri"/>
                <a:cs typeface="Calibri"/>
              </a:rPr>
              <a:t>S</a:t>
            </a:r>
            <a:r>
              <a:rPr sz="1800" dirty="0">
                <a:latin typeface="Calibri"/>
                <a:cs typeface="Calibri"/>
              </a:rPr>
              <a:t>I?</a:t>
            </a:r>
            <a:endParaRPr sz="1800">
              <a:latin typeface="Calibri"/>
              <a:cs typeface="Calibri"/>
            </a:endParaRPr>
          </a:p>
        </p:txBody>
      </p:sp>
      <p:sp>
        <p:nvSpPr>
          <p:cNvPr id="13" name="object 10">
            <a:extLst>
              <a:ext uri="{FF2B5EF4-FFF2-40B4-BE49-F238E27FC236}">
                <a16:creationId xmlns:a16="http://schemas.microsoft.com/office/drawing/2014/main" id="{9F238A16-83E5-4D9A-81B8-7F523925477A}"/>
              </a:ext>
            </a:extLst>
          </p:cNvPr>
          <p:cNvSpPr txBox="1"/>
          <p:nvPr/>
        </p:nvSpPr>
        <p:spPr>
          <a:xfrm>
            <a:off x="7675915" y="2890759"/>
            <a:ext cx="1199515" cy="831215"/>
          </a:xfrm>
          <a:prstGeom prst="rect">
            <a:avLst/>
          </a:prstGeom>
        </p:spPr>
        <p:txBody>
          <a:bodyPr vert="horz" wrap="square" lIns="0" tIns="140970" rIns="0" bIns="0" rtlCol="0">
            <a:spAutoFit/>
          </a:bodyPr>
          <a:lstStyle/>
          <a:p>
            <a:pPr marL="674370">
              <a:lnSpc>
                <a:spcPct val="100000"/>
              </a:lnSpc>
              <a:spcBef>
                <a:spcPts val="1110"/>
              </a:spcBef>
            </a:pPr>
            <a:r>
              <a:rPr sz="1800" dirty="0">
                <a:latin typeface="Calibri"/>
                <a:cs typeface="Calibri"/>
              </a:rPr>
              <a:t>¿NO?</a:t>
            </a:r>
            <a:endParaRPr sz="1800">
              <a:latin typeface="Calibri"/>
              <a:cs typeface="Calibri"/>
            </a:endParaRPr>
          </a:p>
          <a:p>
            <a:pPr marL="12700">
              <a:lnSpc>
                <a:spcPct val="100000"/>
              </a:lnSpc>
              <a:spcBef>
                <a:spcPts val="1010"/>
              </a:spcBef>
            </a:pPr>
            <a:r>
              <a:rPr sz="1800" spc="-5" dirty="0">
                <a:latin typeface="Calibri"/>
                <a:cs typeface="Calibri"/>
              </a:rPr>
              <a:t>Mmm!!</a:t>
            </a:r>
            <a:endParaRPr sz="1800">
              <a:latin typeface="Calibri"/>
              <a:cs typeface="Calibri"/>
            </a:endParaRPr>
          </a:p>
        </p:txBody>
      </p:sp>
      <p:sp>
        <p:nvSpPr>
          <p:cNvPr id="14" name="object 2">
            <a:extLst>
              <a:ext uri="{FF2B5EF4-FFF2-40B4-BE49-F238E27FC236}">
                <a16:creationId xmlns:a16="http://schemas.microsoft.com/office/drawing/2014/main" id="{F83B4686-B6B7-4844-A3E9-45DF7B3E5413}"/>
              </a:ext>
            </a:extLst>
          </p:cNvPr>
          <p:cNvSpPr txBox="1">
            <a:spLocks/>
          </p:cNvSpPr>
          <p:nvPr/>
        </p:nvSpPr>
        <p:spPr>
          <a:xfrm>
            <a:off x="343132" y="396644"/>
            <a:ext cx="808887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3000" b="1" dirty="0">
                <a:latin typeface="Calibri" panose="020F0502020204030204" pitchFamily="34" charset="0"/>
                <a:ea typeface="Calibri" panose="020F0502020204030204" pitchFamily="34" charset="0"/>
                <a:cs typeface="Times New Roman" panose="02020603050405020304" pitchFamily="18" charset="0"/>
              </a:rPr>
              <a:t>Sanciones, Multas e Infracciones</a:t>
            </a:r>
          </a:p>
        </p:txBody>
      </p:sp>
    </p:spTree>
    <p:extLst>
      <p:ext uri="{BB962C8B-B14F-4D97-AF65-F5344CB8AC3E}">
        <p14:creationId xmlns:p14="http://schemas.microsoft.com/office/powerpoint/2010/main" val="30197375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61C29AA-0C28-4091-885C-0B8D0A3694D6}"/>
              </a:ext>
            </a:extLst>
          </p:cNvPr>
          <p:cNvSpPr/>
          <p:nvPr/>
        </p:nvSpPr>
        <p:spPr>
          <a:xfrm>
            <a:off x="347394" y="1242344"/>
            <a:ext cx="11128718" cy="2462213"/>
          </a:xfrm>
          <a:prstGeom prst="rect">
            <a:avLst/>
          </a:prstGeom>
        </p:spPr>
        <p:txBody>
          <a:bodyPr wrap="square">
            <a:spAutoFit/>
          </a:bodyPr>
          <a:lstStyle/>
          <a:p>
            <a:pPr algn="just">
              <a:defRPr/>
            </a:pPr>
            <a:r>
              <a:rPr lang="es-MX" sz="2200" b="1" dirty="0">
                <a:latin typeface="Calibri" panose="020F0502020204030204" pitchFamily="34" charset="0"/>
                <a:cs typeface="Calibri" panose="020F0502020204030204" pitchFamily="34" charset="0"/>
              </a:rPr>
              <a:t>INFRACCIONES </a:t>
            </a:r>
            <a:r>
              <a:rPr lang="es-MX" sz="2200" dirty="0">
                <a:latin typeface="Calibri" panose="020F0502020204030204" pitchFamily="34" charset="0"/>
                <a:cs typeface="Calibri" panose="020F0502020204030204" pitchFamily="34" charset="0"/>
              </a:rPr>
              <a:t>CFF (41 FACCIONES) </a:t>
            </a:r>
            <a:endParaRPr lang="es-MX" sz="2200" b="1" dirty="0">
              <a:latin typeface="Calibri" panose="020F0502020204030204" pitchFamily="34" charset="0"/>
              <a:cs typeface="Calibri" panose="020F0502020204030204" pitchFamily="34" charset="0"/>
            </a:endParaRPr>
          </a:p>
          <a:p>
            <a:pPr algn="just">
              <a:defRPr/>
            </a:pPr>
            <a:r>
              <a:rPr lang="es-ES" sz="2200" b="1" dirty="0">
                <a:highlight>
                  <a:srgbClr val="00FFFF"/>
                </a:highlight>
                <a:latin typeface="Calibri" panose="020F0502020204030204" pitchFamily="34" charset="0"/>
                <a:ea typeface="Times New Roman" panose="02020603050405020304" pitchFamily="18" charset="0"/>
                <a:cs typeface="Calibri" panose="020F0502020204030204" pitchFamily="34" charset="0"/>
              </a:rPr>
              <a:t>Artículo 81</a:t>
            </a:r>
            <a:r>
              <a:rPr lang="es-ES" sz="2200" dirty="0">
                <a:highlight>
                  <a:srgbClr val="00FFFF"/>
                </a:highlight>
                <a:latin typeface="Calibri" panose="020F0502020204030204" pitchFamily="34" charset="0"/>
                <a:ea typeface="Times New Roman" panose="02020603050405020304" pitchFamily="18" charset="0"/>
                <a:cs typeface="Calibri" panose="020F0502020204030204" pitchFamily="34" charset="0"/>
              </a:rPr>
              <a:t>. </a:t>
            </a:r>
            <a:r>
              <a:rPr lang="es-ES" sz="2200" dirty="0">
                <a:latin typeface="Calibri" panose="020F0502020204030204" pitchFamily="34" charset="0"/>
                <a:ea typeface="Times New Roman" panose="02020603050405020304" pitchFamily="18" charset="0"/>
                <a:cs typeface="Calibri" panose="020F0502020204030204" pitchFamily="34" charset="0"/>
              </a:rPr>
              <a:t>Son infracciones relacionadas con la obligación de pago de las contribuciones; de presentación de declaraciones, solicitudes, documentación, avisos, información o expedición de constancias, y del ingreso de información a través de la página de Internet del Servicio de Administración Tributaria:</a:t>
            </a:r>
            <a:endParaRPr lang="es-MX" sz="2200" dirty="0">
              <a:latin typeface="Calibri" panose="020F0502020204030204" pitchFamily="34" charset="0"/>
              <a:cs typeface="Calibri" panose="020F0502020204030204" pitchFamily="34" charset="0"/>
            </a:endParaRPr>
          </a:p>
          <a:p>
            <a:pPr marL="184150" algn="just">
              <a:spcAft>
                <a:spcPts val="0"/>
              </a:spcAft>
              <a:defRPr/>
            </a:pPr>
            <a:r>
              <a:rPr lang="es-ES" sz="2200" b="1" dirty="0">
                <a:latin typeface="Calibri" panose="020F0502020204030204" pitchFamily="34" charset="0"/>
                <a:cs typeface="Calibri" panose="020F0502020204030204" pitchFamily="34" charset="0"/>
              </a:rPr>
              <a:t>X.  </a:t>
            </a:r>
            <a:r>
              <a:rPr lang="es-ES" sz="2200" b="1" dirty="0">
                <a:solidFill>
                  <a:srgbClr val="C00000"/>
                </a:solidFill>
                <a:latin typeface="Calibri" panose="020F0502020204030204" pitchFamily="34" charset="0"/>
                <a:cs typeface="Calibri" panose="020F0502020204030204" pitchFamily="34" charset="0"/>
              </a:rPr>
              <a:t>REMITIR AL SAT</a:t>
            </a:r>
            <a:r>
              <a:rPr lang="es-ES" sz="2200" b="1" dirty="0">
                <a:latin typeface="Calibri" panose="020F0502020204030204" pitchFamily="34" charset="0"/>
                <a:cs typeface="Calibri" panose="020F0502020204030204" pitchFamily="34" charset="0"/>
              </a:rPr>
              <a:t> </a:t>
            </a:r>
            <a:r>
              <a:rPr lang="es-ES" sz="2200" dirty="0">
                <a:latin typeface="Calibri" panose="020F0502020204030204" pitchFamily="34" charset="0"/>
                <a:cs typeface="Calibri" panose="020F0502020204030204" pitchFamily="34" charset="0"/>
              </a:rPr>
              <a:t>No cumplir, en la forma y términos señalados, con lo establecido en la fracción IV del artículo 29 de este Código.</a:t>
            </a:r>
          </a:p>
        </p:txBody>
      </p:sp>
      <p:sp>
        <p:nvSpPr>
          <p:cNvPr id="5" name="Rectángulo 4">
            <a:extLst>
              <a:ext uri="{FF2B5EF4-FFF2-40B4-BE49-F238E27FC236}">
                <a16:creationId xmlns:a16="http://schemas.microsoft.com/office/drawing/2014/main" id="{05C8CFCB-F413-4BD2-BDB4-5DADC2443897}"/>
              </a:ext>
            </a:extLst>
          </p:cNvPr>
          <p:cNvSpPr/>
          <p:nvPr/>
        </p:nvSpPr>
        <p:spPr>
          <a:xfrm>
            <a:off x="347394" y="3812633"/>
            <a:ext cx="10977256" cy="2462213"/>
          </a:xfrm>
          <a:prstGeom prst="rect">
            <a:avLst/>
          </a:prstGeom>
          <a:solidFill>
            <a:schemeClr val="bg1"/>
          </a:solidFill>
        </p:spPr>
        <p:txBody>
          <a:bodyPr wrap="square">
            <a:spAutoFit/>
          </a:bodyPr>
          <a:lstStyle/>
          <a:p>
            <a:pPr algn="just">
              <a:defRPr/>
            </a:pPr>
            <a:r>
              <a:rPr lang="es-MX" sz="2200" b="1" dirty="0">
                <a:latin typeface="Calibri" panose="020F0502020204030204" pitchFamily="34" charset="0"/>
                <a:cs typeface="Calibri" panose="020F0502020204030204" pitchFamily="34" charset="0"/>
              </a:rPr>
              <a:t>MULTAS</a:t>
            </a:r>
          </a:p>
          <a:p>
            <a:pPr algn="just">
              <a:defRPr/>
            </a:pPr>
            <a:r>
              <a:rPr lang="es-ES" sz="2200" b="1" dirty="0">
                <a:highlight>
                  <a:srgbClr val="00FFFF"/>
                </a:highlight>
                <a:latin typeface="Calibri" panose="020F0502020204030204" pitchFamily="34" charset="0"/>
                <a:ea typeface="Times New Roman" panose="02020603050405020304" pitchFamily="18" charset="0"/>
                <a:cs typeface="Calibri" panose="020F0502020204030204" pitchFamily="34" charset="0"/>
              </a:rPr>
              <a:t>Artículo 82.</a:t>
            </a:r>
            <a:r>
              <a:rPr lang="es-ES" sz="2200" dirty="0">
                <a:highlight>
                  <a:srgbClr val="00FFFF"/>
                </a:highlight>
                <a:latin typeface="Calibri" panose="020F0502020204030204" pitchFamily="34" charset="0"/>
                <a:ea typeface="Times New Roman" panose="02020603050405020304" pitchFamily="18" charset="0"/>
                <a:cs typeface="Calibri" panose="020F0502020204030204" pitchFamily="34" charset="0"/>
              </a:rPr>
              <a:t> </a:t>
            </a:r>
            <a:r>
              <a:rPr lang="es-ES" sz="2200" dirty="0">
                <a:latin typeface="Calibri" panose="020F0502020204030204" pitchFamily="34" charset="0"/>
                <a:ea typeface="Times New Roman" panose="02020603050405020304" pitchFamily="18" charset="0"/>
                <a:cs typeface="Calibri" panose="020F0502020204030204" pitchFamily="34" charset="0"/>
              </a:rPr>
              <a:t>A quien cometa las infracciones relacionadas con la obligación de presentar declaraciones, solicitudes, documentación, avisos o información; con la expedición de comprobantes fiscales digitales por Internet o de constancias y con el ingreso de información a través de la página de Internet del Servicio de Administración Tributaria a que se refiere el artículo 81 de este Código, se impondrán las siguientes multas:</a:t>
            </a:r>
            <a:endParaRPr lang="es-MX" sz="2200" dirty="0">
              <a:latin typeface="Calibri" panose="020F0502020204030204" pitchFamily="34" charset="0"/>
              <a:cs typeface="Calibri" panose="020F0502020204030204" pitchFamily="34" charset="0"/>
            </a:endParaRPr>
          </a:p>
          <a:p>
            <a:pPr marL="400050" indent="-400050" hangingPunct="0">
              <a:buAutoNum type="romanUcPeriod" startAt="10"/>
            </a:pPr>
            <a:r>
              <a:rPr lang="es-MX" sz="2200" b="1" dirty="0">
                <a:solidFill>
                  <a:srgbClr val="C00000"/>
                </a:solidFill>
                <a:latin typeface="Calibri" panose="020F0502020204030204" pitchFamily="34" charset="0"/>
                <a:cs typeface="Calibri" panose="020F0502020204030204" pitchFamily="34" charset="0"/>
              </a:rPr>
              <a:t>De $10,980.00 </a:t>
            </a:r>
            <a:r>
              <a:rPr lang="es-ES" sz="2200" b="1" dirty="0">
                <a:solidFill>
                  <a:srgbClr val="C00000"/>
                </a:solidFill>
                <a:latin typeface="Calibri" panose="020F0502020204030204" pitchFamily="34" charset="0"/>
                <a:cs typeface="Calibri" panose="020F0502020204030204" pitchFamily="34" charset="0"/>
              </a:rPr>
              <a:t>a </a:t>
            </a:r>
            <a:r>
              <a:rPr lang="es-MX" sz="2200" b="1" dirty="0">
                <a:solidFill>
                  <a:srgbClr val="C00000"/>
                </a:solidFill>
                <a:latin typeface="Calibri" panose="020F0502020204030204" pitchFamily="34" charset="0"/>
                <a:cs typeface="Calibri" panose="020F0502020204030204" pitchFamily="34" charset="0"/>
              </a:rPr>
              <a:t>$20,570.00</a:t>
            </a:r>
            <a:r>
              <a:rPr lang="es-MX" sz="2200" dirty="0">
                <a:latin typeface="Calibri" panose="020F0502020204030204" pitchFamily="34" charset="0"/>
                <a:cs typeface="Calibri" panose="020F0502020204030204" pitchFamily="34" charset="0"/>
              </a:rPr>
              <a:t>, para la establecida en la fracción X..</a:t>
            </a:r>
          </a:p>
        </p:txBody>
      </p:sp>
      <p:sp>
        <p:nvSpPr>
          <p:cNvPr id="6" name="object 2">
            <a:extLst>
              <a:ext uri="{FF2B5EF4-FFF2-40B4-BE49-F238E27FC236}">
                <a16:creationId xmlns:a16="http://schemas.microsoft.com/office/drawing/2014/main" id="{A748DF6F-4BC1-4138-AF82-6430E85FDCC9}"/>
              </a:ext>
            </a:extLst>
          </p:cNvPr>
          <p:cNvSpPr txBox="1">
            <a:spLocks/>
          </p:cNvSpPr>
          <p:nvPr/>
        </p:nvSpPr>
        <p:spPr>
          <a:xfrm>
            <a:off x="343132" y="396644"/>
            <a:ext cx="808887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3000" b="1" dirty="0">
                <a:latin typeface="Calibri" panose="020F0502020204030204" pitchFamily="34" charset="0"/>
                <a:ea typeface="Calibri" panose="020F0502020204030204" pitchFamily="34" charset="0"/>
                <a:cs typeface="Times New Roman" panose="02020603050405020304" pitchFamily="18" charset="0"/>
              </a:rPr>
              <a:t>Sanciones, Multas e Infracciones</a:t>
            </a:r>
          </a:p>
        </p:txBody>
      </p:sp>
    </p:spTree>
    <p:extLst>
      <p:ext uri="{BB962C8B-B14F-4D97-AF65-F5344CB8AC3E}">
        <p14:creationId xmlns:p14="http://schemas.microsoft.com/office/powerpoint/2010/main" val="360298726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E11ABAE-6087-4D12-9ECD-8077619638FB}"/>
              </a:ext>
            </a:extLst>
          </p:cNvPr>
          <p:cNvSpPr/>
          <p:nvPr/>
        </p:nvSpPr>
        <p:spPr>
          <a:xfrm>
            <a:off x="492294" y="1187067"/>
            <a:ext cx="10791736" cy="4893647"/>
          </a:xfrm>
          <a:prstGeom prst="rect">
            <a:avLst/>
          </a:prstGeom>
        </p:spPr>
        <p:txBody>
          <a:bodyPr wrap="square">
            <a:spAutoFit/>
          </a:bodyPr>
          <a:lstStyle/>
          <a:p>
            <a:pPr algn="just"/>
            <a:r>
              <a:rPr lang="es-MX" sz="2600" b="1" dirty="0">
                <a:highlight>
                  <a:srgbClr val="00FFFF"/>
                </a:highlight>
                <a:latin typeface="Arial" panose="020B0604020202020204" pitchFamily="34" charset="0"/>
                <a:cs typeface="Arial" panose="020B0604020202020204" pitchFamily="34" charset="0"/>
              </a:rPr>
              <a:t>Artículo 81</a:t>
            </a:r>
            <a:r>
              <a:rPr lang="es-MX" sz="2600" dirty="0">
                <a:highlight>
                  <a:srgbClr val="00FFFF"/>
                </a:highlight>
                <a:latin typeface="Arial" panose="020B0604020202020204" pitchFamily="34" charset="0"/>
                <a:cs typeface="Arial" panose="020B0604020202020204" pitchFamily="34" charset="0"/>
              </a:rPr>
              <a:t>. Son infracciones relacionadas con la obligación de…</a:t>
            </a:r>
          </a:p>
          <a:p>
            <a:pPr algn="just"/>
            <a:endParaRPr lang="es-MX" sz="2600" dirty="0">
              <a:latin typeface="Arial" panose="020B0604020202020204" pitchFamily="34" charset="0"/>
              <a:cs typeface="Arial" panose="020B0604020202020204" pitchFamily="34" charset="0"/>
            </a:endParaRPr>
          </a:p>
          <a:p>
            <a:pPr algn="just"/>
            <a:r>
              <a:rPr lang="es-MX" sz="2600" b="1" dirty="0">
                <a:latin typeface="Arial" panose="020B0604020202020204" pitchFamily="34" charset="0"/>
                <a:cs typeface="Arial" panose="020B0604020202020204" pitchFamily="34" charset="0"/>
              </a:rPr>
              <a:t>XLVI. </a:t>
            </a:r>
            <a:r>
              <a:rPr lang="es-MX" sz="2600" b="1" dirty="0">
                <a:solidFill>
                  <a:srgbClr val="C00000"/>
                </a:solidFill>
                <a:highlight>
                  <a:srgbClr val="FFFF00"/>
                </a:highlight>
                <a:latin typeface="Arial" panose="020B0604020202020204" pitchFamily="34" charset="0"/>
                <a:cs typeface="Arial" panose="020B0604020202020204" pitchFamily="34" charset="0"/>
              </a:rPr>
              <a:t>No cancelar </a:t>
            </a:r>
            <a:r>
              <a:rPr lang="es-MX" sz="2600" b="1" dirty="0">
                <a:latin typeface="Arial" panose="020B0604020202020204" pitchFamily="34" charset="0"/>
                <a:cs typeface="Arial" panose="020B0604020202020204" pitchFamily="34" charset="0"/>
              </a:rPr>
              <a:t>los comprobantes </a:t>
            </a:r>
            <a:r>
              <a:rPr lang="es-MX" sz="2600" dirty="0">
                <a:latin typeface="Arial" panose="020B0604020202020204" pitchFamily="34" charset="0"/>
                <a:cs typeface="Arial" panose="020B0604020202020204" pitchFamily="34" charset="0"/>
              </a:rPr>
              <a:t>fiscales digitales por Internet de ingresos </a:t>
            </a:r>
            <a:r>
              <a:rPr lang="es-MX" sz="2600" b="1" dirty="0">
                <a:solidFill>
                  <a:srgbClr val="0070C0"/>
                </a:solidFill>
                <a:latin typeface="Arial" panose="020B0604020202020204" pitchFamily="34" charset="0"/>
                <a:cs typeface="Arial" panose="020B0604020202020204" pitchFamily="34" charset="0"/>
              </a:rPr>
              <a:t>cuando dichos comprobantes </a:t>
            </a:r>
            <a:r>
              <a:rPr lang="es-MX" sz="2600" b="1" dirty="0">
                <a:solidFill>
                  <a:srgbClr val="C00000"/>
                </a:solidFill>
                <a:latin typeface="Arial" panose="020B0604020202020204" pitchFamily="34" charset="0"/>
                <a:cs typeface="Arial" panose="020B0604020202020204" pitchFamily="34" charset="0"/>
              </a:rPr>
              <a:t>se hayan emitido por error </a:t>
            </a:r>
            <a:r>
              <a:rPr lang="es-MX" sz="2600" b="1" dirty="0">
                <a:solidFill>
                  <a:srgbClr val="0070C0"/>
                </a:solidFill>
                <a:latin typeface="Arial" panose="020B0604020202020204" pitchFamily="34" charset="0"/>
                <a:cs typeface="Arial" panose="020B0604020202020204" pitchFamily="34" charset="0"/>
              </a:rPr>
              <a:t>o sin una causa para ello o </a:t>
            </a:r>
            <a:r>
              <a:rPr lang="es-MX" sz="2600" b="1" dirty="0">
                <a:solidFill>
                  <a:srgbClr val="C00000"/>
                </a:solidFill>
                <a:latin typeface="Arial" panose="020B0604020202020204" pitchFamily="34" charset="0"/>
                <a:cs typeface="Arial" panose="020B0604020202020204" pitchFamily="34" charset="0"/>
              </a:rPr>
              <a:t>cancelarlos fuera del plazo </a:t>
            </a:r>
            <a:r>
              <a:rPr lang="es-MX" sz="2600" b="1" dirty="0">
                <a:solidFill>
                  <a:srgbClr val="0070C0"/>
                </a:solidFill>
                <a:latin typeface="Arial" panose="020B0604020202020204" pitchFamily="34" charset="0"/>
                <a:cs typeface="Arial" panose="020B0604020202020204" pitchFamily="34" charset="0"/>
              </a:rPr>
              <a:t>establecido en el artículo 29-A, cuarto párrafo de este Código</a:t>
            </a:r>
            <a:r>
              <a:rPr lang="es-MX" sz="2600" dirty="0">
                <a:latin typeface="Arial" panose="020B0604020202020204" pitchFamily="34" charset="0"/>
                <a:cs typeface="Arial" panose="020B0604020202020204" pitchFamily="34" charset="0"/>
              </a:rPr>
              <a:t>, y demás disposiciones aplicables. 	</a:t>
            </a:r>
          </a:p>
          <a:p>
            <a:pPr algn="just"/>
            <a:endParaRPr lang="es-MX" sz="2600" dirty="0">
              <a:latin typeface="Arial" panose="020B0604020202020204" pitchFamily="34" charset="0"/>
              <a:cs typeface="Arial" panose="020B0604020202020204" pitchFamily="34" charset="0"/>
            </a:endParaRPr>
          </a:p>
          <a:p>
            <a:pPr algn="just"/>
            <a:r>
              <a:rPr lang="es-MX" sz="2600" b="1" dirty="0">
                <a:highlight>
                  <a:srgbClr val="00FFFF"/>
                </a:highlight>
                <a:latin typeface="Arial" panose="020B0604020202020204" pitchFamily="34" charset="0"/>
                <a:cs typeface="Arial" panose="020B0604020202020204" pitchFamily="34" charset="0"/>
              </a:rPr>
              <a:t>Artículo 82</a:t>
            </a:r>
            <a:r>
              <a:rPr lang="es-MX" sz="2600" dirty="0">
                <a:highlight>
                  <a:srgbClr val="00FFFF"/>
                </a:highlight>
                <a:latin typeface="Arial" panose="020B0604020202020204" pitchFamily="34" charset="0"/>
                <a:cs typeface="Arial" panose="020B0604020202020204" pitchFamily="34" charset="0"/>
              </a:rPr>
              <a:t>. A quien cometa las infracciones relacionadas</a:t>
            </a:r>
          </a:p>
          <a:p>
            <a:pPr algn="just"/>
            <a:endParaRPr lang="es-MX" sz="2600" dirty="0">
              <a:latin typeface="Arial" panose="020B0604020202020204" pitchFamily="34" charset="0"/>
              <a:cs typeface="Arial" panose="020B0604020202020204" pitchFamily="34" charset="0"/>
            </a:endParaRPr>
          </a:p>
          <a:p>
            <a:pPr algn="just"/>
            <a:r>
              <a:rPr lang="es-MX" sz="2600" b="1" dirty="0">
                <a:solidFill>
                  <a:srgbClr val="C00000"/>
                </a:solidFill>
                <a:latin typeface="Arial" panose="020B0604020202020204" pitchFamily="34" charset="0"/>
                <a:cs typeface="Arial" panose="020B0604020202020204" pitchFamily="34" charset="0"/>
              </a:rPr>
              <a:t>XLII. Del 5% a un 10% del monto de cada comprobante fiscal, tratándose del supuesto establecido en la fracción XLVI</a:t>
            </a:r>
            <a:r>
              <a:rPr lang="es-MX" sz="2600" dirty="0">
                <a:latin typeface="Arial" panose="020B0604020202020204" pitchFamily="34" charset="0"/>
                <a:cs typeface="Arial" panose="020B0604020202020204" pitchFamily="34" charset="0"/>
              </a:rPr>
              <a:t>. 	</a:t>
            </a:r>
          </a:p>
        </p:txBody>
      </p:sp>
      <p:sp>
        <p:nvSpPr>
          <p:cNvPr id="5" name="object 2">
            <a:extLst>
              <a:ext uri="{FF2B5EF4-FFF2-40B4-BE49-F238E27FC236}">
                <a16:creationId xmlns:a16="http://schemas.microsoft.com/office/drawing/2014/main" id="{98D0223E-D63F-4231-9E3D-90F6B246423C}"/>
              </a:ext>
            </a:extLst>
          </p:cNvPr>
          <p:cNvSpPr txBox="1">
            <a:spLocks/>
          </p:cNvSpPr>
          <p:nvPr/>
        </p:nvSpPr>
        <p:spPr>
          <a:xfrm>
            <a:off x="343132" y="396644"/>
            <a:ext cx="808887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3000" b="1" dirty="0">
                <a:latin typeface="Calibri" panose="020F0502020204030204" pitchFamily="34" charset="0"/>
                <a:ea typeface="Calibri" panose="020F0502020204030204" pitchFamily="34" charset="0"/>
                <a:cs typeface="Times New Roman" panose="02020603050405020304" pitchFamily="18" charset="0"/>
              </a:rPr>
              <a:t>Sanciones, Multas e Infracciones</a:t>
            </a:r>
          </a:p>
        </p:txBody>
      </p:sp>
    </p:spTree>
    <p:extLst>
      <p:ext uri="{BB962C8B-B14F-4D97-AF65-F5344CB8AC3E}">
        <p14:creationId xmlns:p14="http://schemas.microsoft.com/office/powerpoint/2010/main" val="34436846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C155880-7978-4BB8-B644-A9C459A9C2A9}"/>
              </a:ext>
            </a:extLst>
          </p:cNvPr>
          <p:cNvSpPr/>
          <p:nvPr/>
        </p:nvSpPr>
        <p:spPr>
          <a:xfrm>
            <a:off x="343132" y="1257514"/>
            <a:ext cx="11204665" cy="1785104"/>
          </a:xfrm>
          <a:prstGeom prst="rect">
            <a:avLst/>
          </a:prstGeom>
          <a:ln w="57150">
            <a:solidFill>
              <a:srgbClr val="FFFF00"/>
            </a:solidFill>
          </a:ln>
        </p:spPr>
        <p:txBody>
          <a:bodyPr wrap="square">
            <a:spAutoFit/>
          </a:bodyPr>
          <a:lstStyle/>
          <a:p>
            <a:pPr algn="just"/>
            <a:r>
              <a:rPr lang="es-MX" sz="2200" b="1" dirty="0">
                <a:latin typeface="Calibri" panose="020F0502020204030204" pitchFamily="34" charset="0"/>
                <a:cs typeface="Calibri" panose="020F0502020204030204" pitchFamily="34" charset="0"/>
              </a:rPr>
              <a:t>Artículo 83</a:t>
            </a:r>
            <a:r>
              <a:rPr lang="es-MX" sz="2200" dirty="0">
                <a:latin typeface="Calibri" panose="020F0502020204030204" pitchFamily="34" charset="0"/>
                <a:cs typeface="Calibri" panose="020F0502020204030204" pitchFamily="34" charset="0"/>
              </a:rPr>
              <a:t>. Son infracciones relacionadas con la obligación de</a:t>
            </a:r>
          </a:p>
          <a:p>
            <a:pPr algn="just"/>
            <a:endParaRPr lang="es-MX" sz="2200" dirty="0">
              <a:latin typeface="Calibri" panose="020F0502020204030204" pitchFamily="34" charset="0"/>
              <a:cs typeface="Calibri" panose="020F0502020204030204" pitchFamily="34" charset="0"/>
            </a:endParaRPr>
          </a:p>
          <a:p>
            <a:pPr marL="400050" indent="-400050">
              <a:buFont typeface="+mj-lt"/>
              <a:buAutoNum type="romanUcPeriod" startAt="9"/>
            </a:pPr>
            <a:r>
              <a:rPr lang="es-ES" sz="2200" b="1" dirty="0">
                <a:latin typeface="Calibri" panose="020F0502020204030204" pitchFamily="34" charset="0"/>
                <a:cs typeface="Calibri" panose="020F0502020204030204" pitchFamily="34" charset="0"/>
              </a:rPr>
              <a:t>Expedir comprobantes</a:t>
            </a:r>
            <a:r>
              <a:rPr lang="es-ES" sz="2200" dirty="0">
                <a:latin typeface="Calibri" panose="020F0502020204030204" pitchFamily="34" charset="0"/>
                <a:cs typeface="Calibri" panose="020F0502020204030204" pitchFamily="34" charset="0"/>
              </a:rPr>
              <a:t> fiscales digitales por Internet </a:t>
            </a:r>
            <a:r>
              <a:rPr lang="es-ES" sz="2200" b="1" dirty="0">
                <a:solidFill>
                  <a:srgbClr val="7030A0"/>
                </a:solidFill>
                <a:highlight>
                  <a:srgbClr val="FFFF00"/>
                </a:highlight>
                <a:latin typeface="Calibri" panose="020F0502020204030204" pitchFamily="34" charset="0"/>
                <a:cs typeface="Calibri" panose="020F0502020204030204" pitchFamily="34" charset="0"/>
              </a:rPr>
              <a:t>asentando la clave del registro federal de contribuyentes de persona distinta </a:t>
            </a:r>
            <a:r>
              <a:rPr lang="es-ES" sz="2200" dirty="0">
                <a:latin typeface="Calibri" panose="020F0502020204030204" pitchFamily="34" charset="0"/>
                <a:cs typeface="Calibri" panose="020F0502020204030204" pitchFamily="34" charset="0"/>
              </a:rPr>
              <a:t>a la que adquiere el bien o el servicio o a la que contrate el uso o goce temporal de bienes.</a:t>
            </a:r>
          </a:p>
        </p:txBody>
      </p:sp>
      <p:sp>
        <p:nvSpPr>
          <p:cNvPr id="5" name="Rectángulo 4">
            <a:extLst>
              <a:ext uri="{FF2B5EF4-FFF2-40B4-BE49-F238E27FC236}">
                <a16:creationId xmlns:a16="http://schemas.microsoft.com/office/drawing/2014/main" id="{795EF7D9-8180-44FC-ABD0-9B6C2D0DD49C}"/>
              </a:ext>
            </a:extLst>
          </p:cNvPr>
          <p:cNvSpPr/>
          <p:nvPr/>
        </p:nvSpPr>
        <p:spPr>
          <a:xfrm>
            <a:off x="343132" y="3359143"/>
            <a:ext cx="11204665" cy="2585323"/>
          </a:xfrm>
          <a:prstGeom prst="rect">
            <a:avLst/>
          </a:prstGeom>
          <a:ln w="57150">
            <a:solidFill>
              <a:srgbClr val="C00000"/>
            </a:solidFill>
          </a:ln>
        </p:spPr>
        <p:txBody>
          <a:bodyPr wrap="square">
            <a:spAutoFit/>
          </a:bodyPr>
          <a:lstStyle/>
          <a:p>
            <a:pPr algn="just"/>
            <a:r>
              <a:rPr lang="es-MX" sz="2000" b="1" dirty="0">
                <a:latin typeface="Calibri" panose="020F0502020204030204" pitchFamily="34" charset="0"/>
                <a:cs typeface="Calibri" panose="020F0502020204030204" pitchFamily="34" charset="0"/>
              </a:rPr>
              <a:t>Artículo 84</a:t>
            </a:r>
            <a:r>
              <a:rPr lang="es-MX" sz="2000" dirty="0">
                <a:latin typeface="Calibri" panose="020F0502020204030204" pitchFamily="34" charset="0"/>
                <a:cs typeface="Calibri" panose="020F0502020204030204" pitchFamily="34" charset="0"/>
              </a:rPr>
              <a:t>.- A quien cometa las infracciones relacionadas</a:t>
            </a:r>
          </a:p>
          <a:p>
            <a:pPr algn="just"/>
            <a:endParaRPr lang="es-MX" sz="2000" dirty="0">
              <a:latin typeface="Calibri" panose="020F0502020204030204" pitchFamily="34" charset="0"/>
              <a:cs typeface="Calibri" panose="020F0502020204030204" pitchFamily="34" charset="0"/>
            </a:endParaRPr>
          </a:p>
          <a:p>
            <a:pPr marL="400050" indent="-400050" hangingPunct="0">
              <a:buFont typeface="+mj-lt"/>
              <a:buAutoNum type="romanUcPeriod" startAt="6"/>
            </a:pPr>
            <a:r>
              <a:rPr lang="es-ES" sz="2000" dirty="0">
                <a:latin typeface="Calibri" panose="020F0502020204030204" pitchFamily="34" charset="0"/>
                <a:cs typeface="Calibri" panose="020F0502020204030204" pitchFamily="34" charset="0"/>
              </a:rPr>
              <a:t>De </a:t>
            </a:r>
            <a:r>
              <a:rPr lang="es-MX" sz="2000" b="1" dirty="0">
                <a:latin typeface="Calibri" panose="020F0502020204030204" pitchFamily="34" charset="0"/>
                <a:cs typeface="Calibri" panose="020F0502020204030204" pitchFamily="34" charset="0"/>
              </a:rPr>
              <a:t>$16,670.00</a:t>
            </a:r>
            <a:r>
              <a:rPr lang="es-ES" sz="2000" dirty="0">
                <a:latin typeface="Calibri" panose="020F0502020204030204" pitchFamily="34" charset="0"/>
                <a:cs typeface="Calibri" panose="020F0502020204030204" pitchFamily="34" charset="0"/>
              </a:rPr>
              <a:t> a </a:t>
            </a:r>
            <a:r>
              <a:rPr lang="es-MX" sz="2000" b="1" dirty="0">
                <a:latin typeface="Calibri" panose="020F0502020204030204" pitchFamily="34" charset="0"/>
                <a:cs typeface="Calibri" panose="020F0502020204030204" pitchFamily="34" charset="0"/>
              </a:rPr>
              <a:t>$95,300.00</a:t>
            </a:r>
            <a:r>
              <a:rPr lang="es-ES" sz="2000" dirty="0">
                <a:latin typeface="Calibri" panose="020F0502020204030204" pitchFamily="34" charset="0"/>
                <a:cs typeface="Calibri" panose="020F0502020204030204" pitchFamily="34" charset="0"/>
              </a:rPr>
              <a:t>, a la señalada en la </a:t>
            </a:r>
            <a:r>
              <a:rPr lang="es-ES" sz="2200" b="1" dirty="0">
                <a:latin typeface="Calibri" panose="020F0502020204030204" pitchFamily="34" charset="0"/>
                <a:cs typeface="Calibri" panose="020F0502020204030204" pitchFamily="34" charset="0"/>
              </a:rPr>
              <a:t>fracción IX </a:t>
            </a:r>
            <a:r>
              <a:rPr lang="es-ES" sz="2000" dirty="0">
                <a:latin typeface="Calibri" panose="020F0502020204030204" pitchFamily="34" charset="0"/>
                <a:cs typeface="Calibri" panose="020F0502020204030204" pitchFamily="34" charset="0"/>
              </a:rPr>
              <a:t>cuando se trate de la primera infracción. Tratándose de contribuyentes que tributen conforme al Título IV, Capítulo II, Sección II de la Ley del Impuesto sobre la Renta, la multa será de </a:t>
            </a:r>
            <a:r>
              <a:rPr lang="es-MX" sz="2000" b="1" dirty="0">
                <a:latin typeface="Calibri" panose="020F0502020204030204" pitchFamily="34" charset="0"/>
                <a:cs typeface="Calibri" panose="020F0502020204030204" pitchFamily="34" charset="0"/>
              </a:rPr>
              <a:t>$1,670.00 </a:t>
            </a:r>
            <a:r>
              <a:rPr lang="es-ES" sz="2000" dirty="0">
                <a:latin typeface="Calibri" panose="020F0502020204030204" pitchFamily="34" charset="0"/>
                <a:cs typeface="Calibri" panose="020F0502020204030204" pitchFamily="34" charset="0"/>
              </a:rPr>
              <a:t>a </a:t>
            </a:r>
            <a:r>
              <a:rPr lang="es-MX" sz="2000" b="1" dirty="0">
                <a:latin typeface="Calibri" panose="020F0502020204030204" pitchFamily="34" charset="0"/>
                <a:cs typeface="Calibri" panose="020F0502020204030204" pitchFamily="34" charset="0"/>
              </a:rPr>
              <a:t>$3,330.00 </a:t>
            </a:r>
            <a:r>
              <a:rPr lang="es-ES" sz="2000" dirty="0">
                <a:latin typeface="Calibri" panose="020F0502020204030204" pitchFamily="34" charset="0"/>
                <a:cs typeface="Calibri" panose="020F0502020204030204" pitchFamily="34" charset="0"/>
              </a:rPr>
              <a:t>por la primera infracción. En el caso de reincidencia, la sanción consistirá en la clausura preventiva del establecimiento del contribuyente por un plazo de 3 a 15 días. Para determinar dicho plazo, las autoridades fiscales tomarán en consideración lo previsto por el artículo 75 de este Código.</a:t>
            </a:r>
            <a:endParaRPr lang="es-MX" sz="2000" dirty="0">
              <a:latin typeface="Calibri" panose="020F0502020204030204" pitchFamily="34" charset="0"/>
              <a:cs typeface="Calibri" panose="020F0502020204030204" pitchFamily="34" charset="0"/>
            </a:endParaRPr>
          </a:p>
        </p:txBody>
      </p:sp>
      <p:sp>
        <p:nvSpPr>
          <p:cNvPr id="6" name="object 2">
            <a:extLst>
              <a:ext uri="{FF2B5EF4-FFF2-40B4-BE49-F238E27FC236}">
                <a16:creationId xmlns:a16="http://schemas.microsoft.com/office/drawing/2014/main" id="{81400DE9-D90D-4CFD-9764-39724D30B030}"/>
              </a:ext>
            </a:extLst>
          </p:cNvPr>
          <p:cNvSpPr txBox="1">
            <a:spLocks/>
          </p:cNvSpPr>
          <p:nvPr/>
        </p:nvSpPr>
        <p:spPr>
          <a:xfrm>
            <a:off x="343132" y="396644"/>
            <a:ext cx="808887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4"/>
            </a:pPr>
            <a:r>
              <a:rPr lang="es-MX" sz="3000" b="1" dirty="0">
                <a:latin typeface="Calibri" panose="020F0502020204030204" pitchFamily="34" charset="0"/>
                <a:ea typeface="Calibri" panose="020F0502020204030204" pitchFamily="34" charset="0"/>
                <a:cs typeface="Times New Roman" panose="02020603050405020304" pitchFamily="18" charset="0"/>
              </a:rPr>
              <a:t>Sanciones, Multas e Infracciones</a:t>
            </a:r>
          </a:p>
        </p:txBody>
      </p:sp>
    </p:spTree>
    <p:extLst>
      <p:ext uri="{BB962C8B-B14F-4D97-AF65-F5344CB8AC3E}">
        <p14:creationId xmlns:p14="http://schemas.microsoft.com/office/powerpoint/2010/main" val="39384216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1400DE9-D90D-4CFD-9764-39724D30B030}"/>
              </a:ext>
            </a:extLst>
          </p:cNvPr>
          <p:cNvSpPr txBox="1">
            <a:spLocks/>
          </p:cNvSpPr>
          <p:nvPr/>
        </p:nvSpPr>
        <p:spPr>
          <a:xfrm>
            <a:off x="343132" y="396644"/>
            <a:ext cx="808887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startAt="5"/>
            </a:pPr>
            <a:r>
              <a:rPr lang="es-MX" sz="3000" b="1" dirty="0">
                <a:latin typeface="Calibri" panose="020F0502020204030204" pitchFamily="34" charset="0"/>
                <a:ea typeface="Calibri" panose="020F0502020204030204" pitchFamily="34" charset="0"/>
                <a:cs typeface="Times New Roman" panose="02020603050405020304" pitchFamily="18" charset="0"/>
              </a:rPr>
              <a:t>CFDI como medio de fiscalización del SAT.</a:t>
            </a:r>
          </a:p>
        </p:txBody>
      </p:sp>
      <p:pic>
        <p:nvPicPr>
          <p:cNvPr id="7" name="Imagen 6">
            <a:extLst>
              <a:ext uri="{FF2B5EF4-FFF2-40B4-BE49-F238E27FC236}">
                <a16:creationId xmlns:a16="http://schemas.microsoft.com/office/drawing/2014/main" id="{4ABE2877-7C5A-4D82-B7C3-DE19D6FFD6FA}"/>
              </a:ext>
            </a:extLst>
          </p:cNvPr>
          <p:cNvPicPr>
            <a:picLocks noChangeAspect="1"/>
          </p:cNvPicPr>
          <p:nvPr/>
        </p:nvPicPr>
        <p:blipFill>
          <a:blip r:embed="rId2"/>
          <a:stretch>
            <a:fillRect/>
          </a:stretch>
        </p:blipFill>
        <p:spPr>
          <a:xfrm>
            <a:off x="1844809" y="1152398"/>
            <a:ext cx="7673889" cy="4903960"/>
          </a:xfrm>
          <a:prstGeom prst="rect">
            <a:avLst/>
          </a:prstGeom>
        </p:spPr>
      </p:pic>
    </p:spTree>
    <p:extLst>
      <p:ext uri="{BB962C8B-B14F-4D97-AF65-F5344CB8AC3E}">
        <p14:creationId xmlns:p14="http://schemas.microsoft.com/office/powerpoint/2010/main" val="2329629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CD88269-4270-4935-8844-744DAF2F2574}"/>
              </a:ext>
            </a:extLst>
          </p:cNvPr>
          <p:cNvSpPr txBox="1">
            <a:spLocks/>
          </p:cNvSpPr>
          <p:nvPr/>
        </p:nvSpPr>
        <p:spPr>
          <a:xfrm>
            <a:off x="160421" y="1021477"/>
            <a:ext cx="7928630" cy="443711"/>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800" b="1" spc="-90" dirty="0">
                <a:solidFill>
                  <a:srgbClr val="002060"/>
                </a:solidFill>
                <a:latin typeface="Calibri" panose="020F0502020204030204" pitchFamily="34" charset="0"/>
                <a:cs typeface="Calibri" panose="020F0502020204030204" pitchFamily="34" charset="0"/>
              </a:rPr>
              <a:t>a. Plazos para timbrar la nómina</a:t>
            </a:r>
            <a:r>
              <a:rPr lang="es-MX"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p>
        </p:txBody>
      </p:sp>
      <p:sp>
        <p:nvSpPr>
          <p:cNvPr id="5" name="CuadroTexto 4">
            <a:extLst>
              <a:ext uri="{FF2B5EF4-FFF2-40B4-BE49-F238E27FC236}">
                <a16:creationId xmlns:a16="http://schemas.microsoft.com/office/drawing/2014/main" id="{27EB4D49-0019-45A7-ACB3-D4776FDCE918}"/>
              </a:ext>
            </a:extLst>
          </p:cNvPr>
          <p:cNvSpPr txBox="1"/>
          <p:nvPr/>
        </p:nvSpPr>
        <p:spPr>
          <a:xfrm>
            <a:off x="0" y="1430295"/>
            <a:ext cx="8738331" cy="461665"/>
          </a:xfrm>
          <a:prstGeom prst="rect">
            <a:avLst/>
          </a:prstGeom>
          <a:noFill/>
        </p:spPr>
        <p:txBody>
          <a:bodyPr wrap="square" rtlCol="0">
            <a:spAutoFit/>
          </a:bodyPr>
          <a:lstStyle/>
          <a:p>
            <a:pPr lvl="0"/>
            <a:r>
              <a:rPr lang="es-MX" sz="2400" b="1" dirty="0"/>
              <a:t> Resolución Miscelánea Fiscal 2023.</a:t>
            </a:r>
            <a:endParaRPr lang="es-MX" sz="2400" dirty="0"/>
          </a:p>
        </p:txBody>
      </p:sp>
      <p:sp>
        <p:nvSpPr>
          <p:cNvPr id="8" name="Rectángulo 7">
            <a:extLst>
              <a:ext uri="{FF2B5EF4-FFF2-40B4-BE49-F238E27FC236}">
                <a16:creationId xmlns:a16="http://schemas.microsoft.com/office/drawing/2014/main" id="{ACCF905A-C3C4-4346-94B4-CE28C183B3F3}"/>
              </a:ext>
            </a:extLst>
          </p:cNvPr>
          <p:cNvSpPr/>
          <p:nvPr/>
        </p:nvSpPr>
        <p:spPr>
          <a:xfrm>
            <a:off x="160421" y="1820890"/>
            <a:ext cx="10881684" cy="2508379"/>
          </a:xfrm>
          <a:prstGeom prst="rect">
            <a:avLst/>
          </a:prstGeom>
        </p:spPr>
        <p:txBody>
          <a:bodyPr wrap="square">
            <a:spAutoFit/>
          </a:bodyPr>
          <a:lstStyle/>
          <a:p>
            <a:pPr algn="ctr"/>
            <a:r>
              <a:rPr lang="es-ES" sz="2200" b="1" dirty="0">
                <a:solidFill>
                  <a:srgbClr val="000000"/>
                </a:solidFill>
                <a:latin typeface="Montserrat"/>
              </a:rPr>
              <a:t>Sección 2.7.5. De la expedición de CFDI por concepto de nómina y otras retenciones </a:t>
            </a:r>
            <a:endParaRPr lang="es-ES" sz="2200" dirty="0">
              <a:solidFill>
                <a:srgbClr val="000000"/>
              </a:solidFill>
              <a:latin typeface="Montserrat"/>
            </a:endParaRPr>
          </a:p>
          <a:p>
            <a:endParaRPr lang="es-ES" sz="900" b="1" dirty="0">
              <a:solidFill>
                <a:srgbClr val="000000"/>
              </a:solidFill>
              <a:latin typeface="Montserrat"/>
            </a:endParaRPr>
          </a:p>
          <a:p>
            <a:r>
              <a:rPr lang="es-ES" b="1" dirty="0">
                <a:solidFill>
                  <a:srgbClr val="000000"/>
                </a:solidFill>
                <a:latin typeface="Montserrat"/>
              </a:rPr>
              <a:t>Fecha de expedición y entrega del CFDI de las remuneraciones cubiertas a los trabajadores </a:t>
            </a:r>
            <a:endParaRPr lang="es-ES" dirty="0">
              <a:solidFill>
                <a:srgbClr val="000000"/>
              </a:solidFill>
              <a:latin typeface="Montserrat"/>
            </a:endParaRPr>
          </a:p>
          <a:p>
            <a:pPr algn="just"/>
            <a:r>
              <a:rPr lang="es-ES" b="1" dirty="0">
                <a:solidFill>
                  <a:srgbClr val="000000"/>
                </a:solidFill>
                <a:latin typeface="Montserrat"/>
              </a:rPr>
              <a:t>2.7.5.1. </a:t>
            </a:r>
            <a:r>
              <a:rPr lang="es-ES" dirty="0">
                <a:solidFill>
                  <a:srgbClr val="000000"/>
                </a:solidFill>
                <a:latin typeface="Montserrat"/>
              </a:rPr>
              <a:t>Para los efectos del artículo 27, fracciones V, segundo párrafo y XVIII y 99, fracción III de la Ley del ISR en relación con el artículo 29, segundo párrafo, fracción IV del CFF y 39 del Reglamento del CFF, los contribuyentes podrán expedir los CFDI por las remuneraciones que cubran a sus trabajadores o a contribuyentes asimilados a salarios, antes de la realización de los pagos correspondientes, o dentro del plazo señalado en función al número de sus trabajadores o asimilados a salarios, posteriores a la realización efectiva de dichos pagos, conforme a lo siguiente: </a:t>
            </a:r>
            <a:endParaRPr lang="es-MX" dirty="0"/>
          </a:p>
        </p:txBody>
      </p:sp>
      <p:pic>
        <p:nvPicPr>
          <p:cNvPr id="9" name="Imagen 8">
            <a:extLst>
              <a:ext uri="{FF2B5EF4-FFF2-40B4-BE49-F238E27FC236}">
                <a16:creationId xmlns:a16="http://schemas.microsoft.com/office/drawing/2014/main" id="{5574996C-CC88-4049-80C2-A819E40A448D}"/>
              </a:ext>
            </a:extLst>
          </p:cNvPr>
          <p:cNvPicPr>
            <a:picLocks noChangeAspect="1"/>
          </p:cNvPicPr>
          <p:nvPr/>
        </p:nvPicPr>
        <p:blipFill>
          <a:blip r:embed="rId2"/>
          <a:stretch>
            <a:fillRect/>
          </a:stretch>
        </p:blipFill>
        <p:spPr>
          <a:xfrm>
            <a:off x="160421" y="4359038"/>
            <a:ext cx="7314999" cy="2385036"/>
          </a:xfrm>
          <a:prstGeom prst="rect">
            <a:avLst/>
          </a:prstGeom>
        </p:spPr>
      </p:pic>
      <p:sp>
        <p:nvSpPr>
          <p:cNvPr id="10" name="Rectángulo 9">
            <a:extLst>
              <a:ext uri="{FF2B5EF4-FFF2-40B4-BE49-F238E27FC236}">
                <a16:creationId xmlns:a16="http://schemas.microsoft.com/office/drawing/2014/main" id="{C79798B4-5475-4774-82F8-9E5ABC6226AE}"/>
              </a:ext>
            </a:extLst>
          </p:cNvPr>
          <p:cNvSpPr/>
          <p:nvPr/>
        </p:nvSpPr>
        <p:spPr>
          <a:xfrm>
            <a:off x="7540390" y="4684971"/>
            <a:ext cx="3947160" cy="1477328"/>
          </a:xfrm>
          <a:prstGeom prst="rect">
            <a:avLst/>
          </a:prstGeom>
          <a:ln w="50800">
            <a:solidFill>
              <a:srgbClr val="FF0000"/>
            </a:solidFill>
          </a:ln>
        </p:spPr>
        <p:txBody>
          <a:bodyPr wrap="square">
            <a:spAutoFit/>
          </a:bodyPr>
          <a:lstStyle/>
          <a:p>
            <a:r>
              <a:rPr lang="es-ES" b="1" dirty="0">
                <a:solidFill>
                  <a:srgbClr val="0070C0"/>
                </a:solidFill>
                <a:latin typeface="Montserrat"/>
              </a:rPr>
              <a:t>En cuyo caso, considerarán como fecha de expedición y entrega de tales comprobantes fiscales la fecha en que efectivamente se realizó el pago de dichas remuneraciones. </a:t>
            </a:r>
            <a:endParaRPr lang="es-MX" b="1" dirty="0">
              <a:solidFill>
                <a:srgbClr val="0070C0"/>
              </a:solidFill>
            </a:endParaRPr>
          </a:p>
        </p:txBody>
      </p:sp>
      <p:sp>
        <p:nvSpPr>
          <p:cNvPr id="11" name="object 2">
            <a:extLst>
              <a:ext uri="{FF2B5EF4-FFF2-40B4-BE49-F238E27FC236}">
                <a16:creationId xmlns:a16="http://schemas.microsoft.com/office/drawing/2014/main" id="{B0E57776-0926-41A0-83CB-018BE93B2A53}"/>
              </a:ext>
            </a:extLst>
          </p:cNvPr>
          <p:cNvSpPr txBox="1">
            <a:spLocks/>
          </p:cNvSpPr>
          <p:nvPr/>
        </p:nvSpPr>
        <p:spPr>
          <a:xfrm>
            <a:off x="160421" y="323542"/>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mn-lt"/>
                <a:cs typeface="Arial"/>
              </a:rPr>
              <a:t>I.</a:t>
            </a:r>
            <a:r>
              <a:rPr lang="es-MX" sz="3000" b="1" spc="-5" dirty="0">
                <a:latin typeface="+mn-lt"/>
                <a:cs typeface="Arial"/>
              </a:rPr>
              <a:t> </a:t>
            </a: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Tree>
    <p:extLst>
      <p:ext uri="{BB962C8B-B14F-4D97-AF65-F5344CB8AC3E}">
        <p14:creationId xmlns:p14="http://schemas.microsoft.com/office/powerpoint/2010/main" val="19088533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169B1C8-44D2-4CA7-B14D-76B474B24E94}"/>
              </a:ext>
            </a:extLst>
          </p:cNvPr>
          <p:cNvPicPr>
            <a:picLocks noChangeAspect="1"/>
          </p:cNvPicPr>
          <p:nvPr/>
        </p:nvPicPr>
        <p:blipFill>
          <a:blip r:embed="rId2"/>
          <a:stretch>
            <a:fillRect/>
          </a:stretch>
        </p:blipFill>
        <p:spPr>
          <a:xfrm>
            <a:off x="2258573" y="1478308"/>
            <a:ext cx="7486303" cy="3481131"/>
          </a:xfrm>
          <a:prstGeom prst="rect">
            <a:avLst/>
          </a:prstGeom>
        </p:spPr>
      </p:pic>
      <p:sp>
        <p:nvSpPr>
          <p:cNvPr id="5" name="Text Box 7">
            <a:extLst>
              <a:ext uri="{FF2B5EF4-FFF2-40B4-BE49-F238E27FC236}">
                <a16:creationId xmlns:a16="http://schemas.microsoft.com/office/drawing/2014/main" id="{9601BB8D-50DA-4246-839B-D4FF9E19F521}"/>
              </a:ext>
            </a:extLst>
          </p:cNvPr>
          <p:cNvSpPr txBox="1">
            <a:spLocks noChangeArrowheads="1"/>
          </p:cNvSpPr>
          <p:nvPr/>
        </p:nvSpPr>
        <p:spPr bwMode="auto">
          <a:xfrm>
            <a:off x="357067" y="297383"/>
            <a:ext cx="1128931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marL="457200" indent="-457200">
              <a:spcBef>
                <a:spcPct val="0"/>
              </a:spcBef>
              <a:buClrTx/>
              <a:buSzTx/>
              <a:buFont typeface="+mj-lt"/>
              <a:buAutoNum type="alphaLcPeriod"/>
            </a:pPr>
            <a:r>
              <a:rPr lang="es-MX" altLang="es-MX" sz="2500" b="1" dirty="0">
                <a:solidFill>
                  <a:schemeClr val="tx1"/>
                </a:solidFill>
              </a:rPr>
              <a:t>Para alimentar las aplicaciones del SAT en pagos de impuestos</a:t>
            </a:r>
            <a:endParaRPr lang="es-ES" altLang="es-MX" sz="2500" b="1" dirty="0">
              <a:solidFill>
                <a:schemeClr val="tx1"/>
              </a:solidFill>
            </a:endParaRPr>
          </a:p>
        </p:txBody>
      </p:sp>
    </p:spTree>
    <p:extLst>
      <p:ext uri="{BB962C8B-B14F-4D97-AF65-F5344CB8AC3E}">
        <p14:creationId xmlns:p14="http://schemas.microsoft.com/office/powerpoint/2010/main" val="16355549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C0CBCDBB-55A9-4E65-B660-70B54027E9FB}"/>
              </a:ext>
            </a:extLst>
          </p:cNvPr>
          <p:cNvSpPr/>
          <p:nvPr/>
        </p:nvSpPr>
        <p:spPr>
          <a:xfrm>
            <a:off x="1304453" y="1126411"/>
            <a:ext cx="9394544" cy="4801314"/>
          </a:xfrm>
          <a:prstGeom prst="rect">
            <a:avLst/>
          </a:prstGeom>
        </p:spPr>
        <p:txBody>
          <a:bodyPr wrap="square">
            <a:spAutoFit/>
          </a:bodyPr>
          <a:lstStyle/>
          <a:p>
            <a:r>
              <a:rPr lang="es-MX" sz="1700" b="1" dirty="0">
                <a:solidFill>
                  <a:srgbClr val="000000"/>
                </a:solidFill>
                <a:latin typeface="Arial" panose="020B0604020202020204" pitchFamily="34" charset="0"/>
              </a:rPr>
              <a:t>Procedimiento para presentar declaraciones de pagos de impuestos provisionales o definitivos, así como de derechos </a:t>
            </a:r>
          </a:p>
          <a:p>
            <a:endParaRPr lang="es-MX" sz="1700" dirty="0">
              <a:solidFill>
                <a:srgbClr val="000000"/>
              </a:solidFill>
              <a:latin typeface="Arial" panose="020B0604020202020204" pitchFamily="34" charset="0"/>
            </a:endParaRPr>
          </a:p>
          <a:p>
            <a:r>
              <a:rPr lang="es-MX" sz="1700" b="1" dirty="0">
                <a:solidFill>
                  <a:srgbClr val="000000"/>
                </a:solidFill>
                <a:latin typeface="Arial" panose="020B0604020202020204" pitchFamily="34" charset="0"/>
              </a:rPr>
              <a:t>2.8.3.1. </a:t>
            </a:r>
            <a:r>
              <a:rPr lang="es-MX" sz="1700" dirty="0">
                <a:solidFill>
                  <a:srgbClr val="000000"/>
                </a:solidFill>
                <a:latin typeface="Arial" panose="020B0604020202020204" pitchFamily="34" charset="0"/>
              </a:rPr>
              <a:t>Para los efectos de los artículos 20, séptimo párrafo y 31, primer párrafo del CFF y 41 de su Reglamento, así como 39, 42, 44, 45, 52 y 56 de la LISH, las personas físicas y morales presentarán los pagos provisionales, definitivos y del ejercicio de ISR, IVA, IEPS, IAEEH y del entero de retenciones, así como la presentación de declaraciones de pago de los derechos por la utilidad compartida, de extracción de hidrocarburos o de exploración de hidrocarburos, por medio del Portal del SAT, a través del Servicio de “Declaraciones y Pagos”, conforme a lo siguiente: </a:t>
            </a:r>
          </a:p>
          <a:p>
            <a:endParaRPr lang="es-MX" sz="1700" dirty="0">
              <a:solidFill>
                <a:srgbClr val="000000"/>
              </a:solidFill>
              <a:latin typeface="Arial" panose="020B0604020202020204" pitchFamily="34" charset="0"/>
            </a:endParaRPr>
          </a:p>
          <a:p>
            <a:pPr marL="400050" indent="-400050">
              <a:buFont typeface="+mj-lt"/>
              <a:buAutoNum type="romanUcPeriod"/>
            </a:pPr>
            <a:r>
              <a:rPr lang="es-MX" sz="1700" b="1" dirty="0">
                <a:solidFill>
                  <a:srgbClr val="000000"/>
                </a:solidFill>
                <a:latin typeface="Arial" panose="020B0604020202020204" pitchFamily="34" charset="0"/>
              </a:rPr>
              <a:t>El acceso a la declaración se realizará con la clave en el RFC y Contraseña o </a:t>
            </a:r>
            <a:r>
              <a:rPr lang="es-MX" sz="1700" b="1" dirty="0" err="1">
                <a:solidFill>
                  <a:srgbClr val="000000"/>
                </a:solidFill>
                <a:latin typeface="Arial" panose="020B0604020202020204" pitchFamily="34" charset="0"/>
              </a:rPr>
              <a:t>e.firma</a:t>
            </a:r>
            <a:r>
              <a:rPr lang="es-MX" sz="1700" b="1" dirty="0">
                <a:solidFill>
                  <a:srgbClr val="000000"/>
                </a:solidFill>
                <a:latin typeface="Arial" panose="020B0604020202020204" pitchFamily="34" charset="0"/>
              </a:rPr>
              <a:t>. </a:t>
            </a:r>
            <a:endParaRPr lang="es-MX" sz="1700" dirty="0">
              <a:solidFill>
                <a:srgbClr val="000000"/>
              </a:solidFill>
              <a:latin typeface="Arial" panose="020B0604020202020204" pitchFamily="34" charset="0"/>
            </a:endParaRPr>
          </a:p>
          <a:p>
            <a:pPr marL="400050" indent="-400050">
              <a:buFont typeface="+mj-lt"/>
              <a:buAutoNum type="romanUcPeriod"/>
            </a:pPr>
            <a:r>
              <a:rPr lang="es-MX" sz="1700" b="1" dirty="0">
                <a:solidFill>
                  <a:srgbClr val="000000"/>
                </a:solidFill>
                <a:latin typeface="Arial" panose="020B0604020202020204" pitchFamily="34" charset="0"/>
              </a:rPr>
              <a:t>Seleccionarán el periodo a declarar y el tipo de declaración. </a:t>
            </a:r>
            <a:endParaRPr lang="es-MX" sz="1700" dirty="0">
              <a:solidFill>
                <a:srgbClr val="000000"/>
              </a:solidFill>
              <a:latin typeface="Arial" panose="020B0604020202020204" pitchFamily="34" charset="0"/>
            </a:endParaRPr>
          </a:p>
          <a:p>
            <a:pPr marL="400050" indent="-400050">
              <a:buFont typeface="+mj-lt"/>
              <a:buAutoNum type="romanUcPeriod"/>
            </a:pPr>
            <a:r>
              <a:rPr lang="es-MX" sz="1700" dirty="0">
                <a:solidFill>
                  <a:srgbClr val="000000"/>
                </a:solidFill>
                <a:latin typeface="Arial" panose="020B0604020202020204" pitchFamily="34" charset="0"/>
              </a:rPr>
              <a:t>El programa automáticamente mostrará las obligaciones registradas en el RFC del contribuyente correspondientes al periodo seleccionado. </a:t>
            </a:r>
          </a:p>
          <a:p>
            <a:pPr marL="400050" indent="-400050">
              <a:buFont typeface="+mj-lt"/>
              <a:buAutoNum type="romanUcPeriod"/>
            </a:pPr>
            <a:r>
              <a:rPr lang="es-MX" sz="1700" b="1" dirty="0">
                <a:solidFill>
                  <a:srgbClr val="C00000"/>
                </a:solidFill>
                <a:latin typeface="Arial" panose="020B0604020202020204" pitchFamily="34" charset="0"/>
              </a:rPr>
              <a:t>Para el llenado de la declaración </a:t>
            </a:r>
            <a:r>
              <a:rPr lang="es-MX" sz="1700" dirty="0">
                <a:solidFill>
                  <a:srgbClr val="000000"/>
                </a:solidFill>
                <a:latin typeface="Arial" panose="020B0604020202020204" pitchFamily="34" charset="0"/>
              </a:rPr>
              <a:t>se capturarán los </a:t>
            </a:r>
            <a:r>
              <a:rPr lang="es-MX" sz="1700" b="1" dirty="0">
                <a:solidFill>
                  <a:srgbClr val="C00000"/>
                </a:solidFill>
                <a:latin typeface="Arial" panose="020B0604020202020204" pitchFamily="34" charset="0"/>
              </a:rPr>
              <a:t>datos habilitados </a:t>
            </a:r>
            <a:r>
              <a:rPr lang="es-MX" sz="1700" dirty="0">
                <a:solidFill>
                  <a:srgbClr val="000000"/>
                </a:solidFill>
                <a:latin typeface="Arial" panose="020B0604020202020204" pitchFamily="34" charset="0"/>
              </a:rPr>
              <a:t>por el programa citado, en el caso de </a:t>
            </a:r>
            <a:r>
              <a:rPr lang="es-MX" sz="1700" b="1" dirty="0">
                <a:solidFill>
                  <a:srgbClr val="C00000"/>
                </a:solidFill>
                <a:latin typeface="Arial" panose="020B0604020202020204" pitchFamily="34" charset="0"/>
              </a:rPr>
              <a:t>las declaraciones prellenadas</a:t>
            </a:r>
            <a:r>
              <a:rPr lang="es-MX" sz="1700" dirty="0">
                <a:solidFill>
                  <a:srgbClr val="000000"/>
                </a:solidFill>
                <a:latin typeface="Arial" panose="020B0604020202020204" pitchFamily="34" charset="0"/>
              </a:rPr>
              <a:t>, </a:t>
            </a:r>
            <a:r>
              <a:rPr lang="es-MX" sz="1700" b="1" dirty="0">
                <a:solidFill>
                  <a:srgbClr val="C00000"/>
                </a:solidFill>
                <a:latin typeface="Arial" panose="020B0604020202020204" pitchFamily="34" charset="0"/>
              </a:rPr>
              <a:t>solo se validará la información</a:t>
            </a:r>
            <a:r>
              <a:rPr lang="es-MX" sz="1700" dirty="0">
                <a:solidFill>
                  <a:srgbClr val="000000"/>
                </a:solidFill>
                <a:latin typeface="Arial" panose="020B0604020202020204" pitchFamily="34" charset="0"/>
              </a:rPr>
              <a:t>; en ambos casos </a:t>
            </a:r>
            <a:r>
              <a:rPr lang="es-MX" sz="1700" b="1" dirty="0">
                <a:solidFill>
                  <a:srgbClr val="C00000"/>
                </a:solidFill>
                <a:latin typeface="Arial" panose="020B0604020202020204" pitchFamily="34" charset="0"/>
              </a:rPr>
              <a:t>el sistema realizará en forma automática los cálculos aritméticos. </a:t>
            </a:r>
            <a:endParaRPr lang="es-MX" sz="1700" b="1" dirty="0">
              <a:solidFill>
                <a:srgbClr val="C00000"/>
              </a:solidFill>
            </a:endParaRPr>
          </a:p>
        </p:txBody>
      </p:sp>
      <p:sp>
        <p:nvSpPr>
          <p:cNvPr id="6" name="Text Box 7">
            <a:extLst>
              <a:ext uri="{FF2B5EF4-FFF2-40B4-BE49-F238E27FC236}">
                <a16:creationId xmlns:a16="http://schemas.microsoft.com/office/drawing/2014/main" id="{60B18A75-11C2-421B-B5A4-C764A5E1EA50}"/>
              </a:ext>
            </a:extLst>
          </p:cNvPr>
          <p:cNvSpPr txBox="1">
            <a:spLocks noChangeArrowheads="1"/>
          </p:cNvSpPr>
          <p:nvPr/>
        </p:nvSpPr>
        <p:spPr bwMode="auto">
          <a:xfrm>
            <a:off x="1281900" y="448693"/>
            <a:ext cx="845110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marL="457200" indent="-457200">
              <a:spcBef>
                <a:spcPct val="0"/>
              </a:spcBef>
              <a:buClrTx/>
              <a:buSzTx/>
              <a:buFont typeface="+mj-lt"/>
              <a:buAutoNum type="alphaLcPeriod"/>
            </a:pPr>
            <a:r>
              <a:rPr lang="es-MX" altLang="es-MX" sz="2500" b="1" dirty="0">
                <a:solidFill>
                  <a:schemeClr val="bg1"/>
                </a:solidFill>
              </a:rPr>
              <a:t>Para alimentar las aplicaciones del SAT en pagos de impuestos</a:t>
            </a:r>
            <a:endParaRPr lang="es-ES" altLang="es-MX" sz="2500" b="1" dirty="0">
              <a:solidFill>
                <a:schemeClr val="bg1"/>
              </a:solidFill>
            </a:endParaRPr>
          </a:p>
        </p:txBody>
      </p:sp>
      <p:sp>
        <p:nvSpPr>
          <p:cNvPr id="11" name="Text Box 7">
            <a:extLst>
              <a:ext uri="{FF2B5EF4-FFF2-40B4-BE49-F238E27FC236}">
                <a16:creationId xmlns:a16="http://schemas.microsoft.com/office/drawing/2014/main" id="{154E6980-2D53-44FE-B7A2-97E52E607996}"/>
              </a:ext>
            </a:extLst>
          </p:cNvPr>
          <p:cNvSpPr txBox="1">
            <a:spLocks noChangeArrowheads="1"/>
          </p:cNvSpPr>
          <p:nvPr/>
        </p:nvSpPr>
        <p:spPr bwMode="auto">
          <a:xfrm>
            <a:off x="357067" y="297383"/>
            <a:ext cx="1128931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marL="457200" indent="-457200">
              <a:spcBef>
                <a:spcPct val="0"/>
              </a:spcBef>
              <a:buClrTx/>
              <a:buSzTx/>
              <a:buFont typeface="+mj-lt"/>
              <a:buAutoNum type="alphaLcPeriod"/>
            </a:pPr>
            <a:r>
              <a:rPr lang="es-MX" altLang="es-MX" sz="2500" b="1" dirty="0">
                <a:solidFill>
                  <a:schemeClr val="tx1"/>
                </a:solidFill>
              </a:rPr>
              <a:t>Para alimentar las aplicaciones del SAT en pagos de impuestos</a:t>
            </a:r>
            <a:endParaRPr lang="es-ES" altLang="es-MX" sz="2500" b="1" dirty="0">
              <a:solidFill>
                <a:schemeClr val="tx1"/>
              </a:solidFill>
            </a:endParaRPr>
          </a:p>
        </p:txBody>
      </p:sp>
    </p:spTree>
    <p:extLst>
      <p:ext uri="{BB962C8B-B14F-4D97-AF65-F5344CB8AC3E}">
        <p14:creationId xmlns:p14="http://schemas.microsoft.com/office/powerpoint/2010/main" val="225982914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2BAC0A79-1170-49EA-8453-CAF26EDAD370}"/>
              </a:ext>
            </a:extLst>
          </p:cNvPr>
          <p:cNvSpPr txBox="1">
            <a:spLocks noChangeArrowheads="1"/>
          </p:cNvSpPr>
          <p:nvPr/>
        </p:nvSpPr>
        <p:spPr bwMode="auto">
          <a:xfrm>
            <a:off x="1292269" y="613642"/>
            <a:ext cx="7988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a:spcBef>
                <a:spcPct val="0"/>
              </a:spcBef>
              <a:buClrTx/>
              <a:buSzTx/>
              <a:buNone/>
            </a:pPr>
            <a:r>
              <a:rPr lang="es-MX" altLang="es-MX" sz="2800" b="1" dirty="0">
                <a:solidFill>
                  <a:schemeClr val="bg1"/>
                </a:solidFill>
              </a:rPr>
              <a:t>b. Para envió de invitaciones al contribuyente</a:t>
            </a:r>
            <a:endParaRPr lang="es-ES" altLang="es-MX" sz="2800" b="1" dirty="0">
              <a:solidFill>
                <a:schemeClr val="bg1"/>
              </a:solidFill>
            </a:endParaRPr>
          </a:p>
        </p:txBody>
      </p:sp>
      <p:pic>
        <p:nvPicPr>
          <p:cNvPr id="8" name="Imagen 7">
            <a:extLst>
              <a:ext uri="{FF2B5EF4-FFF2-40B4-BE49-F238E27FC236}">
                <a16:creationId xmlns:a16="http://schemas.microsoft.com/office/drawing/2014/main" id="{05FD5A78-E2CA-45E2-B85E-65B7206F64FD}"/>
              </a:ext>
            </a:extLst>
          </p:cNvPr>
          <p:cNvPicPr>
            <a:picLocks noChangeAspect="1"/>
          </p:cNvPicPr>
          <p:nvPr/>
        </p:nvPicPr>
        <p:blipFill>
          <a:blip r:embed="rId2"/>
          <a:stretch>
            <a:fillRect/>
          </a:stretch>
        </p:blipFill>
        <p:spPr>
          <a:xfrm>
            <a:off x="2100986" y="1371998"/>
            <a:ext cx="7743825" cy="3800475"/>
          </a:xfrm>
          <a:prstGeom prst="rect">
            <a:avLst/>
          </a:prstGeom>
        </p:spPr>
      </p:pic>
      <p:sp>
        <p:nvSpPr>
          <p:cNvPr id="10" name="Text Box 7">
            <a:extLst>
              <a:ext uri="{FF2B5EF4-FFF2-40B4-BE49-F238E27FC236}">
                <a16:creationId xmlns:a16="http://schemas.microsoft.com/office/drawing/2014/main" id="{18EDA90C-52E3-40B3-930D-0BD0B2A53354}"/>
              </a:ext>
            </a:extLst>
          </p:cNvPr>
          <p:cNvSpPr txBox="1">
            <a:spLocks noChangeArrowheads="1"/>
          </p:cNvSpPr>
          <p:nvPr/>
        </p:nvSpPr>
        <p:spPr bwMode="auto">
          <a:xfrm>
            <a:off x="451342" y="366658"/>
            <a:ext cx="1128931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marL="457200" indent="-457200">
              <a:spcBef>
                <a:spcPct val="0"/>
              </a:spcBef>
              <a:buClrTx/>
              <a:buSzTx/>
              <a:buFont typeface="+mj-lt"/>
              <a:buAutoNum type="alphaLcPeriod" startAt="2"/>
            </a:pPr>
            <a:r>
              <a:rPr lang="es-MX" altLang="es-MX" sz="2500" b="1" dirty="0">
                <a:solidFill>
                  <a:schemeClr val="tx1"/>
                </a:solidFill>
              </a:rPr>
              <a:t>Invitaciones por parte del SAT. Motivos </a:t>
            </a:r>
            <a:endParaRPr lang="es-ES" altLang="es-MX" sz="2500" b="1" dirty="0">
              <a:solidFill>
                <a:schemeClr val="tx1"/>
              </a:solidFill>
            </a:endParaRPr>
          </a:p>
        </p:txBody>
      </p:sp>
    </p:spTree>
    <p:extLst>
      <p:ext uri="{BB962C8B-B14F-4D97-AF65-F5344CB8AC3E}">
        <p14:creationId xmlns:p14="http://schemas.microsoft.com/office/powerpoint/2010/main" val="15362641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38C54EA-BB58-43F1-8289-114AECC82314}"/>
              </a:ext>
            </a:extLst>
          </p:cNvPr>
          <p:cNvSpPr/>
          <p:nvPr/>
        </p:nvSpPr>
        <p:spPr>
          <a:xfrm>
            <a:off x="857488" y="1259175"/>
            <a:ext cx="10788895" cy="4339650"/>
          </a:xfrm>
          <a:prstGeom prst="rect">
            <a:avLst/>
          </a:prstGeom>
        </p:spPr>
        <p:txBody>
          <a:bodyPr wrap="square">
            <a:spAutoFit/>
          </a:bodyPr>
          <a:lstStyle/>
          <a:p>
            <a:pPr algn="just"/>
            <a:r>
              <a:rPr lang="es-MX" sz="2300" dirty="0">
                <a:solidFill>
                  <a:srgbClr val="000000"/>
                </a:solidFill>
                <a:latin typeface="Calibri" panose="020F0502020204030204" pitchFamily="34" charset="0"/>
                <a:cs typeface="Calibri" panose="020F0502020204030204" pitchFamily="34" charset="0"/>
              </a:rPr>
              <a:t>La </a:t>
            </a:r>
            <a:r>
              <a:rPr lang="es-MX" sz="2300" b="1" dirty="0">
                <a:solidFill>
                  <a:srgbClr val="000000"/>
                </a:solidFill>
                <a:latin typeface="Calibri" panose="020F0502020204030204" pitchFamily="34" charset="0"/>
                <a:cs typeface="Calibri" panose="020F0502020204030204" pitchFamily="34" charset="0"/>
              </a:rPr>
              <a:t>carta invitación del SAT</a:t>
            </a:r>
            <a:r>
              <a:rPr lang="es-MX" sz="2300" dirty="0">
                <a:solidFill>
                  <a:srgbClr val="000000"/>
                </a:solidFill>
                <a:latin typeface="Calibri" panose="020F0502020204030204" pitchFamily="34" charset="0"/>
                <a:cs typeface="Calibri" panose="020F0502020204030204" pitchFamily="34" charset="0"/>
              </a:rPr>
              <a:t> </a:t>
            </a:r>
            <a:r>
              <a:rPr lang="es-MX" sz="2300" u="sng" dirty="0">
                <a:solidFill>
                  <a:srgbClr val="000000"/>
                </a:solidFill>
                <a:latin typeface="Calibri" panose="020F0502020204030204" pitchFamily="34" charset="0"/>
                <a:cs typeface="Calibri" panose="020F0502020204030204" pitchFamily="34" charset="0"/>
              </a:rPr>
              <a:t>es un comunicado emitido por el mismo que tiene como fin exhortar a los contribuyentes a cumplir con lo que se requiere de forma voluntaria</a:t>
            </a:r>
            <a:r>
              <a:rPr lang="es-MX" sz="2300" dirty="0">
                <a:solidFill>
                  <a:srgbClr val="000000"/>
                </a:solidFill>
                <a:latin typeface="Calibri" panose="020F0502020204030204" pitchFamily="34" charset="0"/>
                <a:cs typeface="Calibri" panose="020F0502020204030204" pitchFamily="34" charset="0"/>
              </a:rPr>
              <a:t>, como puede ser comprobar su cumplimiento de obligaciones fiscales o aclarar información atípica de acuerdo con la autoridad.</a:t>
            </a:r>
            <a:endParaRPr lang="es-MX" sz="2300" dirty="0">
              <a:solidFill>
                <a:srgbClr val="212529"/>
              </a:solidFill>
              <a:latin typeface="Calibri" panose="020F0502020204030204" pitchFamily="34" charset="0"/>
              <a:cs typeface="Calibri" panose="020F0502020204030204" pitchFamily="34" charset="0"/>
            </a:endParaRPr>
          </a:p>
          <a:p>
            <a:pPr algn="just"/>
            <a:endParaRPr lang="es-MX" sz="2300" dirty="0">
              <a:solidFill>
                <a:srgbClr val="000000"/>
              </a:solidFill>
              <a:latin typeface="Calibri" panose="020F0502020204030204" pitchFamily="34" charset="0"/>
              <a:cs typeface="Calibri" panose="020F0502020204030204" pitchFamily="34" charset="0"/>
            </a:endParaRPr>
          </a:p>
          <a:p>
            <a:pPr algn="just"/>
            <a:r>
              <a:rPr lang="es-MX" sz="2300" dirty="0">
                <a:solidFill>
                  <a:srgbClr val="000000"/>
                </a:solidFill>
                <a:latin typeface="Calibri" panose="020F0502020204030204" pitchFamily="34" charset="0"/>
                <a:cs typeface="Calibri" panose="020F0502020204030204" pitchFamily="34" charset="0"/>
              </a:rPr>
              <a:t>En pocas palabras se podría decir que </a:t>
            </a:r>
            <a:r>
              <a:rPr lang="es-MX" sz="2300" b="1" dirty="0">
                <a:solidFill>
                  <a:srgbClr val="000000"/>
                </a:solidFill>
                <a:latin typeface="Calibri" panose="020F0502020204030204" pitchFamily="34" charset="0"/>
                <a:cs typeface="Calibri" panose="020F0502020204030204" pitchFamily="34" charset="0"/>
              </a:rPr>
              <a:t>el contenido de estas invitaciones se centra en advertencias,</a:t>
            </a:r>
            <a:r>
              <a:rPr lang="es-MX" sz="2300" dirty="0">
                <a:solidFill>
                  <a:srgbClr val="000000"/>
                </a:solidFill>
                <a:latin typeface="Calibri" panose="020F0502020204030204" pitchFamily="34" charset="0"/>
                <a:cs typeface="Calibri" panose="020F0502020204030204" pitchFamily="34" charset="0"/>
              </a:rPr>
              <a:t> que si no se atienden a tiempo, la autoridad podrá tomar e intensificar las medidas.</a:t>
            </a:r>
            <a:endParaRPr lang="es-MX" sz="2300" dirty="0">
              <a:solidFill>
                <a:srgbClr val="212529"/>
              </a:solidFill>
              <a:latin typeface="Calibri" panose="020F0502020204030204" pitchFamily="34" charset="0"/>
              <a:cs typeface="Calibri" panose="020F0502020204030204" pitchFamily="34" charset="0"/>
            </a:endParaRPr>
          </a:p>
          <a:p>
            <a:pPr algn="just"/>
            <a:endParaRPr lang="es-MX" sz="2300" dirty="0">
              <a:solidFill>
                <a:srgbClr val="000000"/>
              </a:solidFill>
              <a:latin typeface="Calibri" panose="020F0502020204030204" pitchFamily="34" charset="0"/>
              <a:cs typeface="Calibri" panose="020F0502020204030204" pitchFamily="34" charset="0"/>
            </a:endParaRPr>
          </a:p>
          <a:p>
            <a:pPr algn="just"/>
            <a:r>
              <a:rPr lang="es-MX" sz="2300" dirty="0">
                <a:latin typeface="Calibri" panose="020F0502020204030204" pitchFamily="34" charset="0"/>
                <a:cs typeface="Calibri" panose="020F0502020204030204" pitchFamily="34" charset="0"/>
              </a:rPr>
              <a:t>Aunque estés cumpliendo de forma puntual con tus obligaciones fiscales, de acuerdo con el </a:t>
            </a:r>
            <a:r>
              <a:rPr lang="es-MX" sz="2300" b="1" dirty="0">
                <a:latin typeface="Calibri" panose="020F0502020204030204" pitchFamily="34" charset="0"/>
                <a:cs typeface="Calibri" panose="020F0502020204030204" pitchFamily="34" charset="0"/>
              </a:rPr>
              <a:t>artículo 33 del Código Fiscal de la Federación (CFF)</a:t>
            </a:r>
            <a:r>
              <a:rPr lang="es-MX" sz="2300" dirty="0">
                <a:latin typeface="Calibri" panose="020F0502020204030204" pitchFamily="34" charset="0"/>
                <a:cs typeface="Calibri" panose="020F0502020204030204" pitchFamily="34" charset="0"/>
              </a:rPr>
              <a:t>, el</a:t>
            </a:r>
            <a:r>
              <a:rPr lang="es-MX" sz="2300" b="1" dirty="0">
                <a:latin typeface="Calibri" panose="020F0502020204030204" pitchFamily="34" charset="0"/>
                <a:cs typeface="Calibri" panose="020F0502020204030204" pitchFamily="34" charset="0"/>
              </a:rPr>
              <a:t> SAT</a:t>
            </a:r>
            <a:r>
              <a:rPr lang="es-MX" sz="2300" dirty="0">
                <a:latin typeface="Calibri" panose="020F0502020204030204" pitchFamily="34" charset="0"/>
                <a:cs typeface="Calibri" panose="020F0502020204030204" pitchFamily="34" charset="0"/>
              </a:rPr>
              <a:t> tiene la </a:t>
            </a:r>
            <a:r>
              <a:rPr lang="es-MX" sz="2300" b="1" dirty="0">
                <a:latin typeface="Calibri" panose="020F0502020204030204" pitchFamily="34" charset="0"/>
                <a:cs typeface="Calibri" panose="020F0502020204030204" pitchFamily="34" charset="0"/>
              </a:rPr>
              <a:t>atribución de orientar y auxiliar</a:t>
            </a:r>
            <a:r>
              <a:rPr lang="es-MX" sz="2300" dirty="0">
                <a:latin typeface="Calibri" panose="020F0502020204030204" pitchFamily="34" charset="0"/>
                <a:cs typeface="Calibri" panose="020F0502020204030204" pitchFamily="34" charset="0"/>
              </a:rPr>
              <a:t> a los </a:t>
            </a:r>
            <a:r>
              <a:rPr lang="es-MX" sz="2300" b="1" dirty="0">
                <a:latin typeface="Calibri" panose="020F0502020204030204" pitchFamily="34" charset="0"/>
                <a:cs typeface="Calibri" panose="020F0502020204030204" pitchFamily="34" charset="0"/>
              </a:rPr>
              <a:t>contribuyentes</a:t>
            </a:r>
            <a:r>
              <a:rPr lang="es-MX" sz="2300" dirty="0">
                <a:latin typeface="Calibri" panose="020F0502020204030204" pitchFamily="34" charset="0"/>
                <a:cs typeface="Calibri" panose="020F0502020204030204" pitchFamily="34" charset="0"/>
              </a:rPr>
              <a:t> en el </a:t>
            </a:r>
            <a:r>
              <a:rPr lang="es-MX" sz="2300" b="1" dirty="0">
                <a:latin typeface="Calibri" panose="020F0502020204030204" pitchFamily="34" charset="0"/>
                <a:cs typeface="Calibri" panose="020F0502020204030204" pitchFamily="34" charset="0"/>
              </a:rPr>
              <a:t>cumplimiento de sus obligaciones fiscales.</a:t>
            </a:r>
            <a:endParaRPr lang="es-MX" sz="2300" dirty="0">
              <a:solidFill>
                <a:srgbClr val="000000"/>
              </a:solidFill>
              <a:latin typeface="Calibri" panose="020F0502020204030204" pitchFamily="34" charset="0"/>
              <a:cs typeface="Calibri" panose="020F0502020204030204" pitchFamily="34" charset="0"/>
            </a:endParaRPr>
          </a:p>
        </p:txBody>
      </p:sp>
      <p:sp>
        <p:nvSpPr>
          <p:cNvPr id="10" name="Text Box 7">
            <a:extLst>
              <a:ext uri="{FF2B5EF4-FFF2-40B4-BE49-F238E27FC236}">
                <a16:creationId xmlns:a16="http://schemas.microsoft.com/office/drawing/2014/main" id="{B9923853-DFE9-436A-852A-9F343728435B}"/>
              </a:ext>
            </a:extLst>
          </p:cNvPr>
          <p:cNvSpPr txBox="1">
            <a:spLocks noChangeArrowheads="1"/>
          </p:cNvSpPr>
          <p:nvPr/>
        </p:nvSpPr>
        <p:spPr bwMode="auto">
          <a:xfrm>
            <a:off x="357067" y="366658"/>
            <a:ext cx="1128931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marL="457200" indent="-457200">
              <a:spcBef>
                <a:spcPct val="0"/>
              </a:spcBef>
              <a:buClrTx/>
              <a:buSzTx/>
              <a:buFont typeface="+mj-lt"/>
              <a:buAutoNum type="alphaLcPeriod" startAt="2"/>
            </a:pPr>
            <a:r>
              <a:rPr lang="es-MX" altLang="es-MX" sz="2500" b="1" dirty="0">
                <a:solidFill>
                  <a:schemeClr val="tx1"/>
                </a:solidFill>
              </a:rPr>
              <a:t>Invitaciones por parte del SAT. Motivos </a:t>
            </a:r>
            <a:endParaRPr lang="es-ES" altLang="es-MX" sz="2500" b="1" dirty="0">
              <a:solidFill>
                <a:schemeClr val="tx1"/>
              </a:solidFill>
            </a:endParaRPr>
          </a:p>
        </p:txBody>
      </p:sp>
    </p:spTree>
    <p:extLst>
      <p:ext uri="{BB962C8B-B14F-4D97-AF65-F5344CB8AC3E}">
        <p14:creationId xmlns:p14="http://schemas.microsoft.com/office/powerpoint/2010/main" val="143490165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F5D804D-2E3B-456A-BC8F-573263589F8D}"/>
              </a:ext>
            </a:extLst>
          </p:cNvPr>
          <p:cNvSpPr/>
          <p:nvPr/>
        </p:nvSpPr>
        <p:spPr>
          <a:xfrm>
            <a:off x="1158570" y="1029793"/>
            <a:ext cx="9590386" cy="510322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A1AE5204-F61E-469F-872C-8D5A3AF432BE}"/>
              </a:ext>
            </a:extLst>
          </p:cNvPr>
          <p:cNvSpPr/>
          <p:nvPr/>
        </p:nvSpPr>
        <p:spPr>
          <a:xfrm>
            <a:off x="1345657" y="1679387"/>
            <a:ext cx="9216211" cy="4185761"/>
          </a:xfrm>
          <a:prstGeom prst="rect">
            <a:avLst/>
          </a:prstGeom>
        </p:spPr>
        <p:txBody>
          <a:bodyPr wrap="square">
            <a:spAutoFit/>
          </a:bodyPr>
          <a:lstStyle/>
          <a:p>
            <a:pPr marL="400050" indent="-400050">
              <a:buFont typeface="+mj-lt"/>
              <a:buAutoNum type="romanUcPeriod" startAt="3"/>
            </a:pPr>
            <a:r>
              <a:rPr lang="es-ES" sz="1400" b="1" dirty="0">
                <a:latin typeface="Arial" panose="020B0604020202020204" pitchFamily="34" charset="0"/>
                <a:cs typeface="Arial" panose="020B0604020202020204" pitchFamily="34" charset="0"/>
              </a:rPr>
              <a:t>Para los efectos de lo dispuesto en este artículo, la autoridad fiscal, para el mejor ejercicio de sus facultades</a:t>
            </a:r>
            <a:r>
              <a:rPr lang="es-ES" sz="1400" dirty="0">
                <a:latin typeface="Arial" panose="020B0604020202020204" pitchFamily="34" charset="0"/>
                <a:cs typeface="Arial" panose="020B0604020202020204" pitchFamily="34" charset="0"/>
              </a:rPr>
              <a:t> y las de asistencia al contribuyente, podrá generar la clave de Registro Federal de Contribuyentes con base en la información de la Clave Única de Registro de Población a fin de facilitar la inscripción a dicho Registro; podrá realizar recorridos, invitaciones y censos para informar y asesorar a los contribuyentes acerca del exacto cumplimiento de sus obligaciones fiscales y aduaneras y promover su incorporación voluntaria o actualización de sus datos en el registro federal de contribuyentes.</a:t>
            </a:r>
            <a:endParaRPr lang="es-MX"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 </a:t>
            </a:r>
            <a:endParaRPr lang="es-MX"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No se considera que las autoridades fiscales inician el ejercicio de sus facultades de comprobación, cuando derivado de lo señalado en el párrafo que antecede, soliciten a los particulares los datos, informes y documentos necesarios para corregir o actualizar el Registro Federal de Contribuyentes.</a:t>
            </a:r>
            <a:endParaRPr lang="es-MX" sz="1400" dirty="0">
              <a:latin typeface="Arial" panose="020B0604020202020204" pitchFamily="34" charset="0"/>
              <a:cs typeface="Arial" panose="020B0604020202020204" pitchFamily="34" charset="0"/>
            </a:endParaRPr>
          </a:p>
          <a:p>
            <a:pPr marL="228600" indent="183515" algn="just"/>
            <a:r>
              <a:rPr lang="es-ES" sz="1400" dirty="0">
                <a:latin typeface="Arial" panose="020B0604020202020204" pitchFamily="34" charset="0"/>
                <a:ea typeface="Times New Roman" panose="02020603050405020304" pitchFamily="18" charset="0"/>
                <a:cs typeface="Arial" panose="020B0604020202020204" pitchFamily="34" charset="0"/>
              </a:rPr>
              <a:t> </a:t>
            </a:r>
            <a:endParaRPr lang="es-MX" sz="1400" dirty="0">
              <a:latin typeface="Arial" panose="020B0604020202020204" pitchFamily="34" charset="0"/>
              <a:ea typeface="Times New Roman" panose="02020603050405020304" pitchFamily="18" charset="0"/>
              <a:cs typeface="Arial" panose="020B0604020202020204" pitchFamily="34" charset="0"/>
            </a:endParaRPr>
          </a:p>
          <a:p>
            <a:pPr marL="444500" indent="-444500" algn="just">
              <a:tabLst>
                <a:tab pos="444500" algn="l"/>
              </a:tabLst>
            </a:pPr>
            <a:r>
              <a:rPr lang="es-ES" sz="1400" b="1" dirty="0">
                <a:latin typeface="Arial" panose="020B0604020202020204" pitchFamily="34" charset="0"/>
                <a:ea typeface="Times New Roman" panose="02020603050405020304" pitchFamily="18" charset="0"/>
                <a:cs typeface="Arial" panose="020B0604020202020204" pitchFamily="34" charset="0"/>
              </a:rPr>
              <a:t>IV.  Promover el cumplimiento en materia de presentación de declaraciones, así como las correcciones a su situación fiscal mediante el envío de</a:t>
            </a:r>
            <a:r>
              <a:rPr lang="es-ES" sz="1400" dirty="0">
                <a:latin typeface="Arial" panose="020B0604020202020204" pitchFamily="34" charset="0"/>
                <a:ea typeface="Times New Roman" panose="02020603050405020304" pitchFamily="18" charset="0"/>
                <a:cs typeface="Arial" panose="020B0604020202020204" pitchFamily="34" charset="0"/>
              </a:rPr>
              <a:t>:</a:t>
            </a:r>
            <a:endParaRPr lang="es-MX" sz="1400" dirty="0">
              <a:latin typeface="Arial" panose="020B0604020202020204" pitchFamily="34" charset="0"/>
              <a:ea typeface="Times New Roman" panose="02020603050405020304" pitchFamily="18" charset="0"/>
              <a:cs typeface="Arial" panose="020B0604020202020204" pitchFamily="34" charset="0"/>
            </a:endParaRPr>
          </a:p>
          <a:p>
            <a:pPr marL="730885" indent="-273685" algn="just"/>
            <a:r>
              <a:rPr lang="es-ES" sz="1400" dirty="0">
                <a:latin typeface="Arial" panose="020B0604020202020204" pitchFamily="34" charset="0"/>
                <a:ea typeface="Times New Roman" panose="02020603050405020304" pitchFamily="18" charset="0"/>
                <a:cs typeface="Arial" panose="020B0604020202020204" pitchFamily="34" charset="0"/>
              </a:rPr>
              <a:t> </a:t>
            </a:r>
            <a:endParaRPr lang="es-MX" sz="1400" dirty="0">
              <a:latin typeface="Arial" panose="020B0604020202020204" pitchFamily="34" charset="0"/>
              <a:ea typeface="Times New Roman" panose="02020603050405020304" pitchFamily="18" charset="0"/>
              <a:cs typeface="Arial" panose="020B0604020202020204" pitchFamily="34" charset="0"/>
            </a:endParaRPr>
          </a:p>
          <a:p>
            <a:pPr marL="730885" indent="-273685" algn="just"/>
            <a:r>
              <a:rPr lang="es-ES" sz="1400" b="1" dirty="0">
                <a:latin typeface="Arial" panose="020B0604020202020204" pitchFamily="34" charset="0"/>
                <a:ea typeface="Times New Roman" panose="02020603050405020304" pitchFamily="18" charset="0"/>
                <a:cs typeface="Arial" panose="020B0604020202020204" pitchFamily="34" charset="0"/>
              </a:rPr>
              <a:t>a) 	</a:t>
            </a:r>
            <a:r>
              <a:rPr lang="es-ES" sz="1400" dirty="0">
                <a:latin typeface="Arial" panose="020B0604020202020204" pitchFamily="34" charset="0"/>
                <a:ea typeface="Times New Roman" panose="02020603050405020304" pitchFamily="18" charset="0"/>
                <a:cs typeface="Arial" panose="020B0604020202020204" pitchFamily="34" charset="0"/>
              </a:rPr>
              <a:t>Propuestas de pago o declaraciones prellenadas.</a:t>
            </a:r>
            <a:endParaRPr lang="es-MX" sz="1400" dirty="0">
              <a:latin typeface="Arial" panose="020B0604020202020204" pitchFamily="34" charset="0"/>
              <a:ea typeface="Times New Roman" panose="02020603050405020304" pitchFamily="18" charset="0"/>
              <a:cs typeface="Arial" panose="020B0604020202020204" pitchFamily="34" charset="0"/>
            </a:endParaRPr>
          </a:p>
          <a:p>
            <a:pPr marL="730885" indent="-273685" algn="just"/>
            <a:r>
              <a:rPr lang="es-ES" sz="1400" b="1" dirty="0">
                <a:solidFill>
                  <a:srgbClr val="FF0000"/>
                </a:solidFill>
                <a:latin typeface="Arial" panose="020B0604020202020204" pitchFamily="34" charset="0"/>
                <a:ea typeface="Times New Roman" panose="02020603050405020304" pitchFamily="18" charset="0"/>
                <a:cs typeface="Arial" panose="020B0604020202020204" pitchFamily="34" charset="0"/>
              </a:rPr>
              <a:t>b) Comunicados para promover el cumplimiento de sus obligaciones fiscales. </a:t>
            </a:r>
            <a:endParaRPr lang="es-MX" sz="1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730885" indent="-273685" algn="just"/>
            <a:r>
              <a:rPr lang="es-ES" sz="1400" b="1" dirty="0">
                <a:solidFill>
                  <a:srgbClr val="FF0000"/>
                </a:solidFill>
                <a:latin typeface="Arial" panose="020B0604020202020204" pitchFamily="34" charset="0"/>
                <a:ea typeface="Times New Roman" panose="02020603050405020304" pitchFamily="18" charset="0"/>
                <a:cs typeface="Arial" panose="020B0604020202020204" pitchFamily="34" charset="0"/>
              </a:rPr>
              <a:t>c) 	Comunicados para informar sobre inconsistencias detectadas o comportamientos atípicos.</a:t>
            </a:r>
            <a:endParaRPr lang="es-MX" sz="1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457200" indent="-273685" algn="just"/>
            <a:r>
              <a:rPr lang="es-ES" sz="1400" dirty="0">
                <a:latin typeface="Arial" panose="020B0604020202020204" pitchFamily="34" charset="0"/>
                <a:ea typeface="Times New Roman" panose="02020603050405020304" pitchFamily="18" charset="0"/>
                <a:cs typeface="Arial" panose="020B0604020202020204" pitchFamily="34" charset="0"/>
              </a:rPr>
              <a:t> 	El envío de los documentos señalados en los incisos anteriores, no se considerará inicio de facultades de comprobación.</a:t>
            </a:r>
            <a:endParaRPr lang="es-MX" sz="1400" dirty="0">
              <a:latin typeface="Arial" panose="020B0604020202020204" pitchFamily="34" charset="0"/>
              <a:ea typeface="Times New Roman" panose="02020603050405020304" pitchFamily="18" charset="0"/>
              <a:cs typeface="Arial" panose="020B0604020202020204" pitchFamily="34" charset="0"/>
            </a:endParaRPr>
          </a:p>
        </p:txBody>
      </p:sp>
      <p:sp>
        <p:nvSpPr>
          <p:cNvPr id="6" name="Rectángulo 5">
            <a:extLst>
              <a:ext uri="{FF2B5EF4-FFF2-40B4-BE49-F238E27FC236}">
                <a16:creationId xmlns:a16="http://schemas.microsoft.com/office/drawing/2014/main" id="{8C3D70F5-31AA-4FDD-875D-B4627CA49ED8}"/>
              </a:ext>
            </a:extLst>
          </p:cNvPr>
          <p:cNvSpPr/>
          <p:nvPr/>
        </p:nvSpPr>
        <p:spPr>
          <a:xfrm>
            <a:off x="1158570" y="1183158"/>
            <a:ext cx="9417560" cy="307777"/>
          </a:xfrm>
          <a:prstGeom prst="rect">
            <a:avLst/>
          </a:prstGeom>
        </p:spPr>
        <p:txBody>
          <a:bodyPr wrap="square">
            <a:spAutoFit/>
          </a:bodyPr>
          <a:lstStyle/>
          <a:p>
            <a:pPr algn="just"/>
            <a:r>
              <a:rPr lang="es-ES" sz="1400" b="1" dirty="0">
                <a:latin typeface="Arial" panose="020B0604020202020204" pitchFamily="34" charset="0"/>
                <a:ea typeface="Times New Roman" panose="02020603050405020304" pitchFamily="18" charset="0"/>
              </a:rPr>
              <a:t>CFF Artículo 33</a:t>
            </a:r>
            <a:r>
              <a:rPr lang="es-ES" sz="1400" dirty="0">
                <a:latin typeface="Arial" panose="020B0604020202020204" pitchFamily="34" charset="0"/>
                <a:ea typeface="Times New Roman" panose="02020603050405020304" pitchFamily="18" charset="0"/>
              </a:rPr>
              <a:t>.- Las autoridades fiscales para el mejor cumplimiento de sus facultades, estarán a lo siguiente: ...</a:t>
            </a:r>
          </a:p>
        </p:txBody>
      </p:sp>
      <p:sp>
        <p:nvSpPr>
          <p:cNvPr id="12" name="Text Box 7">
            <a:extLst>
              <a:ext uri="{FF2B5EF4-FFF2-40B4-BE49-F238E27FC236}">
                <a16:creationId xmlns:a16="http://schemas.microsoft.com/office/drawing/2014/main" id="{315AC438-904E-434D-8C2C-B8E1D12B54C1}"/>
              </a:ext>
            </a:extLst>
          </p:cNvPr>
          <p:cNvSpPr txBox="1">
            <a:spLocks noChangeArrowheads="1"/>
          </p:cNvSpPr>
          <p:nvPr/>
        </p:nvSpPr>
        <p:spPr bwMode="auto">
          <a:xfrm>
            <a:off x="357067" y="366658"/>
            <a:ext cx="994477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marL="457200" indent="-457200">
              <a:spcBef>
                <a:spcPct val="0"/>
              </a:spcBef>
              <a:buClrTx/>
              <a:buSzTx/>
              <a:buFont typeface="+mj-lt"/>
              <a:buAutoNum type="alphaLcPeriod" startAt="2"/>
            </a:pPr>
            <a:r>
              <a:rPr lang="es-MX" altLang="es-MX" sz="2500" b="1" dirty="0">
                <a:solidFill>
                  <a:schemeClr val="tx1"/>
                </a:solidFill>
              </a:rPr>
              <a:t>Invitaciones por parte del SAT. Motivos </a:t>
            </a:r>
            <a:endParaRPr lang="es-ES" altLang="es-MX" sz="2500" b="1" dirty="0">
              <a:solidFill>
                <a:schemeClr val="tx1"/>
              </a:solidFill>
            </a:endParaRPr>
          </a:p>
        </p:txBody>
      </p:sp>
    </p:spTree>
    <p:extLst>
      <p:ext uri="{BB962C8B-B14F-4D97-AF65-F5344CB8AC3E}">
        <p14:creationId xmlns:p14="http://schemas.microsoft.com/office/powerpoint/2010/main" val="169530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6D6E26F-2C1E-4714-AE67-0C0AA4D14A87}"/>
              </a:ext>
            </a:extLst>
          </p:cNvPr>
          <p:cNvSpPr/>
          <p:nvPr/>
        </p:nvSpPr>
        <p:spPr>
          <a:xfrm>
            <a:off x="1684541" y="1136862"/>
            <a:ext cx="8567822" cy="4278094"/>
          </a:xfrm>
          <a:prstGeom prst="rect">
            <a:avLst/>
          </a:prstGeom>
        </p:spPr>
        <p:txBody>
          <a:bodyPr wrap="square">
            <a:spAutoFit/>
          </a:bodyPr>
          <a:lstStyle/>
          <a:p>
            <a:pPr algn="just"/>
            <a:r>
              <a:rPr lang="es-MX" sz="2200" dirty="0">
                <a:solidFill>
                  <a:srgbClr val="000000"/>
                </a:solidFill>
                <a:latin typeface="-apple-system"/>
              </a:rPr>
              <a:t>Muchas de las cartas invitación son enviadas para informar al contribuyente respecto a inconsistencias en:</a:t>
            </a:r>
          </a:p>
          <a:p>
            <a:pPr algn="just"/>
            <a:endParaRPr lang="es-MX" sz="2200" dirty="0">
              <a:solidFill>
                <a:srgbClr val="000000"/>
              </a:solidFill>
              <a:latin typeface="-apple-system"/>
            </a:endParaRPr>
          </a:p>
          <a:p>
            <a:pPr marL="342900" indent="-342900">
              <a:buAutoNum type="arabicPeriod"/>
            </a:pPr>
            <a:r>
              <a:rPr lang="es-MX" sz="2000" b="1" dirty="0"/>
              <a:t>Omisión de Declaraciones.</a:t>
            </a:r>
          </a:p>
          <a:p>
            <a:pPr marL="342900" indent="-342900">
              <a:buAutoNum type="arabicPeriod"/>
            </a:pPr>
            <a:r>
              <a:rPr lang="es-MX" sz="2000" b="1" dirty="0"/>
              <a:t>Omisión pago líneas de captura.</a:t>
            </a:r>
          </a:p>
          <a:p>
            <a:pPr marL="342900" indent="-342900">
              <a:buAutoNum type="arabicPeriod"/>
            </a:pPr>
            <a:r>
              <a:rPr lang="es-MX" sz="2000" b="1" dirty="0"/>
              <a:t>Multas</a:t>
            </a:r>
          </a:p>
          <a:p>
            <a:pPr marL="342900" indent="-342900">
              <a:buAutoNum type="arabicPeriod"/>
            </a:pPr>
            <a:r>
              <a:rPr lang="es-MX" sz="2000" b="1" dirty="0"/>
              <a:t>Omisión de obligaciones</a:t>
            </a:r>
          </a:p>
          <a:p>
            <a:pPr marL="342900" indent="-342900">
              <a:buAutoNum type="arabicPeriod"/>
            </a:pPr>
            <a:r>
              <a:rPr lang="es-MX" sz="2000" b="1" dirty="0"/>
              <a:t>Diferencias en IVA Retenido</a:t>
            </a:r>
          </a:p>
          <a:p>
            <a:pPr marL="342900" indent="-342900">
              <a:buAutoNum type="arabicPeriod"/>
            </a:pPr>
            <a:r>
              <a:rPr lang="es-MX" sz="2000" b="1" dirty="0"/>
              <a:t>Diferencias en ISR Retenido</a:t>
            </a:r>
          </a:p>
          <a:p>
            <a:pPr marL="342900" indent="-342900">
              <a:buAutoNum type="arabicPeriod"/>
            </a:pPr>
            <a:r>
              <a:rPr lang="es-MX" sz="2000" b="1" dirty="0"/>
              <a:t>Diferencia IVA Trasladado en CFDI &amp; IVA Causado en Declaraciones.</a:t>
            </a:r>
            <a:endParaRPr lang="es-MX" sz="2200" dirty="0">
              <a:solidFill>
                <a:srgbClr val="000000"/>
              </a:solidFill>
              <a:latin typeface="-apple-system"/>
            </a:endParaRPr>
          </a:p>
          <a:p>
            <a:pPr algn="just"/>
            <a:endParaRPr lang="es-MX" sz="2200" dirty="0">
              <a:solidFill>
                <a:srgbClr val="000000"/>
              </a:solidFill>
              <a:latin typeface="-apple-system"/>
            </a:endParaRPr>
          </a:p>
          <a:p>
            <a:pPr algn="just"/>
            <a:r>
              <a:rPr lang="es-MX" sz="2200" dirty="0">
                <a:solidFill>
                  <a:srgbClr val="000000"/>
                </a:solidFill>
                <a:latin typeface="-apple-system"/>
              </a:rPr>
              <a:t>Es por eso que lo más recomendable es </a:t>
            </a:r>
            <a:r>
              <a:rPr lang="es-MX" sz="2200" b="1" dirty="0">
                <a:solidFill>
                  <a:srgbClr val="000000"/>
                </a:solidFill>
                <a:latin typeface="-apple-system"/>
              </a:rPr>
              <a:t>atender las cartas invitación</a:t>
            </a:r>
            <a:r>
              <a:rPr lang="es-MX" sz="2200" dirty="0">
                <a:solidFill>
                  <a:srgbClr val="000000"/>
                </a:solidFill>
                <a:latin typeface="-apple-system"/>
              </a:rPr>
              <a:t> para evitar multas o recargos, atendiendo los avisos del </a:t>
            </a:r>
            <a:r>
              <a:rPr lang="es-MX" sz="2200" b="1" dirty="0">
                <a:solidFill>
                  <a:srgbClr val="000000"/>
                </a:solidFill>
                <a:latin typeface="-apple-system"/>
              </a:rPr>
              <a:t>SAT</a:t>
            </a:r>
            <a:r>
              <a:rPr lang="es-MX" sz="2200" dirty="0">
                <a:solidFill>
                  <a:srgbClr val="000000"/>
                </a:solidFill>
                <a:latin typeface="-apple-system"/>
              </a:rPr>
              <a:t>.</a:t>
            </a:r>
            <a:endParaRPr lang="es-MX" sz="2200" dirty="0">
              <a:solidFill>
                <a:srgbClr val="212529"/>
              </a:solidFill>
              <a:latin typeface="-apple-system"/>
            </a:endParaRPr>
          </a:p>
        </p:txBody>
      </p:sp>
      <p:sp>
        <p:nvSpPr>
          <p:cNvPr id="5" name="Text Box 7">
            <a:extLst>
              <a:ext uri="{FF2B5EF4-FFF2-40B4-BE49-F238E27FC236}">
                <a16:creationId xmlns:a16="http://schemas.microsoft.com/office/drawing/2014/main" id="{592186DC-0616-465F-AAB0-3B99013A31C7}"/>
              </a:ext>
            </a:extLst>
          </p:cNvPr>
          <p:cNvSpPr txBox="1">
            <a:spLocks noChangeArrowheads="1"/>
          </p:cNvSpPr>
          <p:nvPr/>
        </p:nvSpPr>
        <p:spPr bwMode="auto">
          <a:xfrm>
            <a:off x="1292269" y="613642"/>
            <a:ext cx="7988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a:spcBef>
                <a:spcPct val="0"/>
              </a:spcBef>
              <a:buClrTx/>
              <a:buSzTx/>
              <a:buNone/>
            </a:pPr>
            <a:r>
              <a:rPr lang="es-MX" altLang="es-MX" sz="2800" b="1" dirty="0">
                <a:solidFill>
                  <a:schemeClr val="bg1"/>
                </a:solidFill>
              </a:rPr>
              <a:t>b. Para envió de invitaciones al contribuyente</a:t>
            </a:r>
            <a:endParaRPr lang="es-ES" altLang="es-MX" sz="2800" b="1" dirty="0">
              <a:solidFill>
                <a:schemeClr val="bg1"/>
              </a:solidFill>
            </a:endParaRPr>
          </a:p>
        </p:txBody>
      </p:sp>
      <p:sp>
        <p:nvSpPr>
          <p:cNvPr id="10" name="Text Box 7">
            <a:extLst>
              <a:ext uri="{FF2B5EF4-FFF2-40B4-BE49-F238E27FC236}">
                <a16:creationId xmlns:a16="http://schemas.microsoft.com/office/drawing/2014/main" id="{718CE06E-3D46-436A-92DD-977EE53106AD}"/>
              </a:ext>
            </a:extLst>
          </p:cNvPr>
          <p:cNvSpPr txBox="1">
            <a:spLocks noChangeArrowheads="1"/>
          </p:cNvSpPr>
          <p:nvPr/>
        </p:nvSpPr>
        <p:spPr bwMode="auto">
          <a:xfrm>
            <a:off x="357067" y="366658"/>
            <a:ext cx="1128931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marL="457200" indent="-457200">
              <a:spcBef>
                <a:spcPct val="0"/>
              </a:spcBef>
              <a:buClrTx/>
              <a:buSzTx/>
              <a:buFont typeface="+mj-lt"/>
              <a:buAutoNum type="alphaLcPeriod" startAt="2"/>
            </a:pPr>
            <a:r>
              <a:rPr lang="es-MX" altLang="es-MX" sz="2500" b="1" dirty="0">
                <a:solidFill>
                  <a:schemeClr val="tx1"/>
                </a:solidFill>
              </a:rPr>
              <a:t>Invitaciones por parte del SAT. Motivos </a:t>
            </a:r>
            <a:endParaRPr lang="es-ES" altLang="es-MX" sz="2500" b="1" dirty="0">
              <a:solidFill>
                <a:schemeClr val="tx1"/>
              </a:solidFill>
            </a:endParaRPr>
          </a:p>
        </p:txBody>
      </p:sp>
    </p:spTree>
    <p:extLst>
      <p:ext uri="{BB962C8B-B14F-4D97-AF65-F5344CB8AC3E}">
        <p14:creationId xmlns:p14="http://schemas.microsoft.com/office/powerpoint/2010/main" val="22413771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054FBA0-A1D3-4ED2-B5E1-DFB65C47929C}"/>
              </a:ext>
            </a:extLst>
          </p:cNvPr>
          <p:cNvSpPr/>
          <p:nvPr/>
        </p:nvSpPr>
        <p:spPr>
          <a:xfrm>
            <a:off x="1162477" y="987708"/>
            <a:ext cx="9737254" cy="4801314"/>
          </a:xfrm>
          <a:prstGeom prst="rect">
            <a:avLst/>
          </a:prstGeom>
        </p:spPr>
        <p:txBody>
          <a:bodyPr wrap="square">
            <a:spAutoFit/>
          </a:bodyPr>
          <a:lstStyle/>
          <a:p>
            <a:pPr algn="just" fontAlgn="base"/>
            <a:r>
              <a:rPr lang="es-MX" dirty="0">
                <a:solidFill>
                  <a:srgbClr val="000000"/>
                </a:solidFill>
                <a:latin typeface="open sans"/>
              </a:rPr>
              <a:t>Por lo anterior es recomendable que los contribuyentes tomen en consideración:</a:t>
            </a:r>
          </a:p>
          <a:p>
            <a:pPr fontAlgn="base"/>
            <a:endParaRPr lang="es-MX" dirty="0">
              <a:solidFill>
                <a:srgbClr val="000000"/>
              </a:solidFill>
              <a:latin typeface="open sans"/>
            </a:endParaRPr>
          </a:p>
          <a:p>
            <a:pPr marL="400050" indent="-400050" algn="just" fontAlgn="base">
              <a:buFont typeface="+mj-lt"/>
              <a:buAutoNum type="romanUcPeriod"/>
            </a:pPr>
            <a:r>
              <a:rPr lang="es-MX" b="1" dirty="0">
                <a:solidFill>
                  <a:srgbClr val="000000"/>
                </a:solidFill>
                <a:latin typeface="var(--ricos-custom-p-font-family,unset)"/>
              </a:rPr>
              <a:t>Estar al corriente con el cumplimiento de sus obligaciones fiscales</a:t>
            </a:r>
            <a:r>
              <a:rPr lang="es-MX" dirty="0">
                <a:solidFill>
                  <a:srgbClr val="000000"/>
                </a:solidFill>
                <a:latin typeface="var(--ricos-custom-p-font-family,unset)"/>
              </a:rPr>
              <a:t>.</a:t>
            </a:r>
          </a:p>
          <a:p>
            <a:pPr marL="400050" indent="-400050" algn="just" fontAlgn="base">
              <a:buFont typeface="+mj-lt"/>
              <a:buAutoNum type="romanUcPeriod"/>
            </a:pPr>
            <a:r>
              <a:rPr lang="es-MX" b="1" dirty="0">
                <a:solidFill>
                  <a:srgbClr val="000000"/>
                </a:solidFill>
                <a:latin typeface="var(--ricos-custom-p-font-family,unset)"/>
              </a:rPr>
              <a:t>Que los CFDI emitidos coincidan con los ingresos </a:t>
            </a:r>
            <a:r>
              <a:rPr lang="es-MX" dirty="0">
                <a:solidFill>
                  <a:srgbClr val="000000"/>
                </a:solidFill>
                <a:latin typeface="var(--ricos-custom-p-font-family,unset)"/>
              </a:rPr>
              <a:t>registrados en contabilidad, con lo presentado en declaraciones anuales y provisionales (excepto si tributa en base a flujo de efectivo), y con los que se encuentran vigentes en la plataforma del SAT.</a:t>
            </a:r>
          </a:p>
          <a:p>
            <a:pPr marL="400050" indent="-400050" algn="just" fontAlgn="base">
              <a:buFont typeface="+mj-lt"/>
              <a:buAutoNum type="romanUcPeriod"/>
            </a:pPr>
            <a:r>
              <a:rPr lang="es-MX" b="1" dirty="0">
                <a:solidFill>
                  <a:srgbClr val="000000"/>
                </a:solidFill>
                <a:latin typeface="var(--ricos-custom-p-font-family,unset)"/>
              </a:rPr>
              <a:t>Que todos los CFDI recibidos (egresos), se registren en contabilidad </a:t>
            </a:r>
            <a:r>
              <a:rPr lang="es-MX" dirty="0">
                <a:solidFill>
                  <a:srgbClr val="000000"/>
                </a:solidFill>
                <a:latin typeface="var(--ricos-custom-p-font-family,unset)"/>
              </a:rPr>
              <a:t>y coincidan con los vigentes de la plataforma del SAT.</a:t>
            </a:r>
          </a:p>
          <a:p>
            <a:pPr marL="400050" indent="-400050" algn="just" fontAlgn="base">
              <a:buFont typeface="+mj-lt"/>
              <a:buAutoNum type="romanUcPeriod"/>
            </a:pPr>
            <a:r>
              <a:rPr lang="es-MX" b="1" dirty="0">
                <a:solidFill>
                  <a:srgbClr val="000000"/>
                </a:solidFill>
                <a:latin typeface="var(--ricos-custom-p-font-family,unset)"/>
              </a:rPr>
              <a:t>Que se emitan y reciban todos los complementos de pago</a:t>
            </a:r>
            <a:r>
              <a:rPr lang="es-MX" dirty="0">
                <a:solidFill>
                  <a:srgbClr val="000000"/>
                </a:solidFill>
                <a:latin typeface="var(--ricos-custom-p-font-family,unset)"/>
              </a:rPr>
              <a:t>, de depósitos o pagos de las cuentas bancarias, que correspondan a CFDI cuyo método de pago sea PPD “pago en parcialidades o diferido” y su forma de pago 99 “por definir”.</a:t>
            </a:r>
          </a:p>
          <a:p>
            <a:pPr marL="400050" indent="-400050" algn="just" fontAlgn="base">
              <a:buFont typeface="+mj-lt"/>
              <a:buAutoNum type="romanUcPeriod"/>
            </a:pPr>
            <a:r>
              <a:rPr lang="es-MX" b="1" dirty="0">
                <a:solidFill>
                  <a:srgbClr val="000000"/>
                </a:solidFill>
                <a:latin typeface="var(--ricos-custom-p-font-family,unset)"/>
              </a:rPr>
              <a:t>Que se hagan cruces de información de los CFDI de nómina contra los acumulados</a:t>
            </a:r>
            <a:r>
              <a:rPr lang="es-MX" dirty="0">
                <a:solidFill>
                  <a:srgbClr val="000000"/>
                </a:solidFill>
                <a:latin typeface="var(--ricos-custom-p-font-family,unset)"/>
              </a:rPr>
              <a:t> en los sistemas y lo registrado en contabilidad.</a:t>
            </a:r>
          </a:p>
          <a:p>
            <a:pPr marL="400050" indent="-400050" algn="just" fontAlgn="base">
              <a:buFont typeface="+mj-lt"/>
              <a:buAutoNum type="romanUcPeriod"/>
            </a:pPr>
            <a:r>
              <a:rPr lang="es-MX" b="1" dirty="0">
                <a:solidFill>
                  <a:srgbClr val="000000"/>
                </a:solidFill>
                <a:latin typeface="var(--ricos-custom-p-font-family,unset)"/>
              </a:rPr>
              <a:t>Que se dé el manejo adecuado a los CFDI de anticipos recibidos o pagados</a:t>
            </a:r>
            <a:r>
              <a:rPr lang="es-MX" dirty="0">
                <a:solidFill>
                  <a:srgbClr val="000000"/>
                </a:solidFill>
                <a:latin typeface="var(--ricos-custom-p-font-family,unset)"/>
              </a:rPr>
              <a:t>.</a:t>
            </a:r>
          </a:p>
          <a:p>
            <a:pPr marL="400050" indent="-400050" algn="just" fontAlgn="base">
              <a:buFont typeface="+mj-lt"/>
              <a:buAutoNum type="romanUcPeriod"/>
            </a:pPr>
            <a:r>
              <a:rPr lang="es-MX" b="1" dirty="0">
                <a:solidFill>
                  <a:srgbClr val="000000"/>
                </a:solidFill>
                <a:latin typeface="var(--ricos-custom-p-font-family,unset)"/>
              </a:rPr>
              <a:t>Que los proveedores con los que realizan sus operaciones </a:t>
            </a:r>
            <a:r>
              <a:rPr lang="es-MX" dirty="0">
                <a:solidFill>
                  <a:srgbClr val="000000"/>
                </a:solidFill>
                <a:latin typeface="var(--ricos-custom-p-font-family,unset)"/>
              </a:rPr>
              <a:t>de compras y gastos, </a:t>
            </a:r>
            <a:r>
              <a:rPr lang="es-MX" b="1" dirty="0">
                <a:solidFill>
                  <a:srgbClr val="000000"/>
                </a:solidFill>
                <a:latin typeface="var(--ricos-custom-p-font-family,unset)"/>
              </a:rPr>
              <a:t>no aparezcan en los listados del 69-B</a:t>
            </a:r>
            <a:r>
              <a:rPr lang="es-MX" dirty="0">
                <a:solidFill>
                  <a:srgbClr val="000000"/>
                </a:solidFill>
                <a:latin typeface="var(--ricos-custom-p-font-family,unset)"/>
              </a:rPr>
              <a:t> “contribuyentes que realizan operaciones inexistentes”.</a:t>
            </a:r>
          </a:p>
          <a:p>
            <a:pPr marL="400050" indent="-400050" algn="just" fontAlgn="base">
              <a:buFont typeface="+mj-lt"/>
              <a:buAutoNum type="romanUcPeriod"/>
            </a:pPr>
            <a:r>
              <a:rPr lang="es-MX" b="1" dirty="0">
                <a:solidFill>
                  <a:srgbClr val="000000"/>
                </a:solidFill>
                <a:latin typeface="var(--ricos-custom-p-font-family,unset)"/>
              </a:rPr>
              <a:t>Contar con la documentación que sustente las operaciones celebradas</a:t>
            </a:r>
            <a:r>
              <a:rPr lang="es-MX" dirty="0">
                <a:solidFill>
                  <a:srgbClr val="000000"/>
                </a:solidFill>
                <a:latin typeface="var(--ricos-custom-p-font-family,unset)"/>
              </a:rPr>
              <a:t>.</a:t>
            </a:r>
          </a:p>
        </p:txBody>
      </p:sp>
      <p:sp>
        <p:nvSpPr>
          <p:cNvPr id="10" name="Text Box 7">
            <a:extLst>
              <a:ext uri="{FF2B5EF4-FFF2-40B4-BE49-F238E27FC236}">
                <a16:creationId xmlns:a16="http://schemas.microsoft.com/office/drawing/2014/main" id="{7B79941A-B4E1-47BB-A933-EBE0062DC595}"/>
              </a:ext>
            </a:extLst>
          </p:cNvPr>
          <p:cNvSpPr txBox="1">
            <a:spLocks noChangeArrowheads="1"/>
          </p:cNvSpPr>
          <p:nvPr/>
        </p:nvSpPr>
        <p:spPr bwMode="auto">
          <a:xfrm>
            <a:off x="357067" y="366658"/>
            <a:ext cx="1128931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marL="457200" indent="-457200">
              <a:spcBef>
                <a:spcPct val="0"/>
              </a:spcBef>
              <a:buClrTx/>
              <a:buSzTx/>
              <a:buFont typeface="+mj-lt"/>
              <a:buAutoNum type="alphaLcPeriod" startAt="2"/>
            </a:pPr>
            <a:r>
              <a:rPr lang="es-MX" altLang="es-MX" sz="2500" b="1" dirty="0">
                <a:solidFill>
                  <a:schemeClr val="tx1"/>
                </a:solidFill>
              </a:rPr>
              <a:t>Invitaciones por parte del SAT. Motivos </a:t>
            </a:r>
            <a:endParaRPr lang="es-ES" altLang="es-MX" sz="2500" b="1" dirty="0">
              <a:solidFill>
                <a:schemeClr val="tx1"/>
              </a:solidFill>
            </a:endParaRPr>
          </a:p>
        </p:txBody>
      </p:sp>
    </p:spTree>
    <p:extLst>
      <p:ext uri="{BB962C8B-B14F-4D97-AF65-F5344CB8AC3E}">
        <p14:creationId xmlns:p14="http://schemas.microsoft.com/office/powerpoint/2010/main" val="18642447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9B3F82C-97F2-4DC8-A330-6FAC66387DA7}"/>
              </a:ext>
            </a:extLst>
          </p:cNvPr>
          <p:cNvSpPr/>
          <p:nvPr/>
        </p:nvSpPr>
        <p:spPr>
          <a:xfrm>
            <a:off x="1287685" y="1162211"/>
            <a:ext cx="9651328" cy="4385816"/>
          </a:xfrm>
          <a:prstGeom prst="rect">
            <a:avLst/>
          </a:prstGeom>
        </p:spPr>
        <p:txBody>
          <a:bodyPr wrap="square">
            <a:spAutoFit/>
          </a:bodyPr>
          <a:lstStyle/>
          <a:p>
            <a:r>
              <a:rPr lang="es-MX" sz="2400" dirty="0">
                <a:solidFill>
                  <a:srgbClr val="3366FF"/>
                </a:solidFill>
                <a:latin typeface="-apple-system"/>
              </a:rPr>
              <a:t>Conclusiones</a:t>
            </a:r>
          </a:p>
          <a:p>
            <a:endParaRPr lang="es-MX" sz="1500" dirty="0">
              <a:solidFill>
                <a:srgbClr val="3A3A3A"/>
              </a:solidFill>
              <a:latin typeface="-apple-system"/>
            </a:endParaRPr>
          </a:p>
          <a:p>
            <a:pPr marL="342900" indent="-342900">
              <a:buFont typeface="Wingdings" panose="05000000000000000000" pitchFamily="2" charset="2"/>
              <a:buChar char="v"/>
            </a:pPr>
            <a:r>
              <a:rPr lang="es-MX" sz="2400" dirty="0">
                <a:solidFill>
                  <a:srgbClr val="3A3A3A"/>
                </a:solidFill>
                <a:latin typeface="-apple-system"/>
              </a:rPr>
              <a:t>Es importante realizar </a:t>
            </a:r>
            <a:r>
              <a:rPr lang="es-MX" sz="2400" b="1" dirty="0">
                <a:solidFill>
                  <a:srgbClr val="3A3A3A"/>
                </a:solidFill>
                <a:latin typeface="-apple-system"/>
              </a:rPr>
              <a:t>revisiones de nuestros cálculos fiscales, y cruces entre la información que le estamos presentando al SAT en nuestros CFDI</a:t>
            </a:r>
            <a:r>
              <a:rPr lang="es-MX" sz="2400" dirty="0">
                <a:solidFill>
                  <a:srgbClr val="3A3A3A"/>
                </a:solidFill>
                <a:latin typeface="-apple-system"/>
              </a:rPr>
              <a:t>, </a:t>
            </a:r>
            <a:r>
              <a:rPr lang="es-MX" sz="2400" b="1" dirty="0">
                <a:solidFill>
                  <a:srgbClr val="3A3A3A"/>
                </a:solidFill>
                <a:latin typeface="-apple-system"/>
              </a:rPr>
              <a:t>declaraciones, contabilidad </a:t>
            </a:r>
            <a:r>
              <a:rPr lang="es-MX" sz="2400" dirty="0">
                <a:solidFill>
                  <a:srgbClr val="3A3A3A"/>
                </a:solidFill>
                <a:latin typeface="-apple-system"/>
              </a:rPr>
              <a:t>y que esta tenga razonabilidad con las transacciones bancarias que realizamos como contribuyentes para evitar caer en discrepancias o diferencias que puedan ser objeto de revisión por parte de la autoridad.</a:t>
            </a:r>
          </a:p>
          <a:p>
            <a:pPr marL="342900" indent="-342900">
              <a:buFont typeface="Wingdings" panose="05000000000000000000" pitchFamily="2" charset="2"/>
              <a:buChar char="v"/>
            </a:pPr>
            <a:r>
              <a:rPr lang="es-MX" sz="2400" dirty="0">
                <a:solidFill>
                  <a:srgbClr val="3A3A3A"/>
                </a:solidFill>
                <a:latin typeface="-apple-system"/>
              </a:rPr>
              <a:t>En caso de </a:t>
            </a:r>
            <a:r>
              <a:rPr lang="es-MX" sz="2400" dirty="0">
                <a:solidFill>
                  <a:srgbClr val="006AE3"/>
                </a:solidFill>
                <a:latin typeface="-apple-system"/>
                <a:hlinkClick r:id="rId2"/>
              </a:rPr>
              <a:t>detectar errores u omisiones al realizar dichos cruces de información</a:t>
            </a:r>
            <a:r>
              <a:rPr lang="es-MX" sz="2400" dirty="0">
                <a:solidFill>
                  <a:srgbClr val="3A3A3A"/>
                </a:solidFill>
                <a:latin typeface="-apple-system"/>
              </a:rPr>
              <a:t> debemos </a:t>
            </a:r>
            <a:r>
              <a:rPr lang="es-MX" sz="2400" b="1" dirty="0">
                <a:solidFill>
                  <a:srgbClr val="3A3A3A"/>
                </a:solidFill>
                <a:latin typeface="-apple-system"/>
              </a:rPr>
              <a:t>corregirlas mediante la presentación de declaraciones complementarias </a:t>
            </a:r>
            <a:r>
              <a:rPr lang="es-MX" sz="2400" dirty="0">
                <a:solidFill>
                  <a:srgbClr val="3A3A3A"/>
                </a:solidFill>
                <a:latin typeface="-apple-system"/>
              </a:rPr>
              <a:t>y en su caso realizando el pago de las contribuciones omitidas.</a:t>
            </a:r>
          </a:p>
        </p:txBody>
      </p:sp>
      <p:sp>
        <p:nvSpPr>
          <p:cNvPr id="10" name="Text Box 7">
            <a:extLst>
              <a:ext uri="{FF2B5EF4-FFF2-40B4-BE49-F238E27FC236}">
                <a16:creationId xmlns:a16="http://schemas.microsoft.com/office/drawing/2014/main" id="{B0B85605-FA4D-4B62-AE39-546384D67B67}"/>
              </a:ext>
            </a:extLst>
          </p:cNvPr>
          <p:cNvSpPr txBox="1">
            <a:spLocks noChangeArrowheads="1"/>
          </p:cNvSpPr>
          <p:nvPr/>
        </p:nvSpPr>
        <p:spPr bwMode="auto">
          <a:xfrm>
            <a:off x="357067" y="366658"/>
            <a:ext cx="1128931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marL="457200" indent="-457200">
              <a:spcBef>
                <a:spcPct val="0"/>
              </a:spcBef>
              <a:buClrTx/>
              <a:buSzTx/>
              <a:buFont typeface="+mj-lt"/>
              <a:buAutoNum type="alphaLcPeriod" startAt="2"/>
            </a:pPr>
            <a:r>
              <a:rPr lang="es-MX" altLang="es-MX" sz="2500" b="1" dirty="0">
                <a:solidFill>
                  <a:schemeClr val="tx1"/>
                </a:solidFill>
              </a:rPr>
              <a:t>Invitaciones por parte del SAT. Motivos </a:t>
            </a:r>
            <a:endParaRPr lang="es-ES" altLang="es-MX" sz="2500" b="1" dirty="0">
              <a:solidFill>
                <a:schemeClr val="tx1"/>
              </a:solidFill>
            </a:endParaRPr>
          </a:p>
        </p:txBody>
      </p:sp>
    </p:spTree>
    <p:extLst>
      <p:ext uri="{BB962C8B-B14F-4D97-AF65-F5344CB8AC3E}">
        <p14:creationId xmlns:p14="http://schemas.microsoft.com/office/powerpoint/2010/main" val="14434316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888BC843-DB6C-4FDC-8782-3E1BF2FE7C99}"/>
              </a:ext>
            </a:extLst>
          </p:cNvPr>
          <p:cNvSpPr txBox="1">
            <a:spLocks/>
          </p:cNvSpPr>
          <p:nvPr/>
        </p:nvSpPr>
        <p:spPr>
          <a:xfrm>
            <a:off x="641661" y="313816"/>
            <a:ext cx="9555284" cy="412934"/>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600" b="1" spc="-5" dirty="0">
                <a:latin typeface="Arial" panose="020B0604020202020204" pitchFamily="34" charset="0"/>
                <a:cs typeface="Arial" panose="020B0604020202020204" pitchFamily="34" charset="0"/>
              </a:rPr>
              <a:t>c. Puntos clave en los CFDI para evitar invitaciones.</a:t>
            </a:r>
          </a:p>
        </p:txBody>
      </p:sp>
      <p:pic>
        <p:nvPicPr>
          <p:cNvPr id="11" name="Picture 2" descr="6 Aspectos a considerar si estás pensando un cambio de carrera durante el  COVID-19">
            <a:extLst>
              <a:ext uri="{FF2B5EF4-FFF2-40B4-BE49-F238E27FC236}">
                <a16:creationId xmlns:a16="http://schemas.microsoft.com/office/drawing/2014/main" id="{091F203A-68A1-4D2E-A908-C53E09293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098" y="1047750"/>
            <a:ext cx="67627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4606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8587B1B-B9D3-4D1C-86BE-E6664FD48B80}"/>
              </a:ext>
            </a:extLst>
          </p:cNvPr>
          <p:cNvPicPr>
            <a:picLocks noChangeAspect="1"/>
          </p:cNvPicPr>
          <p:nvPr/>
        </p:nvPicPr>
        <p:blipFill>
          <a:blip r:embed="rId2"/>
          <a:stretch>
            <a:fillRect/>
          </a:stretch>
        </p:blipFill>
        <p:spPr>
          <a:xfrm>
            <a:off x="807667" y="1155122"/>
            <a:ext cx="2767446" cy="2197678"/>
          </a:xfrm>
          <a:prstGeom prst="rect">
            <a:avLst/>
          </a:prstGeom>
        </p:spPr>
      </p:pic>
      <p:sp>
        <p:nvSpPr>
          <p:cNvPr id="7" name="Rectángulo 6">
            <a:extLst>
              <a:ext uri="{FF2B5EF4-FFF2-40B4-BE49-F238E27FC236}">
                <a16:creationId xmlns:a16="http://schemas.microsoft.com/office/drawing/2014/main" id="{7AC3D27E-3441-42B9-BC1C-49A8C04F1B1B}"/>
              </a:ext>
            </a:extLst>
          </p:cNvPr>
          <p:cNvSpPr/>
          <p:nvPr/>
        </p:nvSpPr>
        <p:spPr>
          <a:xfrm>
            <a:off x="1288472" y="3753609"/>
            <a:ext cx="8215745" cy="1938992"/>
          </a:xfrm>
          <a:prstGeom prst="rect">
            <a:avLst/>
          </a:prstGeom>
          <a:ln w="57150">
            <a:solidFill>
              <a:srgbClr val="00B0F0"/>
            </a:solidFill>
          </a:ln>
        </p:spPr>
        <p:txBody>
          <a:bodyPr wrap="square">
            <a:spAutoFit/>
          </a:bodyPr>
          <a:lstStyle/>
          <a:p>
            <a:r>
              <a:rPr lang="es-MX" sz="2400" b="1" dirty="0"/>
              <a:t>FORMA DE PAGO</a:t>
            </a:r>
          </a:p>
          <a:p>
            <a:r>
              <a:rPr lang="es-MX" sz="2400" dirty="0"/>
              <a:t>Se debe registrar la clave de la forma de pago de los bienes, la prestación de los servicios, el otorgamiento del uso o goce, o la forma en que se recibe el donativo contenidos en el comprobante.</a:t>
            </a:r>
          </a:p>
        </p:txBody>
      </p:sp>
      <p:sp>
        <p:nvSpPr>
          <p:cNvPr id="8" name="Rectángulo 7">
            <a:extLst>
              <a:ext uri="{FF2B5EF4-FFF2-40B4-BE49-F238E27FC236}">
                <a16:creationId xmlns:a16="http://schemas.microsoft.com/office/drawing/2014/main" id="{C6E4817C-5FD2-401F-B94F-04FB1A8E664E}"/>
              </a:ext>
            </a:extLst>
          </p:cNvPr>
          <p:cNvSpPr/>
          <p:nvPr/>
        </p:nvSpPr>
        <p:spPr>
          <a:xfrm>
            <a:off x="3995935" y="1284465"/>
            <a:ext cx="7388398" cy="1938992"/>
          </a:xfrm>
          <a:prstGeom prst="rect">
            <a:avLst/>
          </a:prstGeom>
          <a:ln w="57150">
            <a:solidFill>
              <a:schemeClr val="accent1"/>
            </a:solidFill>
          </a:ln>
        </p:spPr>
        <p:txBody>
          <a:bodyPr wrap="square">
            <a:spAutoFit/>
          </a:bodyPr>
          <a:lstStyle/>
          <a:p>
            <a:r>
              <a:rPr lang="es-MX" sz="2400" b="1" dirty="0"/>
              <a:t>METODO DE PAGO</a:t>
            </a:r>
          </a:p>
          <a:p>
            <a:r>
              <a:rPr lang="es-MX" sz="2400" dirty="0"/>
              <a:t>Se debe registrar la clave que corresponda depende si se paga en una sola exhibición o en parcialidades, las distintas claves de método de pago se encuentran incluidas en el catálogo </a:t>
            </a:r>
            <a:r>
              <a:rPr lang="es-MX" sz="2400" dirty="0" err="1"/>
              <a:t>c_MetodoPago</a:t>
            </a:r>
            <a:r>
              <a:rPr lang="es-MX" sz="2400" dirty="0"/>
              <a:t>. </a:t>
            </a:r>
          </a:p>
        </p:txBody>
      </p:sp>
      <p:sp>
        <p:nvSpPr>
          <p:cNvPr id="12" name="object 2">
            <a:extLst>
              <a:ext uri="{FF2B5EF4-FFF2-40B4-BE49-F238E27FC236}">
                <a16:creationId xmlns:a16="http://schemas.microsoft.com/office/drawing/2014/main" id="{4A728730-5A76-451F-B256-FCF8517D74A5}"/>
              </a:ext>
            </a:extLst>
          </p:cNvPr>
          <p:cNvSpPr txBox="1">
            <a:spLocks/>
          </p:cNvSpPr>
          <p:nvPr/>
        </p:nvSpPr>
        <p:spPr>
          <a:xfrm>
            <a:off x="641661" y="313816"/>
            <a:ext cx="9555284" cy="412934"/>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600" b="1" spc="-5" dirty="0">
                <a:latin typeface="Arial" panose="020B0604020202020204" pitchFamily="34" charset="0"/>
                <a:cs typeface="Arial" panose="020B0604020202020204" pitchFamily="34" charset="0"/>
              </a:rPr>
              <a:t>c. Puntos clave en los CFDI para evitar invitaciones.</a:t>
            </a:r>
          </a:p>
        </p:txBody>
      </p:sp>
    </p:spTree>
    <p:extLst>
      <p:ext uri="{BB962C8B-B14F-4D97-AF65-F5344CB8AC3E}">
        <p14:creationId xmlns:p14="http://schemas.microsoft.com/office/powerpoint/2010/main" val="3900107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8C959F5-18BE-45EF-9542-7CCACE1324DF}"/>
              </a:ext>
            </a:extLst>
          </p:cNvPr>
          <p:cNvSpPr/>
          <p:nvPr/>
        </p:nvSpPr>
        <p:spPr>
          <a:xfrm>
            <a:off x="160421" y="1460211"/>
            <a:ext cx="10668000" cy="5087355"/>
          </a:xfrm>
          <a:prstGeom prst="rect">
            <a:avLst/>
          </a:prstGeom>
        </p:spPr>
        <p:txBody>
          <a:bodyPr wrap="square">
            <a:spAutoFit/>
          </a:bodyPr>
          <a:lstStyle/>
          <a:p>
            <a:pPr marL="82550" marR="161290" algn="just">
              <a:lnSpc>
                <a:spcPct val="103000"/>
              </a:lnSpc>
              <a:spcBef>
                <a:spcPts val="510"/>
              </a:spcBef>
            </a:pPr>
            <a:r>
              <a:rPr lang="es-ES" sz="2200" b="1" u="sng" dirty="0">
                <a:latin typeface="Calibri" panose="020F0502020204030204" pitchFamily="34" charset="0"/>
                <a:ea typeface="Arial MT"/>
                <a:cs typeface="Arial MT"/>
              </a:rPr>
              <a:t>ASIMILADOS A SALARIOS</a:t>
            </a:r>
            <a:r>
              <a:rPr lang="es-ES" sz="2200" b="1"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Los</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contribuyentes</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que</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realicen</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pagos</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por</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remuneraciones</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a</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sus</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trabajadores</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o</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a</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contribuyentes</a:t>
            </a:r>
            <a:r>
              <a:rPr lang="es-ES" sz="2200" spc="-4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asimilados</a:t>
            </a:r>
            <a:r>
              <a:rPr lang="es-ES" sz="2200" spc="-4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a</a:t>
            </a:r>
            <a:r>
              <a:rPr lang="es-ES" sz="2200" spc="-50"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salarios,</a:t>
            </a:r>
            <a:r>
              <a:rPr lang="es-ES" sz="2200" spc="-4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correspondientes</a:t>
            </a:r>
            <a:r>
              <a:rPr lang="es-ES" sz="2200" spc="-4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a</a:t>
            </a:r>
            <a:r>
              <a:rPr lang="es-ES" sz="2200" spc="-50"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periodos</a:t>
            </a:r>
            <a:r>
              <a:rPr lang="es-ES" sz="2200" spc="-4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menores</a:t>
            </a:r>
            <a:r>
              <a:rPr lang="es-ES" sz="2200" spc="-4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a</a:t>
            </a:r>
            <a:r>
              <a:rPr lang="es-ES" sz="2200" spc="-4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un</a:t>
            </a:r>
            <a:r>
              <a:rPr lang="es-ES" sz="2200" spc="-50"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mes,</a:t>
            </a:r>
            <a:r>
              <a:rPr lang="es-ES" sz="2200" spc="-50" dirty="0">
                <a:latin typeface="Calibri" panose="020F0502020204030204" pitchFamily="34" charset="0"/>
                <a:ea typeface="Arial MT"/>
                <a:cs typeface="Arial MT"/>
              </a:rPr>
              <a:t> </a:t>
            </a:r>
            <a:r>
              <a:rPr lang="es-ES" sz="2200" b="1" dirty="0">
                <a:latin typeface="Calibri" panose="020F0502020204030204" pitchFamily="34" charset="0"/>
                <a:ea typeface="Arial MT"/>
                <a:cs typeface="Arial MT"/>
              </a:rPr>
              <a:t>podrán</a:t>
            </a:r>
            <a:r>
              <a:rPr lang="es-ES" sz="2200" b="1" spc="-235" dirty="0">
                <a:latin typeface="Calibri" panose="020F0502020204030204" pitchFamily="34" charset="0"/>
                <a:ea typeface="Arial MT"/>
                <a:cs typeface="Arial MT"/>
              </a:rPr>
              <a:t> </a:t>
            </a:r>
            <a:r>
              <a:rPr lang="es-ES" sz="2200" b="1" dirty="0">
                <a:latin typeface="Calibri" panose="020F0502020204030204" pitchFamily="34" charset="0"/>
                <a:ea typeface="Arial MT"/>
                <a:cs typeface="Arial MT"/>
              </a:rPr>
              <a:t>emitir a cada trabajador o a cada contribuyente asimilado un solo CFDI mensual, dentro del</a:t>
            </a:r>
            <a:r>
              <a:rPr lang="es-ES" sz="2200" b="1" spc="5" dirty="0">
                <a:latin typeface="Calibri" panose="020F0502020204030204" pitchFamily="34" charset="0"/>
                <a:ea typeface="Arial MT"/>
                <a:cs typeface="Arial MT"/>
              </a:rPr>
              <a:t> </a:t>
            </a:r>
            <a:r>
              <a:rPr lang="es-ES" sz="2200" b="1" dirty="0">
                <a:latin typeface="Calibri" panose="020F0502020204030204" pitchFamily="34" charset="0"/>
                <a:ea typeface="Arial MT"/>
                <a:cs typeface="Arial MT"/>
              </a:rPr>
              <a:t>plazo señalado en el primer párrafo de esta regla posterior al último día del mes laborado y</a:t>
            </a:r>
            <a:r>
              <a:rPr lang="es-ES" sz="2200" b="1" spc="5" dirty="0">
                <a:latin typeface="Calibri" panose="020F0502020204030204" pitchFamily="34" charset="0"/>
                <a:ea typeface="Arial MT"/>
                <a:cs typeface="Arial MT"/>
              </a:rPr>
              <a:t> </a:t>
            </a:r>
            <a:r>
              <a:rPr lang="es-ES" sz="2200" b="1" dirty="0">
                <a:latin typeface="Calibri" panose="020F0502020204030204" pitchFamily="34" charset="0"/>
                <a:ea typeface="Arial MT"/>
                <a:cs typeface="Arial MT"/>
              </a:rPr>
              <a:t>efectivamente pagado</a:t>
            </a:r>
            <a:r>
              <a:rPr lang="es-ES" sz="2200" dirty="0">
                <a:latin typeface="Calibri" panose="020F0502020204030204" pitchFamily="34" charset="0"/>
                <a:ea typeface="Arial MT"/>
                <a:cs typeface="Arial MT"/>
              </a:rPr>
              <a:t>, en cuyo caso </a:t>
            </a:r>
            <a:r>
              <a:rPr lang="es-ES" sz="2200" b="1" dirty="0">
                <a:solidFill>
                  <a:srgbClr val="C00000"/>
                </a:solidFill>
                <a:latin typeface="Calibri" panose="020F0502020204030204" pitchFamily="34" charset="0"/>
                <a:ea typeface="Arial MT"/>
                <a:cs typeface="Arial MT"/>
              </a:rPr>
              <a:t>se considerará como fecha de expedición y entrega de</a:t>
            </a:r>
            <a:r>
              <a:rPr lang="es-ES" sz="2200" b="1" spc="5" dirty="0">
                <a:solidFill>
                  <a:srgbClr val="C00000"/>
                </a:solidFill>
                <a:latin typeface="Calibri" panose="020F0502020204030204" pitchFamily="34" charset="0"/>
                <a:ea typeface="Arial MT"/>
                <a:cs typeface="Arial MT"/>
              </a:rPr>
              <a:t> </a:t>
            </a:r>
            <a:r>
              <a:rPr lang="es-ES" sz="2200" b="1" dirty="0">
                <a:solidFill>
                  <a:srgbClr val="C00000"/>
                </a:solidFill>
                <a:latin typeface="Calibri" panose="020F0502020204030204" pitchFamily="34" charset="0"/>
                <a:ea typeface="Arial MT"/>
                <a:cs typeface="Arial MT"/>
              </a:rPr>
              <a:t>tal comprobante fiscal la fecha en que se realizó efectivamente el pago </a:t>
            </a:r>
            <a:r>
              <a:rPr lang="es-ES" sz="2200" dirty="0">
                <a:latin typeface="Calibri" panose="020F0502020204030204" pitchFamily="34" charset="0"/>
                <a:ea typeface="Arial MT"/>
                <a:cs typeface="Arial MT"/>
              </a:rPr>
              <a:t>correspondiente al</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último</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día o</a:t>
            </a:r>
            <a:r>
              <a:rPr lang="es-ES" sz="2200" spc="-10"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periodo</a:t>
            </a:r>
            <a:r>
              <a:rPr lang="es-ES" sz="2200" spc="-10"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laborado</a:t>
            </a:r>
            <a:r>
              <a:rPr lang="es-ES" sz="2200" spc="-2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dentro</a:t>
            </a:r>
            <a:r>
              <a:rPr lang="es-ES" sz="2200" spc="-10"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del</a:t>
            </a:r>
            <a:r>
              <a:rPr lang="es-ES" sz="2200" spc="-10"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mes</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por</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el</a:t>
            </a:r>
            <a:r>
              <a:rPr lang="es-ES" sz="2200" spc="-10"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que</a:t>
            </a:r>
            <a:r>
              <a:rPr lang="es-ES" sz="2200" spc="-10"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se</a:t>
            </a:r>
            <a:r>
              <a:rPr lang="es-ES" sz="2200" spc="-10"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emita</a:t>
            </a:r>
            <a:r>
              <a:rPr lang="es-ES" sz="2200" spc="-1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el CFDI.</a:t>
            </a:r>
          </a:p>
          <a:p>
            <a:pPr marL="82550" marR="161290" algn="just">
              <a:lnSpc>
                <a:spcPct val="103000"/>
              </a:lnSpc>
              <a:spcBef>
                <a:spcPts val="510"/>
              </a:spcBef>
            </a:pPr>
            <a:endParaRPr lang="es-MX" sz="2200" dirty="0">
              <a:latin typeface="Arial MT"/>
              <a:ea typeface="Arial MT"/>
              <a:cs typeface="Arial MT"/>
            </a:endParaRPr>
          </a:p>
          <a:p>
            <a:pPr marL="82550" marR="161290" algn="just">
              <a:lnSpc>
                <a:spcPct val="103000"/>
              </a:lnSpc>
              <a:spcBef>
                <a:spcPts val="530"/>
              </a:spcBef>
            </a:pPr>
            <a:r>
              <a:rPr lang="es-ES" sz="2200" dirty="0">
                <a:latin typeface="Calibri" panose="020F0502020204030204" pitchFamily="34" charset="0"/>
                <a:ea typeface="Arial MT"/>
                <a:cs typeface="Arial MT"/>
              </a:rPr>
              <a:t>Los contribuyentes que opten por emitir el CFDI mensual a que se refiere el párrafo anterior,</a:t>
            </a:r>
            <a:r>
              <a:rPr lang="es-ES" sz="2200" spc="-23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deberán</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incorporar</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al</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mismo</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el</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complemento</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de</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nómina,</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por</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cada</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uno</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de</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los</a:t>
            </a:r>
            <a:r>
              <a:rPr lang="es-ES" sz="2200" spc="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pagos</a:t>
            </a:r>
            <a:r>
              <a:rPr lang="es-ES" sz="2200" spc="-235" dirty="0">
                <a:latin typeface="Calibri" panose="020F0502020204030204" pitchFamily="34" charset="0"/>
                <a:ea typeface="Arial MT"/>
                <a:cs typeface="Arial MT"/>
              </a:rPr>
              <a:t> </a:t>
            </a:r>
            <a:r>
              <a:rPr lang="es-ES" sz="2200" dirty="0">
                <a:latin typeface="Calibri" panose="020F0502020204030204" pitchFamily="34" charset="0"/>
                <a:ea typeface="Arial MT"/>
                <a:cs typeface="Arial MT"/>
              </a:rPr>
              <a:t>realizados durante el mes, debidamente requisitados. </a:t>
            </a:r>
            <a:r>
              <a:rPr lang="es-ES" sz="2200" b="1" dirty="0">
                <a:latin typeface="Calibri" panose="020F0502020204030204" pitchFamily="34" charset="0"/>
                <a:ea typeface="Arial MT"/>
                <a:cs typeface="Arial MT"/>
              </a:rPr>
              <a:t>El CFDI mensual deberá incorporar</a:t>
            </a:r>
            <a:r>
              <a:rPr lang="es-ES" sz="2200" b="1" spc="5" dirty="0">
                <a:latin typeface="Calibri" panose="020F0502020204030204" pitchFamily="34" charset="0"/>
                <a:ea typeface="Arial MT"/>
                <a:cs typeface="Arial MT"/>
              </a:rPr>
              <a:t> </a:t>
            </a:r>
            <a:r>
              <a:rPr lang="es-ES" sz="2200" b="1" dirty="0">
                <a:latin typeface="Calibri" panose="020F0502020204030204" pitchFamily="34" charset="0"/>
                <a:ea typeface="Arial MT"/>
                <a:cs typeface="Arial MT"/>
              </a:rPr>
              <a:t>tantos complementos como número de pagos que se hayan realizado durante el mes de que</a:t>
            </a:r>
            <a:r>
              <a:rPr lang="es-ES" sz="2200" b="1" spc="-240" dirty="0">
                <a:latin typeface="Calibri" panose="020F0502020204030204" pitchFamily="34" charset="0"/>
                <a:ea typeface="Arial MT"/>
                <a:cs typeface="Arial MT"/>
              </a:rPr>
              <a:t> </a:t>
            </a:r>
            <a:r>
              <a:rPr lang="es-ES" sz="2200" b="1" dirty="0">
                <a:latin typeface="Calibri" panose="020F0502020204030204" pitchFamily="34" charset="0"/>
                <a:ea typeface="Arial MT"/>
                <a:cs typeface="Arial MT"/>
              </a:rPr>
              <a:t>se trate.</a:t>
            </a:r>
            <a:endParaRPr lang="es-MX" sz="2200" b="1" dirty="0">
              <a:latin typeface="Arial MT"/>
              <a:ea typeface="Arial MT"/>
              <a:cs typeface="Arial MT"/>
            </a:endParaRPr>
          </a:p>
        </p:txBody>
      </p:sp>
      <p:sp>
        <p:nvSpPr>
          <p:cNvPr id="5" name="object 2">
            <a:extLst>
              <a:ext uri="{FF2B5EF4-FFF2-40B4-BE49-F238E27FC236}">
                <a16:creationId xmlns:a16="http://schemas.microsoft.com/office/drawing/2014/main" id="{62756AEB-3DEC-4CC4-B9CC-829E264C95F0}"/>
              </a:ext>
            </a:extLst>
          </p:cNvPr>
          <p:cNvSpPr txBox="1">
            <a:spLocks/>
          </p:cNvSpPr>
          <p:nvPr/>
        </p:nvSpPr>
        <p:spPr>
          <a:xfrm>
            <a:off x="160421" y="1016500"/>
            <a:ext cx="7928630" cy="443711"/>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800" b="1" spc="-90" dirty="0">
                <a:solidFill>
                  <a:srgbClr val="002060"/>
                </a:solidFill>
                <a:latin typeface="Calibri" panose="020F0502020204030204" pitchFamily="34" charset="0"/>
                <a:cs typeface="Calibri" panose="020F0502020204030204" pitchFamily="34" charset="0"/>
              </a:rPr>
              <a:t>a. Plazos para timbrar la nómina</a:t>
            </a:r>
            <a:r>
              <a:rPr lang="es-MX"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p>
        </p:txBody>
      </p:sp>
      <p:sp>
        <p:nvSpPr>
          <p:cNvPr id="8" name="object 2">
            <a:extLst>
              <a:ext uri="{FF2B5EF4-FFF2-40B4-BE49-F238E27FC236}">
                <a16:creationId xmlns:a16="http://schemas.microsoft.com/office/drawing/2014/main" id="{0546AFC1-71EF-4336-B4A5-44A94DDBB23A}"/>
              </a:ext>
            </a:extLst>
          </p:cNvPr>
          <p:cNvSpPr txBox="1">
            <a:spLocks/>
          </p:cNvSpPr>
          <p:nvPr/>
        </p:nvSpPr>
        <p:spPr>
          <a:xfrm>
            <a:off x="160421" y="407457"/>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mn-lt"/>
                <a:cs typeface="Arial"/>
              </a:rPr>
              <a:t>I.</a:t>
            </a:r>
            <a:r>
              <a:rPr lang="es-MX" sz="3000" b="1" spc="-5" dirty="0">
                <a:latin typeface="+mn-lt"/>
                <a:cs typeface="Arial"/>
              </a:rPr>
              <a:t> </a:t>
            </a: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Tree>
    <p:extLst>
      <p:ext uri="{BB962C8B-B14F-4D97-AF65-F5344CB8AC3E}">
        <p14:creationId xmlns:p14="http://schemas.microsoft.com/office/powerpoint/2010/main" val="405580609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ipos de datos de fecha en SQL Server - DBA dixit">
            <a:extLst>
              <a:ext uri="{FF2B5EF4-FFF2-40B4-BE49-F238E27FC236}">
                <a16:creationId xmlns:a16="http://schemas.microsoft.com/office/drawing/2014/main" id="{C6CB2B54-01D6-4007-AF78-4DE5E3F87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59" y="1359477"/>
            <a:ext cx="2466975" cy="1847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a 6">
            <a:extLst>
              <a:ext uri="{FF2B5EF4-FFF2-40B4-BE49-F238E27FC236}">
                <a16:creationId xmlns:a16="http://schemas.microsoft.com/office/drawing/2014/main" id="{3B2E4366-590B-450A-AB78-7ED2896F93F3}"/>
              </a:ext>
            </a:extLst>
          </p:cNvPr>
          <p:cNvGraphicFramePr>
            <a:graphicFrameLocks noGrp="1"/>
          </p:cNvGraphicFramePr>
          <p:nvPr/>
        </p:nvGraphicFramePr>
        <p:xfrm>
          <a:off x="2903386" y="2643549"/>
          <a:ext cx="8737601" cy="2819400"/>
        </p:xfrm>
        <a:graphic>
          <a:graphicData uri="http://schemas.openxmlformats.org/drawingml/2006/table">
            <a:tbl>
              <a:tblPr/>
              <a:tblGrid>
                <a:gridCol w="2440231">
                  <a:extLst>
                    <a:ext uri="{9D8B030D-6E8A-4147-A177-3AD203B41FA5}">
                      <a16:colId xmlns:a16="http://schemas.microsoft.com/office/drawing/2014/main" val="1271390067"/>
                    </a:ext>
                  </a:extLst>
                </a:gridCol>
                <a:gridCol w="1259474">
                  <a:extLst>
                    <a:ext uri="{9D8B030D-6E8A-4147-A177-3AD203B41FA5}">
                      <a16:colId xmlns:a16="http://schemas.microsoft.com/office/drawing/2014/main" val="1912511053"/>
                    </a:ext>
                  </a:extLst>
                </a:gridCol>
                <a:gridCol w="1259474">
                  <a:extLst>
                    <a:ext uri="{9D8B030D-6E8A-4147-A177-3AD203B41FA5}">
                      <a16:colId xmlns:a16="http://schemas.microsoft.com/office/drawing/2014/main" val="637217826"/>
                    </a:ext>
                  </a:extLst>
                </a:gridCol>
                <a:gridCol w="1259474">
                  <a:extLst>
                    <a:ext uri="{9D8B030D-6E8A-4147-A177-3AD203B41FA5}">
                      <a16:colId xmlns:a16="http://schemas.microsoft.com/office/drawing/2014/main" val="2257779409"/>
                    </a:ext>
                  </a:extLst>
                </a:gridCol>
                <a:gridCol w="1259474">
                  <a:extLst>
                    <a:ext uri="{9D8B030D-6E8A-4147-A177-3AD203B41FA5}">
                      <a16:colId xmlns:a16="http://schemas.microsoft.com/office/drawing/2014/main" val="1666062595"/>
                    </a:ext>
                  </a:extLst>
                </a:gridCol>
                <a:gridCol w="1259474">
                  <a:extLst>
                    <a:ext uri="{9D8B030D-6E8A-4147-A177-3AD203B41FA5}">
                      <a16:colId xmlns:a16="http://schemas.microsoft.com/office/drawing/2014/main" val="1091497755"/>
                    </a:ext>
                  </a:extLst>
                </a:gridCol>
              </a:tblGrid>
              <a:tr h="190500">
                <a:tc>
                  <a:txBody>
                    <a:bodyPr/>
                    <a:lstStyle/>
                    <a:p>
                      <a:pPr algn="ctr" fontAlgn="b"/>
                      <a:r>
                        <a:rPr lang="es-MX" sz="2000" b="1" i="0" u="none" strike="noStrike">
                          <a:solidFill>
                            <a:srgbClr val="FFFFFF"/>
                          </a:solidFill>
                          <a:effectLst/>
                          <a:latin typeface="Calibri" panose="020F0502020204030204" pitchFamily="34" charset="0"/>
                        </a:rPr>
                        <a:t>TIPO COMPROBANTE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000" b="1" i="0" u="none" strike="noStrike">
                          <a:solidFill>
                            <a:srgbClr val="FFFFFF"/>
                          </a:solidFill>
                          <a:effectLst/>
                          <a:latin typeface="Calibri" panose="020F0502020204030204" pitchFamily="34" charset="0"/>
                        </a:rPr>
                        <a:t>INGRESOS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000" b="1" i="0" u="none" strike="noStrike">
                          <a:solidFill>
                            <a:srgbClr val="FFFFFF"/>
                          </a:solidFill>
                          <a:effectLst/>
                          <a:latin typeface="Calibri" panose="020F0502020204030204" pitchFamily="34" charset="0"/>
                        </a:rPr>
                        <a:t>EGRESOS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000" b="1" i="0" u="none" strike="noStrike">
                          <a:solidFill>
                            <a:srgbClr val="FFFFFF"/>
                          </a:solidFill>
                          <a:effectLst/>
                          <a:latin typeface="Calibri" panose="020F0502020204030204" pitchFamily="34" charset="0"/>
                        </a:rPr>
                        <a:t>NOMINA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000" b="1" i="0" u="none" strike="noStrike">
                          <a:solidFill>
                            <a:srgbClr val="FFFFFF"/>
                          </a:solidFill>
                          <a:effectLst/>
                          <a:latin typeface="Calibri" panose="020F0502020204030204" pitchFamily="34" charset="0"/>
                        </a:rPr>
                        <a:t>PAGO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000" b="1" i="0" u="none" strike="noStrike">
                          <a:solidFill>
                            <a:srgbClr val="FFFFFF"/>
                          </a:solidFill>
                          <a:effectLst/>
                          <a:latin typeface="Calibri" panose="020F0502020204030204" pitchFamily="34" charset="0"/>
                        </a:rPr>
                        <a:t>TRASLADO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335323370"/>
                  </a:ext>
                </a:extLst>
              </a:tr>
              <a:tr h="190500">
                <a:tc>
                  <a:txBody>
                    <a:bodyPr/>
                    <a:lstStyle/>
                    <a:p>
                      <a:pPr algn="l" fontAlgn="b"/>
                      <a:r>
                        <a:rPr lang="es-MX" sz="2000" b="1" i="0" u="none" strike="noStrike" dirty="0">
                          <a:solidFill>
                            <a:srgbClr val="FFFFFF"/>
                          </a:solidFill>
                          <a:effectLst/>
                          <a:latin typeface="Calibri" panose="020F0502020204030204" pitchFamily="34" charset="0"/>
                        </a:rPr>
                        <a:t>FECHA EMISION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635766"/>
                  </a:ext>
                </a:extLst>
              </a:tr>
              <a:tr h="190500">
                <a:tc>
                  <a:txBody>
                    <a:bodyPr/>
                    <a:lstStyle/>
                    <a:p>
                      <a:pPr algn="l" fontAlgn="b"/>
                      <a:r>
                        <a:rPr lang="es-MX" sz="2000" b="1" i="0" u="none" strike="noStrike">
                          <a:solidFill>
                            <a:srgbClr val="FFFFFF"/>
                          </a:solidFill>
                          <a:effectLst/>
                          <a:latin typeface="Calibri" panose="020F0502020204030204" pitchFamily="34" charset="0"/>
                        </a:rPr>
                        <a:t>FECHA TIMBRADO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288425"/>
                  </a:ext>
                </a:extLst>
              </a:tr>
              <a:tr h="190500">
                <a:tc>
                  <a:txBody>
                    <a:bodyPr/>
                    <a:lstStyle/>
                    <a:p>
                      <a:pPr algn="l" fontAlgn="b"/>
                      <a:r>
                        <a:rPr lang="es-MX" sz="2000" b="1" i="0" u="none" strike="noStrike">
                          <a:solidFill>
                            <a:srgbClr val="FFFFFF"/>
                          </a:solidFill>
                          <a:effectLst/>
                          <a:latin typeface="Calibri" panose="020F0502020204030204" pitchFamily="34" charset="0"/>
                        </a:rPr>
                        <a:t>FECHA INICIAL NOMINA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8938886"/>
                  </a:ext>
                </a:extLst>
              </a:tr>
              <a:tr h="190500">
                <a:tc>
                  <a:txBody>
                    <a:bodyPr/>
                    <a:lstStyle/>
                    <a:p>
                      <a:pPr algn="l" fontAlgn="b"/>
                      <a:r>
                        <a:rPr lang="es-MX" sz="2000" b="1" i="0" u="none" strike="noStrike">
                          <a:solidFill>
                            <a:srgbClr val="FFFFFF"/>
                          </a:solidFill>
                          <a:effectLst/>
                          <a:latin typeface="Calibri" panose="020F0502020204030204" pitchFamily="34" charset="0"/>
                        </a:rPr>
                        <a:t>FECHA FINAL NOMINA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474506"/>
                  </a:ext>
                </a:extLst>
              </a:tr>
              <a:tr h="190500">
                <a:tc>
                  <a:txBody>
                    <a:bodyPr/>
                    <a:lstStyle/>
                    <a:p>
                      <a:pPr algn="l" fontAlgn="b"/>
                      <a:r>
                        <a:rPr lang="es-MX" sz="2000" b="1" i="0" u="none" strike="noStrike">
                          <a:solidFill>
                            <a:srgbClr val="FFFFFF"/>
                          </a:solidFill>
                          <a:effectLst/>
                          <a:latin typeface="Calibri" panose="020F0502020204030204" pitchFamily="34" charset="0"/>
                        </a:rPr>
                        <a:t>FECHA PAGO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8049637"/>
                  </a:ext>
                </a:extLst>
              </a:tr>
              <a:tr h="190500">
                <a:tc>
                  <a:txBody>
                    <a:bodyPr/>
                    <a:lstStyle/>
                    <a:p>
                      <a:pPr algn="l" fontAlgn="b"/>
                      <a:r>
                        <a:rPr lang="es-MX" sz="2000" b="1" i="0" u="none" strike="noStrike">
                          <a:solidFill>
                            <a:srgbClr val="FFFFFF"/>
                          </a:solidFill>
                          <a:effectLst/>
                          <a:latin typeface="Calibri" panose="020F0502020204030204" pitchFamily="34" charset="0"/>
                        </a:rPr>
                        <a:t>FECHA SALIDA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673849159"/>
                  </a:ext>
                </a:extLst>
              </a:tr>
              <a:tr h="190500">
                <a:tc>
                  <a:txBody>
                    <a:bodyPr/>
                    <a:lstStyle/>
                    <a:p>
                      <a:pPr algn="l" fontAlgn="b"/>
                      <a:r>
                        <a:rPr lang="es-MX" sz="2000" b="1" i="0" u="none" strike="noStrike">
                          <a:solidFill>
                            <a:srgbClr val="FFFFFF"/>
                          </a:solidFill>
                          <a:effectLst/>
                          <a:latin typeface="Calibri" panose="020F0502020204030204" pitchFamily="34" charset="0"/>
                        </a:rPr>
                        <a:t>FECHA LLEGADA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dirty="0">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822000693"/>
                  </a:ext>
                </a:extLst>
              </a:tr>
            </a:tbl>
          </a:graphicData>
        </a:graphic>
      </p:graphicFrame>
      <p:sp>
        <p:nvSpPr>
          <p:cNvPr id="11" name="object 2">
            <a:extLst>
              <a:ext uri="{FF2B5EF4-FFF2-40B4-BE49-F238E27FC236}">
                <a16:creationId xmlns:a16="http://schemas.microsoft.com/office/drawing/2014/main" id="{3E69A8B8-521F-438E-96A0-F76F27EDD1B2}"/>
              </a:ext>
            </a:extLst>
          </p:cNvPr>
          <p:cNvSpPr txBox="1">
            <a:spLocks/>
          </p:cNvSpPr>
          <p:nvPr/>
        </p:nvSpPr>
        <p:spPr>
          <a:xfrm>
            <a:off x="641661" y="313816"/>
            <a:ext cx="9555284" cy="412934"/>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600" b="1" spc="-5" dirty="0">
                <a:latin typeface="Arial" panose="020B0604020202020204" pitchFamily="34" charset="0"/>
                <a:cs typeface="Arial" panose="020B0604020202020204" pitchFamily="34" charset="0"/>
              </a:rPr>
              <a:t>c. Puntos clave en los CFDI para evitar invitaciones.</a:t>
            </a:r>
          </a:p>
        </p:txBody>
      </p:sp>
    </p:spTree>
    <p:extLst>
      <p:ext uri="{BB962C8B-B14F-4D97-AF65-F5344CB8AC3E}">
        <p14:creationId xmlns:p14="http://schemas.microsoft.com/office/powerpoint/2010/main" val="20168173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conos Del Concepto Significado Idea Teoría Y Los Conceptos Fotos,  Retratos, Imágenes Y Fotografía De Archivo Libres De Derecho. Image  61359487.">
            <a:extLst>
              <a:ext uri="{FF2B5EF4-FFF2-40B4-BE49-F238E27FC236}">
                <a16:creationId xmlns:a16="http://schemas.microsoft.com/office/drawing/2014/main" id="{637AC0F0-62FA-4884-9BF2-6A61875073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045" y="2030487"/>
            <a:ext cx="2618562" cy="2181294"/>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2CD3D9C9-5446-41F2-8AF1-C50F2E695EC0}"/>
              </a:ext>
            </a:extLst>
          </p:cNvPr>
          <p:cNvSpPr/>
          <p:nvPr/>
        </p:nvSpPr>
        <p:spPr>
          <a:xfrm>
            <a:off x="3505199" y="1651475"/>
            <a:ext cx="7897091" cy="3785652"/>
          </a:xfrm>
          <a:prstGeom prst="rect">
            <a:avLst/>
          </a:prstGeom>
          <a:ln w="57150">
            <a:solidFill>
              <a:srgbClr val="92D050"/>
            </a:solidFill>
          </a:ln>
        </p:spPr>
        <p:txBody>
          <a:bodyPr wrap="square">
            <a:spAutoFit/>
          </a:bodyPr>
          <a:lstStyle/>
          <a:p>
            <a:pPr algn="just"/>
            <a:r>
              <a:rPr lang="es-MX" sz="2400" dirty="0"/>
              <a:t>Se debe registrar una clave que permita clasificar los conceptos del comprobante como productos o servicios; se deben utilizar las claves de los diversos productos o servicios de conformidad con el catálogo </a:t>
            </a:r>
            <a:r>
              <a:rPr lang="es-MX" sz="2400" dirty="0" err="1"/>
              <a:t>c_ClaveProdServ</a:t>
            </a:r>
            <a:r>
              <a:rPr lang="es-MX" sz="2400" dirty="0"/>
              <a:t> publicado en el Portal del SAT, </a:t>
            </a:r>
            <a:r>
              <a:rPr lang="es-MX" sz="2400" b="1" dirty="0"/>
              <a:t>cuando los conceptos que se registren por sus actividades correspondan a estos</a:t>
            </a:r>
            <a:r>
              <a:rPr lang="es-MX" sz="2400" dirty="0"/>
              <a:t>. </a:t>
            </a:r>
          </a:p>
          <a:p>
            <a:pPr algn="just"/>
            <a:endParaRPr lang="es-MX" sz="2400" dirty="0"/>
          </a:p>
          <a:p>
            <a:pPr algn="just"/>
            <a:r>
              <a:rPr lang="es-MX" sz="2400" dirty="0"/>
              <a:t>En el caso de que la clave de un producto o servicio no se encuentre en el catálogo se debe registrar la clave </a:t>
            </a:r>
            <a:r>
              <a:rPr lang="es-MX" sz="2400" b="1" dirty="0"/>
              <a:t>“01010101”.</a:t>
            </a:r>
          </a:p>
        </p:txBody>
      </p:sp>
      <p:sp>
        <p:nvSpPr>
          <p:cNvPr id="11" name="object 2">
            <a:extLst>
              <a:ext uri="{FF2B5EF4-FFF2-40B4-BE49-F238E27FC236}">
                <a16:creationId xmlns:a16="http://schemas.microsoft.com/office/drawing/2014/main" id="{228B873B-5861-4BA1-8862-AFC1BC8A88B1}"/>
              </a:ext>
            </a:extLst>
          </p:cNvPr>
          <p:cNvSpPr txBox="1">
            <a:spLocks/>
          </p:cNvSpPr>
          <p:nvPr/>
        </p:nvSpPr>
        <p:spPr>
          <a:xfrm>
            <a:off x="641661" y="313816"/>
            <a:ext cx="9555284" cy="412934"/>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600" b="1" spc="-5" dirty="0">
                <a:latin typeface="Arial" panose="020B0604020202020204" pitchFamily="34" charset="0"/>
                <a:cs typeface="Arial" panose="020B0604020202020204" pitchFamily="34" charset="0"/>
              </a:rPr>
              <a:t>c. Puntos clave en los CFDI para evitar invitaciones.</a:t>
            </a:r>
          </a:p>
        </p:txBody>
      </p:sp>
    </p:spTree>
    <p:extLst>
      <p:ext uri="{BB962C8B-B14F-4D97-AF65-F5344CB8AC3E}">
        <p14:creationId xmlns:p14="http://schemas.microsoft.com/office/powerpoint/2010/main" val="191562891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4D1B801-3A38-442A-A699-B5AB6DC920F8}"/>
              </a:ext>
            </a:extLst>
          </p:cNvPr>
          <p:cNvPicPr>
            <a:picLocks noChangeAspect="1"/>
          </p:cNvPicPr>
          <p:nvPr/>
        </p:nvPicPr>
        <p:blipFill>
          <a:blip r:embed="rId2"/>
          <a:stretch>
            <a:fillRect/>
          </a:stretch>
        </p:blipFill>
        <p:spPr>
          <a:xfrm>
            <a:off x="333847" y="2002657"/>
            <a:ext cx="2604096" cy="1984987"/>
          </a:xfrm>
          <a:prstGeom prst="rect">
            <a:avLst/>
          </a:prstGeom>
        </p:spPr>
      </p:pic>
      <p:sp>
        <p:nvSpPr>
          <p:cNvPr id="7" name="Rectángulo 6">
            <a:extLst>
              <a:ext uri="{FF2B5EF4-FFF2-40B4-BE49-F238E27FC236}">
                <a16:creationId xmlns:a16="http://schemas.microsoft.com/office/drawing/2014/main" id="{A6B92EE5-C977-41CC-A1B2-18667E6DD642}"/>
              </a:ext>
            </a:extLst>
          </p:cNvPr>
          <p:cNvSpPr/>
          <p:nvPr/>
        </p:nvSpPr>
        <p:spPr>
          <a:xfrm>
            <a:off x="3218498" y="1351508"/>
            <a:ext cx="8377757" cy="4154984"/>
          </a:xfrm>
          <a:prstGeom prst="rect">
            <a:avLst/>
          </a:prstGeom>
          <a:ln w="57150">
            <a:solidFill>
              <a:schemeClr val="accent4">
                <a:lumMod val="50000"/>
              </a:schemeClr>
            </a:solidFill>
          </a:ln>
        </p:spPr>
        <p:txBody>
          <a:bodyPr wrap="square">
            <a:spAutoFit/>
          </a:bodyPr>
          <a:lstStyle/>
          <a:p>
            <a:pPr algn="just"/>
            <a:r>
              <a:rPr lang="es-MX" sz="2400" dirty="0"/>
              <a:t>Se debe registrar la clave que corresponda al </a:t>
            </a:r>
            <a:r>
              <a:rPr lang="es-MX" sz="2400" b="1" dirty="0"/>
              <a:t>uso que le dará al comprobante fiscal el receptor</a:t>
            </a:r>
            <a:r>
              <a:rPr lang="es-MX" sz="2400" dirty="0"/>
              <a:t>. </a:t>
            </a:r>
          </a:p>
          <a:p>
            <a:pPr algn="just"/>
            <a:r>
              <a:rPr lang="es-MX" sz="2400" dirty="0"/>
              <a:t>La clave que solicite el receptor (física o moral) se registre en este campo, debe corresponder con los valores indicados en el catálogo </a:t>
            </a:r>
            <a:r>
              <a:rPr lang="es-MX" sz="2400" b="1" dirty="0" err="1"/>
              <a:t>c_UsoCFDI</a:t>
            </a:r>
            <a:r>
              <a:rPr lang="es-MX" sz="2400" b="1" dirty="0"/>
              <a:t> </a:t>
            </a:r>
            <a:r>
              <a:rPr lang="es-MX" sz="2400" dirty="0"/>
              <a:t>y el valor registrado en el campo 20 </a:t>
            </a:r>
            <a:r>
              <a:rPr lang="es-MX" sz="2400" b="1" dirty="0"/>
              <a:t>Régimen Fiscal Receptor,</a:t>
            </a:r>
            <a:r>
              <a:rPr lang="es-MX" sz="2400" dirty="0"/>
              <a:t> debe corresponder a un valor de la columna Régimen Fiscal Receptor de dicho catálogo. </a:t>
            </a:r>
          </a:p>
          <a:p>
            <a:pPr algn="just"/>
            <a:endParaRPr lang="es-MX" sz="2400" dirty="0"/>
          </a:p>
          <a:p>
            <a:pPr algn="just"/>
            <a:r>
              <a:rPr lang="es-MX" sz="2400" dirty="0"/>
              <a:t>En el caso de que se emita un CFDI a un residente en el extranjero con </a:t>
            </a:r>
            <a:r>
              <a:rPr lang="es-MX" sz="2400" b="1" dirty="0">
                <a:solidFill>
                  <a:srgbClr val="FF0000"/>
                </a:solidFill>
              </a:rPr>
              <a:t>RFC genérico (XEXX010101000), </a:t>
            </a:r>
            <a:r>
              <a:rPr lang="es-MX" sz="2400" dirty="0"/>
              <a:t>en este campo se debe registrar la clave </a:t>
            </a:r>
            <a:r>
              <a:rPr lang="es-MX" sz="2400" b="1" dirty="0">
                <a:solidFill>
                  <a:srgbClr val="FF0000"/>
                </a:solidFill>
              </a:rPr>
              <a:t>“S01” (Sin efectos fiscales).</a:t>
            </a:r>
          </a:p>
        </p:txBody>
      </p:sp>
      <p:sp>
        <p:nvSpPr>
          <p:cNvPr id="11" name="object 2">
            <a:extLst>
              <a:ext uri="{FF2B5EF4-FFF2-40B4-BE49-F238E27FC236}">
                <a16:creationId xmlns:a16="http://schemas.microsoft.com/office/drawing/2014/main" id="{44457D57-FCD7-4CFE-834F-85103F939360}"/>
              </a:ext>
            </a:extLst>
          </p:cNvPr>
          <p:cNvSpPr txBox="1">
            <a:spLocks/>
          </p:cNvSpPr>
          <p:nvPr/>
        </p:nvSpPr>
        <p:spPr>
          <a:xfrm>
            <a:off x="641661" y="313816"/>
            <a:ext cx="9555284" cy="412934"/>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600" b="1" spc="-5" dirty="0">
                <a:latin typeface="Arial" panose="020B0604020202020204" pitchFamily="34" charset="0"/>
                <a:cs typeface="Arial" panose="020B0604020202020204" pitchFamily="34" charset="0"/>
              </a:rPr>
              <a:t>c. Puntos clave en los CFDI para evitar invitaciones.</a:t>
            </a:r>
          </a:p>
        </p:txBody>
      </p:sp>
    </p:spTree>
    <p:extLst>
      <p:ext uri="{BB962C8B-B14F-4D97-AF65-F5344CB8AC3E}">
        <p14:creationId xmlns:p14="http://schemas.microsoft.com/office/powerpoint/2010/main" val="22039132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D5A5531-42B0-4409-80D5-5F3572A77C05}"/>
              </a:ext>
            </a:extLst>
          </p:cNvPr>
          <p:cNvSpPr/>
          <p:nvPr/>
        </p:nvSpPr>
        <p:spPr>
          <a:xfrm>
            <a:off x="3934690" y="1538287"/>
            <a:ext cx="7439893" cy="1446550"/>
          </a:xfrm>
          <a:prstGeom prst="rect">
            <a:avLst/>
          </a:prstGeom>
          <a:ln w="57150">
            <a:solidFill>
              <a:schemeClr val="tx1"/>
            </a:solidFill>
          </a:ln>
        </p:spPr>
        <p:txBody>
          <a:bodyPr wrap="square">
            <a:spAutoFit/>
          </a:bodyPr>
          <a:lstStyle/>
          <a:p>
            <a:r>
              <a:rPr lang="es-MX" sz="2200" dirty="0"/>
              <a:t>Se debe expresar la información de los </a:t>
            </a:r>
            <a:r>
              <a:rPr lang="es-MX" sz="2200" b="1" dirty="0"/>
              <a:t>comprobantes fiscales relacionados </a:t>
            </a:r>
            <a:r>
              <a:rPr lang="es-MX" sz="2200" dirty="0"/>
              <a:t>con el que se está generando, se deben expresar tantos números de nodos de </a:t>
            </a:r>
            <a:r>
              <a:rPr lang="es-MX" sz="2200" dirty="0" err="1"/>
              <a:t>Cfdi</a:t>
            </a:r>
            <a:r>
              <a:rPr lang="es-MX" sz="2200" dirty="0"/>
              <a:t> Relacionado como comprobantes se requieran relacionar</a:t>
            </a:r>
          </a:p>
        </p:txBody>
      </p:sp>
      <p:graphicFrame>
        <p:nvGraphicFramePr>
          <p:cNvPr id="7" name="Tabla 6">
            <a:extLst>
              <a:ext uri="{FF2B5EF4-FFF2-40B4-BE49-F238E27FC236}">
                <a16:creationId xmlns:a16="http://schemas.microsoft.com/office/drawing/2014/main" id="{8613DED3-D947-4B8B-95B5-98A5207F5681}"/>
              </a:ext>
            </a:extLst>
          </p:cNvPr>
          <p:cNvGraphicFramePr>
            <a:graphicFrameLocks noGrp="1"/>
          </p:cNvGraphicFramePr>
          <p:nvPr/>
        </p:nvGraphicFramePr>
        <p:xfrm>
          <a:off x="2097886" y="3389967"/>
          <a:ext cx="7454774" cy="2514600"/>
        </p:xfrm>
        <a:graphic>
          <a:graphicData uri="http://schemas.openxmlformats.org/drawingml/2006/table">
            <a:tbl>
              <a:tblPr/>
              <a:tblGrid>
                <a:gridCol w="1666996">
                  <a:extLst>
                    <a:ext uri="{9D8B030D-6E8A-4147-A177-3AD203B41FA5}">
                      <a16:colId xmlns:a16="http://schemas.microsoft.com/office/drawing/2014/main" val="4039198169"/>
                    </a:ext>
                  </a:extLst>
                </a:gridCol>
                <a:gridCol w="4499306">
                  <a:extLst>
                    <a:ext uri="{9D8B030D-6E8A-4147-A177-3AD203B41FA5}">
                      <a16:colId xmlns:a16="http://schemas.microsoft.com/office/drawing/2014/main" val="2916449120"/>
                    </a:ext>
                  </a:extLst>
                </a:gridCol>
                <a:gridCol w="1288472">
                  <a:extLst>
                    <a:ext uri="{9D8B030D-6E8A-4147-A177-3AD203B41FA5}">
                      <a16:colId xmlns:a16="http://schemas.microsoft.com/office/drawing/2014/main" val="3481626448"/>
                    </a:ext>
                  </a:extLst>
                </a:gridCol>
              </a:tblGrid>
              <a:tr h="371475">
                <a:tc>
                  <a:txBody>
                    <a:bodyPr/>
                    <a:lstStyle/>
                    <a:p>
                      <a:pPr algn="ctr" fontAlgn="ctr"/>
                      <a:r>
                        <a:rPr lang="es-MX" sz="1600" b="0" i="0" u="none" strike="noStrike" dirty="0" err="1">
                          <a:solidFill>
                            <a:srgbClr val="000000"/>
                          </a:solidFill>
                          <a:effectLst/>
                          <a:latin typeface="Arial" panose="020B0604020202020204" pitchFamily="34" charset="0"/>
                        </a:rPr>
                        <a:t>c_Tipo</a:t>
                      </a:r>
                      <a:r>
                        <a:rPr lang="es-MX" sz="1600" b="0" i="0" u="none" strike="noStrike" dirty="0">
                          <a:solidFill>
                            <a:srgbClr val="000000"/>
                          </a:solidFill>
                          <a:effectLst/>
                          <a:latin typeface="Arial" panose="020B0604020202020204" pitchFamily="34" charset="0"/>
                        </a:rPr>
                        <a:t> </a:t>
                      </a:r>
                      <a:r>
                        <a:rPr lang="es-MX" sz="1600" b="0" i="0" u="none" strike="noStrike" dirty="0" err="1">
                          <a:solidFill>
                            <a:srgbClr val="000000"/>
                          </a:solidFill>
                          <a:effectLst/>
                          <a:latin typeface="Arial" panose="020B0604020202020204" pitchFamily="34" charset="0"/>
                        </a:rPr>
                        <a:t>Relacion</a:t>
                      </a:r>
                      <a:endParaRPr lang="es-MX"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600" b="0" i="0" u="none" strike="noStrike">
                          <a:solidFill>
                            <a:srgbClr val="000000"/>
                          </a:solidFill>
                          <a:effectLst/>
                          <a:latin typeface="Arial" panose="020B0604020202020204" pitchFamily="34" charset="0"/>
                        </a:rPr>
                        <a:t>Descripción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600" b="0" i="0" u="none" strike="noStrike">
                          <a:solidFill>
                            <a:srgbClr val="000000"/>
                          </a:solidFill>
                          <a:effectLst/>
                          <a:latin typeface="Arial" panose="020B0604020202020204" pitchFamily="34" charset="0"/>
                        </a:rPr>
                        <a:t>Fecha inicio de vigencia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22684782"/>
                  </a:ext>
                </a:extLst>
              </a:tr>
              <a:tr h="180975">
                <a:tc>
                  <a:txBody>
                    <a:bodyPr/>
                    <a:lstStyle/>
                    <a:p>
                      <a:pPr algn="ctr" fontAlgn="ctr"/>
                      <a:r>
                        <a:rPr lang="es-MX" sz="1600" b="0" i="0" u="none" strike="noStrike">
                          <a:solidFill>
                            <a:srgbClr val="000000"/>
                          </a:solidFill>
                          <a:effectLst/>
                          <a:latin typeface="Arial" panose="020B0604020202020204" pitchFamily="34" charset="0"/>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rgbClr val="000000"/>
                          </a:solidFill>
                          <a:effectLst/>
                          <a:latin typeface="Arial" panose="020B0604020202020204" pitchFamily="34" charset="0"/>
                        </a:rPr>
                        <a:t>Nota de crédito de los documentos relacionados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panose="020B0604020202020204" pitchFamily="34" charset="0"/>
                        </a:rPr>
                        <a:t>01/01/2022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2513953"/>
                  </a:ext>
                </a:extLst>
              </a:tr>
              <a:tr h="180975">
                <a:tc>
                  <a:txBody>
                    <a:bodyPr/>
                    <a:lstStyle/>
                    <a:p>
                      <a:pPr algn="ctr" fontAlgn="ctr"/>
                      <a:r>
                        <a:rPr lang="es-MX" sz="1600" b="0" i="0" u="none" strike="noStrike">
                          <a:solidFill>
                            <a:srgbClr val="000000"/>
                          </a:solidFill>
                          <a:effectLst/>
                          <a:latin typeface="Arial" panose="020B060402020202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rgbClr val="000000"/>
                          </a:solidFill>
                          <a:effectLst/>
                          <a:latin typeface="Arial" panose="020B0604020202020204" pitchFamily="34" charset="0"/>
                        </a:rPr>
                        <a:t>Nota de débito de los documentos relacionados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panose="020B0604020202020204" pitchFamily="34" charset="0"/>
                        </a:rPr>
                        <a:t>01/01/2022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879204"/>
                  </a:ext>
                </a:extLst>
              </a:tr>
              <a:tr h="361950">
                <a:tc>
                  <a:txBody>
                    <a:bodyPr/>
                    <a:lstStyle/>
                    <a:p>
                      <a:pPr algn="ctr" fontAlgn="ctr"/>
                      <a:r>
                        <a:rPr lang="es-MX" sz="1600" b="0" i="0" u="none" strike="noStrike">
                          <a:solidFill>
                            <a:srgbClr val="000000"/>
                          </a:solidFill>
                          <a:effectLst/>
                          <a:latin typeface="Arial" panose="020B060402020202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dirty="0">
                          <a:solidFill>
                            <a:srgbClr val="000000"/>
                          </a:solidFill>
                          <a:effectLst/>
                          <a:latin typeface="Arial" panose="020B0604020202020204" pitchFamily="34" charset="0"/>
                        </a:rPr>
                        <a:t>Devolución de mercancía sobre facturas o traslados previos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panose="020B0604020202020204" pitchFamily="34" charset="0"/>
                        </a:rPr>
                        <a:t>01/01/2022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767909"/>
                  </a:ext>
                </a:extLst>
              </a:tr>
              <a:tr h="180975">
                <a:tc>
                  <a:txBody>
                    <a:bodyPr/>
                    <a:lstStyle/>
                    <a:p>
                      <a:pPr algn="ctr" fontAlgn="ctr"/>
                      <a:r>
                        <a:rPr lang="es-MX" sz="1600" b="0" i="0" u="none" strike="noStrike">
                          <a:solidFill>
                            <a:srgbClr val="000000"/>
                          </a:solidFill>
                          <a:effectLst/>
                          <a:latin typeface="Arial" panose="020B0604020202020204" pitchFamily="34" charset="0"/>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dirty="0">
                          <a:solidFill>
                            <a:srgbClr val="000000"/>
                          </a:solidFill>
                          <a:effectLst/>
                          <a:latin typeface="Arial" panose="020B0604020202020204" pitchFamily="34" charset="0"/>
                        </a:rPr>
                        <a:t>Sustitución de los CFDI previos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panose="020B0604020202020204" pitchFamily="34" charset="0"/>
                        </a:rPr>
                        <a:t>01/01/2022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5620783"/>
                  </a:ext>
                </a:extLst>
              </a:tr>
              <a:tr h="180975">
                <a:tc>
                  <a:txBody>
                    <a:bodyPr/>
                    <a:lstStyle/>
                    <a:p>
                      <a:pPr algn="ctr" fontAlgn="ctr"/>
                      <a:r>
                        <a:rPr lang="es-MX" sz="1600" b="0" i="0" u="none" strike="noStrike">
                          <a:solidFill>
                            <a:srgbClr val="000000"/>
                          </a:solidFill>
                          <a:effectLst/>
                          <a:latin typeface="Arial" panose="020B0604020202020204" pitchFamily="34" charset="0"/>
                        </a:rPr>
                        <a:t>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rgbClr val="000000"/>
                          </a:solidFill>
                          <a:effectLst/>
                          <a:latin typeface="Arial" panose="020B0604020202020204" pitchFamily="34" charset="0"/>
                        </a:rPr>
                        <a:t>Traslados de mercancías facturados previamente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panose="020B0604020202020204" pitchFamily="34" charset="0"/>
                        </a:rPr>
                        <a:t>01/01/2022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3871336"/>
                  </a:ext>
                </a:extLst>
              </a:tr>
              <a:tr h="180975">
                <a:tc>
                  <a:txBody>
                    <a:bodyPr/>
                    <a:lstStyle/>
                    <a:p>
                      <a:pPr algn="ctr" fontAlgn="ctr"/>
                      <a:r>
                        <a:rPr lang="es-MX" sz="1600" b="0" i="0" u="none" strike="noStrike">
                          <a:solidFill>
                            <a:srgbClr val="000000"/>
                          </a:solidFill>
                          <a:effectLst/>
                          <a:latin typeface="Arial" panose="020B0604020202020204" pitchFamily="34" charset="0"/>
                        </a:rPr>
                        <a:t>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dirty="0">
                          <a:solidFill>
                            <a:srgbClr val="000000"/>
                          </a:solidFill>
                          <a:effectLst/>
                          <a:latin typeface="Arial" panose="020B0604020202020204" pitchFamily="34" charset="0"/>
                        </a:rPr>
                        <a:t>Factura generada por los traslados previos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panose="020B0604020202020204" pitchFamily="34" charset="0"/>
                        </a:rPr>
                        <a:t>01/01/2022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8799227"/>
                  </a:ext>
                </a:extLst>
              </a:tr>
              <a:tr h="180975">
                <a:tc>
                  <a:txBody>
                    <a:bodyPr/>
                    <a:lstStyle/>
                    <a:p>
                      <a:pPr algn="ctr" fontAlgn="ctr"/>
                      <a:r>
                        <a:rPr lang="es-MX" sz="1600" b="0" i="0" u="none" strike="noStrike" dirty="0">
                          <a:solidFill>
                            <a:srgbClr val="000000"/>
                          </a:solidFill>
                          <a:effectLst/>
                          <a:latin typeface="Arial" panose="020B0604020202020204" pitchFamily="34" charset="0"/>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600" b="0" i="0" u="none" strike="noStrike" dirty="0">
                          <a:solidFill>
                            <a:srgbClr val="000000"/>
                          </a:solidFill>
                          <a:effectLst/>
                          <a:latin typeface="Arial" panose="020B0604020202020204" pitchFamily="34" charset="0"/>
                        </a:rPr>
                        <a:t>CFDI por aplicación de anticipo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panose="020B0604020202020204" pitchFamily="34" charset="0"/>
                        </a:rPr>
                        <a:t>01/01/2022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545195"/>
                  </a:ext>
                </a:extLst>
              </a:tr>
            </a:tbl>
          </a:graphicData>
        </a:graphic>
      </p:graphicFrame>
      <p:pic>
        <p:nvPicPr>
          <p:cNvPr id="8" name="Picture 2" descr="RG 4004/17 – FACTURA ELECTRONICA LOCACION | Estudio Blasco">
            <a:extLst>
              <a:ext uri="{FF2B5EF4-FFF2-40B4-BE49-F238E27FC236}">
                <a16:creationId xmlns:a16="http://schemas.microsoft.com/office/drawing/2014/main" id="{612313F7-3CEF-40A2-83C8-CA5578DA3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55" y="1377902"/>
            <a:ext cx="2945533" cy="1767320"/>
          </a:xfrm>
          <a:prstGeom prst="rect">
            <a:avLst/>
          </a:prstGeom>
          <a:noFill/>
          <a:extLst>
            <a:ext uri="{909E8E84-426E-40DD-AFC4-6F175D3DCCD1}">
              <a14:hiddenFill xmlns:a14="http://schemas.microsoft.com/office/drawing/2010/main">
                <a:solidFill>
                  <a:srgbClr val="FFFFFF"/>
                </a:solidFill>
              </a14:hiddenFill>
            </a:ext>
          </a:extLst>
        </p:spPr>
      </p:pic>
      <p:sp>
        <p:nvSpPr>
          <p:cNvPr id="12" name="object 2">
            <a:extLst>
              <a:ext uri="{FF2B5EF4-FFF2-40B4-BE49-F238E27FC236}">
                <a16:creationId xmlns:a16="http://schemas.microsoft.com/office/drawing/2014/main" id="{4826A4AB-5DE0-49BE-8973-C56DC15DCAC6}"/>
              </a:ext>
            </a:extLst>
          </p:cNvPr>
          <p:cNvSpPr txBox="1">
            <a:spLocks/>
          </p:cNvSpPr>
          <p:nvPr/>
        </p:nvSpPr>
        <p:spPr>
          <a:xfrm>
            <a:off x="641661" y="313816"/>
            <a:ext cx="9555284" cy="412934"/>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600" b="1" spc="-5" dirty="0">
                <a:latin typeface="Arial" panose="020B0604020202020204" pitchFamily="34" charset="0"/>
                <a:cs typeface="Arial" panose="020B0604020202020204" pitchFamily="34" charset="0"/>
              </a:rPr>
              <a:t>c. Puntos clave en los CFDI para evitar invitaciones.</a:t>
            </a:r>
          </a:p>
        </p:txBody>
      </p:sp>
    </p:spTree>
    <p:extLst>
      <p:ext uri="{BB962C8B-B14F-4D97-AF65-F5344CB8AC3E}">
        <p14:creationId xmlns:p14="http://schemas.microsoft.com/office/powerpoint/2010/main" val="40241837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a 10">
            <a:extLst>
              <a:ext uri="{FF2B5EF4-FFF2-40B4-BE49-F238E27FC236}">
                <a16:creationId xmlns:a16="http://schemas.microsoft.com/office/drawing/2014/main" id="{CDED61F1-B2F6-4D38-B736-60EE6D15B4EF}"/>
              </a:ext>
            </a:extLst>
          </p:cNvPr>
          <p:cNvGraphicFramePr>
            <a:graphicFrameLocks noGrp="1"/>
          </p:cNvGraphicFramePr>
          <p:nvPr/>
        </p:nvGraphicFramePr>
        <p:xfrm>
          <a:off x="1029381" y="1253331"/>
          <a:ext cx="10133237" cy="4351337"/>
        </p:xfrm>
        <a:graphic>
          <a:graphicData uri="http://schemas.openxmlformats.org/drawingml/2006/table">
            <a:tbl>
              <a:tblPr/>
              <a:tblGrid>
                <a:gridCol w="2575599">
                  <a:extLst>
                    <a:ext uri="{9D8B030D-6E8A-4147-A177-3AD203B41FA5}">
                      <a16:colId xmlns:a16="http://schemas.microsoft.com/office/drawing/2014/main" val="181204681"/>
                    </a:ext>
                  </a:extLst>
                </a:gridCol>
                <a:gridCol w="2132595">
                  <a:extLst>
                    <a:ext uri="{9D8B030D-6E8A-4147-A177-3AD203B41FA5}">
                      <a16:colId xmlns:a16="http://schemas.microsoft.com/office/drawing/2014/main" val="2994971037"/>
                    </a:ext>
                  </a:extLst>
                </a:gridCol>
                <a:gridCol w="5425043">
                  <a:extLst>
                    <a:ext uri="{9D8B030D-6E8A-4147-A177-3AD203B41FA5}">
                      <a16:colId xmlns:a16="http://schemas.microsoft.com/office/drawing/2014/main" val="3145249208"/>
                    </a:ext>
                  </a:extLst>
                </a:gridCol>
              </a:tblGrid>
              <a:tr h="272429">
                <a:tc>
                  <a:txBody>
                    <a:bodyPr/>
                    <a:lstStyle/>
                    <a:p>
                      <a:pPr algn="ctr" fontAlgn="b"/>
                      <a:r>
                        <a:rPr lang="es-MX" sz="1600" b="1" i="0" u="none" strike="noStrike" dirty="0">
                          <a:solidFill>
                            <a:srgbClr val="000000"/>
                          </a:solidFill>
                          <a:effectLst/>
                          <a:latin typeface="Calibri" panose="020F0502020204030204" pitchFamily="34" charset="0"/>
                        </a:rPr>
                        <a:t>TIPO DE COMPROBANTE</a:t>
                      </a: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MX" sz="1600" b="1" i="0" u="none" strike="noStrike" dirty="0">
                          <a:solidFill>
                            <a:srgbClr val="000000"/>
                          </a:solidFill>
                          <a:effectLst/>
                          <a:latin typeface="Calibri" panose="020F0502020204030204" pitchFamily="34" charset="0"/>
                        </a:rPr>
                        <a:t>RELACION</a:t>
                      </a: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2386940653"/>
                  </a:ext>
                </a:extLst>
              </a:tr>
              <a:tr h="285975">
                <a:tc rowSpan="6">
                  <a:txBody>
                    <a:bodyPr/>
                    <a:lstStyle/>
                    <a:p>
                      <a:pPr algn="ctr" fontAlgn="ctr"/>
                      <a:r>
                        <a:rPr lang="es-MX" sz="1600" b="0" i="0" u="none" strike="noStrike">
                          <a:solidFill>
                            <a:srgbClr val="000000"/>
                          </a:solidFill>
                          <a:effectLst/>
                          <a:latin typeface="Calibri" panose="020F0502020204030204" pitchFamily="34" charset="0"/>
                        </a:rPr>
                        <a:t>INGRESOS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panose="020B0604020202020204" pitchFamily="34" charset="0"/>
                        </a:rPr>
                        <a:t>02</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rgbClr val="000000"/>
                          </a:solidFill>
                          <a:effectLst/>
                          <a:latin typeface="Arial" panose="020B0604020202020204" pitchFamily="34" charset="0"/>
                        </a:rPr>
                        <a:t>Nota de débito de los documentos relacionados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741290"/>
                  </a:ext>
                </a:extLst>
              </a:tr>
              <a:tr h="285975">
                <a:tc vMerge="1">
                  <a:txBody>
                    <a:bodyPr/>
                    <a:lstStyle/>
                    <a:p>
                      <a:endParaRPr lang="es-MX"/>
                    </a:p>
                  </a:txBody>
                  <a:tcPr/>
                </a:tc>
                <a:tc>
                  <a:txBody>
                    <a:bodyPr/>
                    <a:lstStyle/>
                    <a:p>
                      <a:pPr algn="ctr" fontAlgn="ctr"/>
                      <a:r>
                        <a:rPr lang="es-MX" sz="1600" b="0" i="0" u="none" strike="noStrike">
                          <a:solidFill>
                            <a:srgbClr val="000000"/>
                          </a:solidFill>
                          <a:effectLst/>
                          <a:latin typeface="Arial" panose="020B0604020202020204" pitchFamily="34" charset="0"/>
                        </a:rPr>
                        <a:t>04</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Arial" panose="020B0604020202020204" pitchFamily="34" charset="0"/>
                        </a:rPr>
                        <a:t>Sustitución de los CFDI previos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968630"/>
                  </a:ext>
                </a:extLst>
              </a:tr>
              <a:tr h="285975">
                <a:tc vMerge="1">
                  <a:txBody>
                    <a:bodyPr/>
                    <a:lstStyle/>
                    <a:p>
                      <a:endParaRPr lang="es-MX"/>
                    </a:p>
                  </a:txBody>
                  <a:tcPr/>
                </a:tc>
                <a:tc>
                  <a:txBody>
                    <a:bodyPr/>
                    <a:lstStyle/>
                    <a:p>
                      <a:pPr algn="ctr" fontAlgn="ctr"/>
                      <a:r>
                        <a:rPr lang="es-MX" sz="1600" b="0" i="0" u="none" strike="noStrike">
                          <a:solidFill>
                            <a:srgbClr val="000000"/>
                          </a:solidFill>
                          <a:effectLst/>
                          <a:latin typeface="Arial" panose="020B0604020202020204" pitchFamily="34" charset="0"/>
                        </a:rPr>
                        <a:t>05</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rgbClr val="000000"/>
                          </a:solidFill>
                          <a:effectLst/>
                          <a:latin typeface="Arial" panose="020B0604020202020204" pitchFamily="34" charset="0"/>
                        </a:rPr>
                        <a:t>Traslados de mercancias facturados previamente</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065209"/>
                  </a:ext>
                </a:extLst>
              </a:tr>
              <a:tr h="285975">
                <a:tc vMerge="1">
                  <a:txBody>
                    <a:bodyPr/>
                    <a:lstStyle/>
                    <a:p>
                      <a:endParaRPr lang="es-MX"/>
                    </a:p>
                  </a:txBody>
                  <a:tcPr/>
                </a:tc>
                <a:tc>
                  <a:txBody>
                    <a:bodyPr/>
                    <a:lstStyle/>
                    <a:p>
                      <a:pPr algn="ctr" fontAlgn="ctr"/>
                      <a:r>
                        <a:rPr lang="es-MX" sz="1600" b="0" i="0" u="none" strike="noStrike">
                          <a:solidFill>
                            <a:srgbClr val="000000"/>
                          </a:solidFill>
                          <a:effectLst/>
                          <a:latin typeface="Arial" panose="020B0604020202020204" pitchFamily="34" charset="0"/>
                        </a:rPr>
                        <a:t>07</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Arial" panose="020B0604020202020204" pitchFamily="34" charset="0"/>
                        </a:rPr>
                        <a:t>CFDI por aplicación de anticipo</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170569"/>
                  </a:ext>
                </a:extLst>
              </a:tr>
              <a:tr h="285975">
                <a:tc vMerge="1">
                  <a:txBody>
                    <a:bodyPr/>
                    <a:lstStyle/>
                    <a:p>
                      <a:endParaRPr lang="es-MX"/>
                    </a:p>
                  </a:txBody>
                  <a:tcPr/>
                </a:tc>
                <a:tc>
                  <a:txBody>
                    <a:bodyPr/>
                    <a:lstStyle/>
                    <a:p>
                      <a:pPr algn="ctr" fontAlgn="ctr"/>
                      <a:r>
                        <a:rPr lang="es-MX" sz="1600" b="0" i="0" u="none" strike="noStrike">
                          <a:solidFill>
                            <a:srgbClr val="000000"/>
                          </a:solidFill>
                          <a:effectLst/>
                          <a:latin typeface="Arial" panose="020B0604020202020204" pitchFamily="34" charset="0"/>
                        </a:rPr>
                        <a:t>08</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rgbClr val="000000"/>
                          </a:solidFill>
                          <a:effectLst/>
                          <a:latin typeface="Arial" panose="020B0604020202020204" pitchFamily="34" charset="0"/>
                        </a:rPr>
                        <a:t>Factura generada por pagos en parcialidades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8926722"/>
                  </a:ext>
                </a:extLst>
              </a:tr>
              <a:tr h="285975">
                <a:tc vMerge="1">
                  <a:txBody>
                    <a:bodyPr/>
                    <a:lstStyle/>
                    <a:p>
                      <a:endParaRPr lang="es-MX"/>
                    </a:p>
                  </a:txBody>
                  <a:tcPr/>
                </a:tc>
                <a:tc>
                  <a:txBody>
                    <a:bodyPr/>
                    <a:lstStyle/>
                    <a:p>
                      <a:pPr algn="ctr" fontAlgn="ctr"/>
                      <a:r>
                        <a:rPr lang="es-MX" sz="1600" b="0" i="0" u="none" strike="noStrike">
                          <a:solidFill>
                            <a:srgbClr val="000000"/>
                          </a:solidFill>
                          <a:effectLst/>
                          <a:latin typeface="Arial" panose="020B0604020202020204" pitchFamily="34" charset="0"/>
                        </a:rPr>
                        <a:t>09</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rgbClr val="000000"/>
                          </a:solidFill>
                          <a:effectLst/>
                          <a:latin typeface="Arial" panose="020B0604020202020204" pitchFamily="34" charset="0"/>
                        </a:rPr>
                        <a:t>Factura generada por pagos diferidos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6477735"/>
                  </a:ext>
                </a:extLst>
              </a:tr>
              <a:tr h="285975">
                <a:tc rowSpan="4">
                  <a:txBody>
                    <a:bodyPr/>
                    <a:lstStyle/>
                    <a:p>
                      <a:pPr algn="ctr" fontAlgn="ctr"/>
                      <a:r>
                        <a:rPr lang="es-MX" sz="1600" b="0" i="0" u="none" strike="noStrike" dirty="0">
                          <a:solidFill>
                            <a:srgbClr val="000000"/>
                          </a:solidFill>
                          <a:effectLst/>
                          <a:latin typeface="Calibri" panose="020F0502020204030204" pitchFamily="34" charset="0"/>
                        </a:rPr>
                        <a:t>EGRESOS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panose="020B0604020202020204" pitchFamily="34" charset="0"/>
                        </a:rPr>
                        <a:t>01</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rgbClr val="000000"/>
                          </a:solidFill>
                          <a:effectLst/>
                          <a:latin typeface="Arial" panose="020B0604020202020204" pitchFamily="34" charset="0"/>
                        </a:rPr>
                        <a:t>Nota de crédito de los documentos relacionados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1929351"/>
                  </a:ext>
                </a:extLst>
              </a:tr>
              <a:tr h="428963">
                <a:tc vMerge="1">
                  <a:txBody>
                    <a:bodyPr/>
                    <a:lstStyle/>
                    <a:p>
                      <a:endParaRPr lang="es-MX"/>
                    </a:p>
                  </a:txBody>
                  <a:tcPr/>
                </a:tc>
                <a:tc>
                  <a:txBody>
                    <a:bodyPr/>
                    <a:lstStyle/>
                    <a:p>
                      <a:pPr algn="ctr" fontAlgn="ctr"/>
                      <a:r>
                        <a:rPr lang="es-MX" sz="1600" b="0" i="0" u="none" strike="noStrike">
                          <a:solidFill>
                            <a:srgbClr val="000000"/>
                          </a:solidFill>
                          <a:effectLst/>
                          <a:latin typeface="Arial" panose="020B0604020202020204" pitchFamily="34" charset="0"/>
                        </a:rPr>
                        <a:t>03</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Arial" panose="020B0604020202020204" pitchFamily="34" charset="0"/>
                        </a:rPr>
                        <a:t>Devolución de mercancía sobre facturas o traslados previos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7035502"/>
                  </a:ext>
                </a:extLst>
              </a:tr>
              <a:tr h="272429">
                <a:tc vMerge="1">
                  <a:txBody>
                    <a:bodyPr/>
                    <a:lstStyle/>
                    <a:p>
                      <a:endParaRPr lang="es-MX"/>
                    </a:p>
                  </a:txBody>
                  <a:tcPr/>
                </a:tc>
                <a:tc>
                  <a:txBody>
                    <a:bodyPr/>
                    <a:lstStyle/>
                    <a:p>
                      <a:pPr algn="ctr" fontAlgn="ctr"/>
                      <a:r>
                        <a:rPr lang="es-MX" sz="1600" b="0" i="0" u="none" strike="noStrike">
                          <a:solidFill>
                            <a:srgbClr val="000000"/>
                          </a:solidFill>
                          <a:effectLst/>
                          <a:latin typeface="Arial" panose="020B0604020202020204" pitchFamily="34" charset="0"/>
                        </a:rPr>
                        <a:t>04</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Arial" panose="020B0604020202020204" pitchFamily="34" charset="0"/>
                        </a:rPr>
                        <a:t>Sustitución de los CFDI previos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303218"/>
                  </a:ext>
                </a:extLst>
              </a:tr>
              <a:tr h="272429">
                <a:tc vMerge="1">
                  <a:txBody>
                    <a:bodyPr/>
                    <a:lstStyle/>
                    <a:p>
                      <a:endParaRPr lang="es-MX"/>
                    </a:p>
                  </a:txBody>
                  <a:tcPr/>
                </a:tc>
                <a:tc>
                  <a:txBody>
                    <a:bodyPr/>
                    <a:lstStyle/>
                    <a:p>
                      <a:pPr algn="ctr" fontAlgn="ctr"/>
                      <a:r>
                        <a:rPr lang="es-MX" sz="1600" b="0" i="0" u="none" strike="noStrike">
                          <a:solidFill>
                            <a:srgbClr val="000000"/>
                          </a:solidFill>
                          <a:effectLst/>
                          <a:latin typeface="Arial" panose="020B0604020202020204" pitchFamily="34" charset="0"/>
                        </a:rPr>
                        <a:t>07</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Arial" panose="020B0604020202020204" pitchFamily="34" charset="0"/>
                        </a:rPr>
                        <a:t>CFDI por aplicación de anticipo</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6197259"/>
                  </a:ext>
                </a:extLst>
              </a:tr>
              <a:tr h="272429">
                <a:tc>
                  <a:txBody>
                    <a:bodyPr/>
                    <a:lstStyle/>
                    <a:p>
                      <a:pPr algn="ctr" fontAlgn="ctr"/>
                      <a:r>
                        <a:rPr lang="es-MX" sz="1600" b="0" i="0" u="none" strike="noStrike">
                          <a:solidFill>
                            <a:srgbClr val="000000"/>
                          </a:solidFill>
                          <a:effectLst/>
                          <a:latin typeface="Calibri" panose="020F0502020204030204" pitchFamily="34" charset="0"/>
                        </a:rPr>
                        <a:t>RECEPCION DE PAGOS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panose="020B0604020202020204" pitchFamily="34" charset="0"/>
                        </a:rPr>
                        <a:t>04</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Arial" panose="020B0604020202020204" pitchFamily="34" charset="0"/>
                        </a:rPr>
                        <a:t>Sustitución de los CFDI previos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5892794"/>
                  </a:ext>
                </a:extLst>
              </a:tr>
              <a:tr h="272429">
                <a:tc>
                  <a:txBody>
                    <a:bodyPr/>
                    <a:lstStyle/>
                    <a:p>
                      <a:pPr algn="ctr" fontAlgn="ctr"/>
                      <a:r>
                        <a:rPr lang="es-MX" sz="1600" b="0" i="0" u="none" strike="noStrike">
                          <a:solidFill>
                            <a:srgbClr val="000000"/>
                          </a:solidFill>
                          <a:effectLst/>
                          <a:latin typeface="Calibri" panose="020F0502020204030204" pitchFamily="34" charset="0"/>
                        </a:rPr>
                        <a:t>NOMINA</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panose="020B0604020202020204" pitchFamily="34" charset="0"/>
                        </a:rPr>
                        <a:t>04</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Arial" panose="020B0604020202020204" pitchFamily="34" charset="0"/>
                        </a:rPr>
                        <a:t>Sustitución de los CFDI previos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0515280"/>
                  </a:ext>
                </a:extLst>
              </a:tr>
              <a:tr h="285975">
                <a:tc rowSpan="2">
                  <a:txBody>
                    <a:bodyPr/>
                    <a:lstStyle/>
                    <a:p>
                      <a:pPr algn="ctr" fontAlgn="ctr"/>
                      <a:r>
                        <a:rPr lang="es-MX" sz="1600" b="0" i="0" u="none" strike="noStrike" dirty="0">
                          <a:solidFill>
                            <a:srgbClr val="000000"/>
                          </a:solidFill>
                          <a:effectLst/>
                          <a:latin typeface="Calibri" panose="020F0502020204030204" pitchFamily="34" charset="0"/>
                        </a:rPr>
                        <a:t>TRASLADO</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panose="020B0604020202020204" pitchFamily="34" charset="0"/>
                        </a:rPr>
                        <a:t>05</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a:solidFill>
                            <a:srgbClr val="000000"/>
                          </a:solidFill>
                          <a:effectLst/>
                          <a:latin typeface="Arial" panose="020B0604020202020204" pitchFamily="34" charset="0"/>
                        </a:rPr>
                        <a:t>Traslados de mercancias facturados previamente</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8242145"/>
                  </a:ext>
                </a:extLst>
              </a:tr>
              <a:tr h="272429">
                <a:tc vMerge="1">
                  <a:txBody>
                    <a:bodyPr/>
                    <a:lstStyle/>
                    <a:p>
                      <a:endParaRPr lang="es-MX"/>
                    </a:p>
                  </a:txBody>
                  <a:tcPr/>
                </a:tc>
                <a:tc>
                  <a:txBody>
                    <a:bodyPr/>
                    <a:lstStyle/>
                    <a:p>
                      <a:pPr algn="ctr" fontAlgn="ctr"/>
                      <a:r>
                        <a:rPr lang="es-MX" sz="1600" b="0" i="0" u="none" strike="noStrike">
                          <a:solidFill>
                            <a:srgbClr val="000000"/>
                          </a:solidFill>
                          <a:effectLst/>
                          <a:latin typeface="Arial" panose="020B0604020202020204" pitchFamily="34" charset="0"/>
                        </a:rPr>
                        <a:t>04</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Arial" panose="020B0604020202020204" pitchFamily="34" charset="0"/>
                        </a:rPr>
                        <a:t>Sustitución de los CFDI previos</a:t>
                      </a:r>
                    </a:p>
                  </a:txBody>
                  <a:tcPr marL="7526" marR="7526" marT="7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2510180"/>
                  </a:ext>
                </a:extLst>
              </a:tr>
            </a:tbl>
          </a:graphicData>
        </a:graphic>
      </p:graphicFrame>
      <p:sp>
        <p:nvSpPr>
          <p:cNvPr id="7" name="object 2">
            <a:extLst>
              <a:ext uri="{FF2B5EF4-FFF2-40B4-BE49-F238E27FC236}">
                <a16:creationId xmlns:a16="http://schemas.microsoft.com/office/drawing/2014/main" id="{D7BDE2C2-0BCD-4FB5-A283-A5EB791D2CFB}"/>
              </a:ext>
            </a:extLst>
          </p:cNvPr>
          <p:cNvSpPr txBox="1">
            <a:spLocks/>
          </p:cNvSpPr>
          <p:nvPr/>
        </p:nvSpPr>
        <p:spPr>
          <a:xfrm>
            <a:off x="641661" y="313816"/>
            <a:ext cx="9555284" cy="412934"/>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600" b="1" spc="-5" dirty="0">
                <a:latin typeface="Arial" panose="020B0604020202020204" pitchFamily="34" charset="0"/>
                <a:cs typeface="Arial" panose="020B0604020202020204" pitchFamily="34" charset="0"/>
              </a:rPr>
              <a:t>c. Puntos clave en los CFDI para evitar invitaciones.</a:t>
            </a:r>
          </a:p>
        </p:txBody>
      </p:sp>
    </p:spTree>
    <p:extLst>
      <p:ext uri="{BB962C8B-B14F-4D97-AF65-F5344CB8AC3E}">
        <p14:creationId xmlns:p14="http://schemas.microsoft.com/office/powerpoint/2010/main" val="379463598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Nuevos factureros a la Lista negra del SAT">
            <a:extLst>
              <a:ext uri="{FF2B5EF4-FFF2-40B4-BE49-F238E27FC236}">
                <a16:creationId xmlns:a16="http://schemas.microsoft.com/office/drawing/2014/main" id="{1ABD73F2-BDBB-43E4-8AF1-080130A5DE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883" y="969169"/>
            <a:ext cx="4028584" cy="1396529"/>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3">
            <a:extLst>
              <a:ext uri="{FF2B5EF4-FFF2-40B4-BE49-F238E27FC236}">
                <a16:creationId xmlns:a16="http://schemas.microsoft.com/office/drawing/2014/main" id="{B40EB035-CC38-4AD5-BE1C-69DD1C62C8BF}"/>
              </a:ext>
            </a:extLst>
          </p:cNvPr>
          <p:cNvSpPr txBox="1"/>
          <p:nvPr/>
        </p:nvSpPr>
        <p:spPr>
          <a:xfrm>
            <a:off x="4748841" y="905874"/>
            <a:ext cx="6785992" cy="5168081"/>
          </a:xfrm>
          <a:prstGeom prst="rect">
            <a:avLst/>
          </a:prstGeom>
        </p:spPr>
        <p:txBody>
          <a:bodyPr vert="horz" wrap="square" lIns="0" tIns="12700" rIns="0" bIns="0" rtlCol="0">
            <a:spAutoFit/>
          </a:bodyPr>
          <a:lstStyle/>
          <a:p>
            <a:pPr marL="82550" marR="118110" indent="30163">
              <a:lnSpc>
                <a:spcPct val="100000"/>
              </a:lnSpc>
              <a:spcBef>
                <a:spcPts val="100"/>
              </a:spcBef>
            </a:pPr>
            <a:r>
              <a:rPr sz="2400" b="1" spc="-5">
                <a:solidFill>
                  <a:srgbClr val="000046"/>
                </a:solidFill>
                <a:latin typeface="Calibri"/>
                <a:cs typeface="Calibri"/>
              </a:rPr>
              <a:t>¿Qué</a:t>
            </a:r>
            <a:r>
              <a:rPr sz="2400" b="1" spc="10">
                <a:solidFill>
                  <a:srgbClr val="000046"/>
                </a:solidFill>
                <a:latin typeface="Calibri"/>
                <a:cs typeface="Calibri"/>
              </a:rPr>
              <a:t> </a:t>
            </a:r>
            <a:r>
              <a:rPr sz="2400" b="1" spc="-5">
                <a:solidFill>
                  <a:srgbClr val="000046"/>
                </a:solidFill>
                <a:latin typeface="Calibri"/>
                <a:cs typeface="Calibri"/>
              </a:rPr>
              <a:t>pasa</a:t>
            </a:r>
            <a:r>
              <a:rPr sz="2400" b="1" spc="10">
                <a:solidFill>
                  <a:srgbClr val="000046"/>
                </a:solidFill>
                <a:latin typeface="Calibri"/>
                <a:cs typeface="Calibri"/>
              </a:rPr>
              <a:t> </a:t>
            </a:r>
            <a:r>
              <a:rPr sz="2400" b="1">
                <a:solidFill>
                  <a:srgbClr val="000046"/>
                </a:solidFill>
                <a:latin typeface="Calibri"/>
                <a:cs typeface="Calibri"/>
              </a:rPr>
              <a:t>si</a:t>
            </a:r>
            <a:r>
              <a:rPr sz="2400" b="1" spc="10">
                <a:solidFill>
                  <a:srgbClr val="000046"/>
                </a:solidFill>
                <a:latin typeface="Calibri"/>
                <a:cs typeface="Calibri"/>
              </a:rPr>
              <a:t> </a:t>
            </a:r>
            <a:r>
              <a:rPr sz="2400" b="1" spc="-15">
                <a:solidFill>
                  <a:srgbClr val="000046"/>
                </a:solidFill>
                <a:latin typeface="Calibri"/>
                <a:cs typeface="Calibri"/>
              </a:rPr>
              <a:t>realizaste</a:t>
            </a:r>
            <a:r>
              <a:rPr sz="2400" b="1" spc="-5">
                <a:solidFill>
                  <a:srgbClr val="000046"/>
                </a:solidFill>
                <a:latin typeface="Calibri"/>
                <a:cs typeface="Calibri"/>
              </a:rPr>
              <a:t> </a:t>
            </a:r>
            <a:r>
              <a:rPr sz="2400" b="1" spc="-10">
                <a:solidFill>
                  <a:srgbClr val="000046"/>
                </a:solidFill>
                <a:latin typeface="Calibri"/>
                <a:cs typeface="Calibri"/>
              </a:rPr>
              <a:t>alguna</a:t>
            </a:r>
            <a:r>
              <a:rPr sz="2400" b="1" spc="35">
                <a:solidFill>
                  <a:srgbClr val="000046"/>
                </a:solidFill>
                <a:latin typeface="Calibri"/>
                <a:cs typeface="Calibri"/>
              </a:rPr>
              <a:t> </a:t>
            </a:r>
            <a:r>
              <a:rPr sz="2400" b="1" spc="-10">
                <a:solidFill>
                  <a:srgbClr val="000046"/>
                </a:solidFill>
                <a:latin typeface="Calibri"/>
                <a:cs typeface="Calibri"/>
              </a:rPr>
              <a:t>operación</a:t>
            </a:r>
            <a:r>
              <a:rPr sz="2400" b="1" spc="10">
                <a:solidFill>
                  <a:srgbClr val="000046"/>
                </a:solidFill>
                <a:latin typeface="Calibri"/>
                <a:cs typeface="Calibri"/>
              </a:rPr>
              <a:t> </a:t>
            </a:r>
            <a:r>
              <a:rPr sz="2400" b="1" spc="-10">
                <a:solidFill>
                  <a:srgbClr val="000046"/>
                </a:solidFill>
                <a:latin typeface="Calibri"/>
                <a:cs typeface="Calibri"/>
              </a:rPr>
              <a:t>con</a:t>
            </a:r>
            <a:r>
              <a:rPr sz="2400" b="1" spc="-5">
                <a:solidFill>
                  <a:srgbClr val="000046"/>
                </a:solidFill>
                <a:latin typeface="Calibri"/>
                <a:cs typeface="Calibri"/>
              </a:rPr>
              <a:t> </a:t>
            </a:r>
            <a:r>
              <a:rPr sz="2400" b="1" spc="-10">
                <a:solidFill>
                  <a:srgbClr val="000046"/>
                </a:solidFill>
                <a:latin typeface="Calibri"/>
                <a:cs typeface="Calibri"/>
              </a:rPr>
              <a:t>algún</a:t>
            </a:r>
            <a:r>
              <a:rPr sz="2400" b="1">
                <a:solidFill>
                  <a:srgbClr val="000046"/>
                </a:solidFill>
                <a:latin typeface="Calibri"/>
                <a:cs typeface="Calibri"/>
              </a:rPr>
              <a:t> </a:t>
            </a:r>
            <a:r>
              <a:rPr sz="2400" b="1" spc="-15">
                <a:solidFill>
                  <a:srgbClr val="000046"/>
                </a:solidFill>
                <a:latin typeface="Calibri"/>
                <a:cs typeface="Calibri"/>
              </a:rPr>
              <a:t>contribuyente</a:t>
            </a:r>
            <a:r>
              <a:rPr sz="2400" b="1" spc="10">
                <a:solidFill>
                  <a:srgbClr val="000046"/>
                </a:solidFill>
                <a:latin typeface="Calibri"/>
                <a:cs typeface="Calibri"/>
              </a:rPr>
              <a:t> </a:t>
            </a:r>
            <a:r>
              <a:rPr sz="2400" b="1" spc="-5">
                <a:solidFill>
                  <a:srgbClr val="000046"/>
                </a:solidFill>
                <a:latin typeface="Calibri"/>
                <a:cs typeface="Calibri"/>
              </a:rPr>
              <a:t>de</a:t>
            </a:r>
            <a:r>
              <a:rPr sz="2400" b="1" spc="10">
                <a:solidFill>
                  <a:srgbClr val="000046"/>
                </a:solidFill>
                <a:latin typeface="Calibri"/>
                <a:cs typeface="Calibri"/>
              </a:rPr>
              <a:t> </a:t>
            </a:r>
            <a:r>
              <a:rPr sz="2400" b="1" spc="-5">
                <a:solidFill>
                  <a:srgbClr val="000046"/>
                </a:solidFill>
                <a:latin typeface="Calibri"/>
                <a:cs typeface="Calibri"/>
              </a:rPr>
              <a:t>la </a:t>
            </a:r>
            <a:r>
              <a:rPr sz="2400" b="1" spc="-15">
                <a:solidFill>
                  <a:srgbClr val="000046"/>
                </a:solidFill>
                <a:latin typeface="Calibri"/>
                <a:cs typeface="Calibri"/>
              </a:rPr>
              <a:t>lista</a:t>
            </a:r>
            <a:r>
              <a:rPr sz="2400" b="1" spc="15">
                <a:solidFill>
                  <a:srgbClr val="000046"/>
                </a:solidFill>
                <a:latin typeface="Calibri"/>
                <a:cs typeface="Calibri"/>
              </a:rPr>
              <a:t> </a:t>
            </a:r>
            <a:r>
              <a:rPr sz="2400" b="1" spc="-20">
                <a:solidFill>
                  <a:srgbClr val="000046"/>
                </a:solidFill>
                <a:latin typeface="Calibri"/>
                <a:cs typeface="Calibri"/>
              </a:rPr>
              <a:t>negra </a:t>
            </a:r>
            <a:r>
              <a:rPr sz="2400" b="1" spc="-525">
                <a:solidFill>
                  <a:srgbClr val="000046"/>
                </a:solidFill>
                <a:latin typeface="Calibri"/>
                <a:cs typeface="Calibri"/>
              </a:rPr>
              <a:t> </a:t>
            </a:r>
            <a:r>
              <a:rPr sz="2400" b="1" spc="-10">
                <a:solidFill>
                  <a:srgbClr val="000046"/>
                </a:solidFill>
                <a:latin typeface="Calibri"/>
                <a:cs typeface="Calibri"/>
              </a:rPr>
              <a:t>del</a:t>
            </a:r>
            <a:r>
              <a:rPr sz="2400" b="1">
                <a:solidFill>
                  <a:srgbClr val="000046"/>
                </a:solidFill>
                <a:latin typeface="Calibri"/>
                <a:cs typeface="Calibri"/>
              </a:rPr>
              <a:t> </a:t>
            </a:r>
            <a:r>
              <a:rPr sz="2400" b="1" spc="-55">
                <a:solidFill>
                  <a:srgbClr val="000046"/>
                </a:solidFill>
                <a:latin typeface="Calibri"/>
                <a:cs typeface="Calibri"/>
              </a:rPr>
              <a:t>SAT?</a:t>
            </a:r>
            <a:endParaRPr sz="2400">
              <a:latin typeface="Calibri"/>
              <a:cs typeface="Calibri"/>
            </a:endParaRPr>
          </a:p>
          <a:p>
            <a:pPr>
              <a:lnSpc>
                <a:spcPct val="100000"/>
              </a:lnSpc>
              <a:spcBef>
                <a:spcPts val="10"/>
              </a:spcBef>
            </a:pPr>
            <a:endParaRPr sz="2350">
              <a:latin typeface="Calibri"/>
              <a:cs typeface="Calibri"/>
            </a:endParaRPr>
          </a:p>
          <a:p>
            <a:pPr marL="12700" marR="374015">
              <a:lnSpc>
                <a:spcPct val="100000"/>
              </a:lnSpc>
            </a:pPr>
            <a:r>
              <a:rPr sz="2400" spc="-10">
                <a:solidFill>
                  <a:srgbClr val="5F5F5F"/>
                </a:solidFill>
                <a:latin typeface="Calibri"/>
                <a:cs typeface="Calibri"/>
              </a:rPr>
              <a:t>Quizá</a:t>
            </a:r>
            <a:r>
              <a:rPr sz="2400" spc="-5">
                <a:solidFill>
                  <a:srgbClr val="5F5F5F"/>
                </a:solidFill>
                <a:latin typeface="Calibri"/>
                <a:cs typeface="Calibri"/>
              </a:rPr>
              <a:t> </a:t>
            </a:r>
            <a:r>
              <a:rPr sz="2400" spc="-15">
                <a:solidFill>
                  <a:srgbClr val="5F5F5F"/>
                </a:solidFill>
                <a:latin typeface="Calibri"/>
                <a:cs typeface="Calibri"/>
              </a:rPr>
              <a:t>te</a:t>
            </a:r>
            <a:r>
              <a:rPr sz="2400" spc="5">
                <a:solidFill>
                  <a:srgbClr val="5F5F5F"/>
                </a:solidFill>
                <a:latin typeface="Calibri"/>
                <a:cs typeface="Calibri"/>
              </a:rPr>
              <a:t> </a:t>
            </a:r>
            <a:r>
              <a:rPr sz="2400" spc="-25">
                <a:solidFill>
                  <a:srgbClr val="5F5F5F"/>
                </a:solidFill>
                <a:latin typeface="Calibri"/>
                <a:cs typeface="Calibri"/>
              </a:rPr>
              <a:t>hayas</a:t>
            </a:r>
            <a:r>
              <a:rPr sz="2400" spc="20">
                <a:solidFill>
                  <a:srgbClr val="5F5F5F"/>
                </a:solidFill>
                <a:latin typeface="Calibri"/>
                <a:cs typeface="Calibri"/>
              </a:rPr>
              <a:t> </a:t>
            </a:r>
            <a:r>
              <a:rPr sz="2400" spc="-15">
                <a:solidFill>
                  <a:srgbClr val="5F5F5F"/>
                </a:solidFill>
                <a:latin typeface="Calibri"/>
                <a:cs typeface="Calibri"/>
              </a:rPr>
              <a:t>preguntado</a:t>
            </a:r>
            <a:r>
              <a:rPr sz="2400" spc="10">
                <a:solidFill>
                  <a:srgbClr val="5F5F5F"/>
                </a:solidFill>
                <a:latin typeface="Calibri"/>
                <a:cs typeface="Calibri"/>
              </a:rPr>
              <a:t> </a:t>
            </a:r>
            <a:r>
              <a:rPr sz="2400" spc="-5">
                <a:solidFill>
                  <a:srgbClr val="5F5F5F"/>
                </a:solidFill>
                <a:latin typeface="Calibri"/>
                <a:cs typeface="Calibri"/>
              </a:rPr>
              <a:t>alguna</a:t>
            </a:r>
            <a:r>
              <a:rPr sz="2400" spc="5">
                <a:solidFill>
                  <a:srgbClr val="5F5F5F"/>
                </a:solidFill>
                <a:latin typeface="Calibri"/>
                <a:cs typeface="Calibri"/>
              </a:rPr>
              <a:t> </a:t>
            </a:r>
            <a:r>
              <a:rPr sz="2400" spc="-20">
                <a:solidFill>
                  <a:srgbClr val="5F5F5F"/>
                </a:solidFill>
                <a:latin typeface="Calibri"/>
                <a:cs typeface="Calibri"/>
              </a:rPr>
              <a:t>vez</a:t>
            </a:r>
            <a:r>
              <a:rPr sz="2400" spc="-5">
                <a:solidFill>
                  <a:srgbClr val="5F5F5F"/>
                </a:solidFill>
                <a:latin typeface="Calibri"/>
                <a:cs typeface="Calibri"/>
              </a:rPr>
              <a:t> </a:t>
            </a:r>
            <a:r>
              <a:rPr sz="2400" spc="-20">
                <a:solidFill>
                  <a:srgbClr val="5F5F5F"/>
                </a:solidFill>
                <a:latin typeface="Calibri"/>
                <a:cs typeface="Calibri"/>
              </a:rPr>
              <a:t>esto, </a:t>
            </a:r>
            <a:r>
              <a:rPr sz="2400" spc="-10">
                <a:solidFill>
                  <a:srgbClr val="5F5F5F"/>
                </a:solidFill>
                <a:latin typeface="Calibri"/>
                <a:cs typeface="Calibri"/>
              </a:rPr>
              <a:t>conoce</a:t>
            </a:r>
            <a:r>
              <a:rPr sz="2400" spc="5">
                <a:solidFill>
                  <a:srgbClr val="5F5F5F"/>
                </a:solidFill>
                <a:latin typeface="Calibri"/>
                <a:cs typeface="Calibri"/>
              </a:rPr>
              <a:t> </a:t>
            </a:r>
            <a:r>
              <a:rPr sz="2400" spc="-5">
                <a:solidFill>
                  <a:srgbClr val="5F5F5F"/>
                </a:solidFill>
                <a:latin typeface="Calibri"/>
                <a:cs typeface="Calibri"/>
              </a:rPr>
              <a:t>si</a:t>
            </a:r>
            <a:r>
              <a:rPr sz="2400" spc="-15">
                <a:solidFill>
                  <a:srgbClr val="5F5F5F"/>
                </a:solidFill>
                <a:latin typeface="Calibri"/>
                <a:cs typeface="Calibri"/>
              </a:rPr>
              <a:t> </a:t>
            </a:r>
            <a:r>
              <a:rPr sz="2400" spc="-10">
                <a:solidFill>
                  <a:srgbClr val="5F5F5F"/>
                </a:solidFill>
                <a:latin typeface="Calibri"/>
                <a:cs typeface="Calibri"/>
              </a:rPr>
              <a:t>has</a:t>
            </a:r>
            <a:r>
              <a:rPr sz="2400" spc="5">
                <a:solidFill>
                  <a:srgbClr val="5F5F5F"/>
                </a:solidFill>
                <a:latin typeface="Calibri"/>
                <a:cs typeface="Calibri"/>
              </a:rPr>
              <a:t> </a:t>
            </a:r>
            <a:r>
              <a:rPr sz="2400" spc="-5">
                <a:solidFill>
                  <a:srgbClr val="5F5F5F"/>
                </a:solidFill>
                <a:latin typeface="Calibri"/>
                <a:cs typeface="Calibri"/>
              </a:rPr>
              <a:t>incurrido</a:t>
            </a:r>
            <a:r>
              <a:rPr sz="2400" spc="-30">
                <a:solidFill>
                  <a:srgbClr val="5F5F5F"/>
                </a:solidFill>
                <a:latin typeface="Calibri"/>
                <a:cs typeface="Calibri"/>
              </a:rPr>
              <a:t> </a:t>
            </a:r>
            <a:r>
              <a:rPr sz="2400">
                <a:solidFill>
                  <a:srgbClr val="5F5F5F"/>
                </a:solidFill>
                <a:latin typeface="Calibri"/>
                <a:cs typeface="Calibri"/>
              </a:rPr>
              <a:t>en</a:t>
            </a:r>
            <a:r>
              <a:rPr sz="2400" spc="5">
                <a:solidFill>
                  <a:srgbClr val="5F5F5F"/>
                </a:solidFill>
                <a:latin typeface="Calibri"/>
                <a:cs typeface="Calibri"/>
              </a:rPr>
              <a:t> </a:t>
            </a:r>
            <a:r>
              <a:rPr sz="2400" spc="-15">
                <a:solidFill>
                  <a:srgbClr val="5F5F5F"/>
                </a:solidFill>
                <a:latin typeface="Calibri"/>
                <a:cs typeface="Calibri"/>
              </a:rPr>
              <a:t>este</a:t>
            </a:r>
            <a:r>
              <a:rPr sz="2400" spc="-10">
                <a:solidFill>
                  <a:srgbClr val="5F5F5F"/>
                </a:solidFill>
                <a:latin typeface="Calibri"/>
                <a:cs typeface="Calibri"/>
              </a:rPr>
              <a:t> </a:t>
            </a:r>
            <a:r>
              <a:rPr sz="2400">
                <a:solidFill>
                  <a:srgbClr val="5F5F5F"/>
                </a:solidFill>
                <a:latin typeface="Calibri"/>
                <a:cs typeface="Calibri"/>
              </a:rPr>
              <a:t>tipo</a:t>
            </a:r>
            <a:r>
              <a:rPr sz="2400" spc="-5">
                <a:solidFill>
                  <a:srgbClr val="5F5F5F"/>
                </a:solidFill>
                <a:latin typeface="Calibri"/>
                <a:cs typeface="Calibri"/>
              </a:rPr>
              <a:t> de </a:t>
            </a:r>
            <a:r>
              <a:rPr sz="2400" spc="-525">
                <a:solidFill>
                  <a:srgbClr val="5F5F5F"/>
                </a:solidFill>
                <a:latin typeface="Calibri"/>
                <a:cs typeface="Calibri"/>
              </a:rPr>
              <a:t> </a:t>
            </a:r>
            <a:r>
              <a:rPr sz="2400" spc="-10">
                <a:solidFill>
                  <a:srgbClr val="5F5F5F"/>
                </a:solidFill>
                <a:latin typeface="Calibri"/>
                <a:cs typeface="Calibri"/>
              </a:rPr>
              <a:t>operaciones </a:t>
            </a:r>
            <a:r>
              <a:rPr sz="2400">
                <a:solidFill>
                  <a:srgbClr val="5F5F5F"/>
                </a:solidFill>
                <a:latin typeface="Calibri"/>
                <a:cs typeface="Calibri"/>
              </a:rPr>
              <a:t>y </a:t>
            </a:r>
            <a:r>
              <a:rPr sz="2400" spc="-5">
                <a:solidFill>
                  <a:srgbClr val="5F5F5F"/>
                </a:solidFill>
                <a:latin typeface="Calibri"/>
                <a:cs typeface="Calibri"/>
              </a:rPr>
              <a:t>las consecuencias al celebrar </a:t>
            </a:r>
            <a:r>
              <a:rPr sz="2400" spc="-10">
                <a:solidFill>
                  <a:srgbClr val="5F5F5F"/>
                </a:solidFill>
                <a:latin typeface="Calibri"/>
                <a:cs typeface="Calibri"/>
              </a:rPr>
              <a:t>actos mercantiles </a:t>
            </a:r>
            <a:r>
              <a:rPr sz="2400">
                <a:solidFill>
                  <a:srgbClr val="5F5F5F"/>
                </a:solidFill>
                <a:latin typeface="Calibri"/>
                <a:cs typeface="Calibri"/>
              </a:rPr>
              <a:t>o </a:t>
            </a:r>
            <a:r>
              <a:rPr sz="2400" spc="-5">
                <a:solidFill>
                  <a:srgbClr val="5F5F5F"/>
                </a:solidFill>
                <a:latin typeface="Calibri"/>
                <a:cs typeface="Calibri"/>
              </a:rPr>
              <a:t>de </a:t>
            </a:r>
            <a:r>
              <a:rPr sz="2400" spc="-10">
                <a:solidFill>
                  <a:srgbClr val="5F5F5F"/>
                </a:solidFill>
                <a:latin typeface="Calibri"/>
                <a:cs typeface="Calibri"/>
              </a:rPr>
              <a:t>comercio con </a:t>
            </a:r>
            <a:r>
              <a:rPr sz="2400" spc="-5">
                <a:solidFill>
                  <a:srgbClr val="5F5F5F"/>
                </a:solidFill>
                <a:latin typeface="Calibri"/>
                <a:cs typeface="Calibri"/>
              </a:rPr>
              <a:t> </a:t>
            </a:r>
            <a:r>
              <a:rPr sz="2400" spc="-10">
                <a:solidFill>
                  <a:srgbClr val="5F5F5F"/>
                </a:solidFill>
                <a:latin typeface="Calibri"/>
                <a:cs typeface="Calibri"/>
              </a:rPr>
              <a:t>contribuyentes</a:t>
            </a:r>
            <a:r>
              <a:rPr sz="2400" spc="-20">
                <a:solidFill>
                  <a:srgbClr val="5F5F5F"/>
                </a:solidFill>
                <a:latin typeface="Calibri"/>
                <a:cs typeface="Calibri"/>
              </a:rPr>
              <a:t> </a:t>
            </a:r>
            <a:r>
              <a:rPr sz="2400" spc="-5">
                <a:solidFill>
                  <a:srgbClr val="5F5F5F"/>
                </a:solidFill>
                <a:latin typeface="Calibri"/>
                <a:cs typeface="Calibri"/>
              </a:rPr>
              <a:t>que se</a:t>
            </a:r>
            <a:r>
              <a:rPr sz="2400">
                <a:solidFill>
                  <a:srgbClr val="5F5F5F"/>
                </a:solidFill>
                <a:latin typeface="Calibri"/>
                <a:cs typeface="Calibri"/>
              </a:rPr>
              <a:t> </a:t>
            </a:r>
            <a:r>
              <a:rPr sz="2400" spc="-10">
                <a:solidFill>
                  <a:srgbClr val="5F5F5F"/>
                </a:solidFill>
                <a:latin typeface="Calibri"/>
                <a:cs typeface="Calibri"/>
              </a:rPr>
              <a:t>encuentran</a:t>
            </a:r>
            <a:r>
              <a:rPr sz="2400" spc="-30">
                <a:solidFill>
                  <a:srgbClr val="5F5F5F"/>
                </a:solidFill>
                <a:latin typeface="Calibri"/>
                <a:cs typeface="Calibri"/>
              </a:rPr>
              <a:t> </a:t>
            </a:r>
            <a:r>
              <a:rPr sz="2400">
                <a:solidFill>
                  <a:srgbClr val="5F5F5F"/>
                </a:solidFill>
                <a:latin typeface="Calibri"/>
                <a:cs typeface="Calibri"/>
              </a:rPr>
              <a:t>en los</a:t>
            </a:r>
            <a:r>
              <a:rPr sz="2400" spc="5">
                <a:solidFill>
                  <a:srgbClr val="5F5F5F"/>
                </a:solidFill>
                <a:latin typeface="Calibri"/>
                <a:cs typeface="Calibri"/>
              </a:rPr>
              <a:t> </a:t>
            </a:r>
            <a:r>
              <a:rPr sz="2400" spc="-10">
                <a:solidFill>
                  <a:srgbClr val="5F5F5F"/>
                </a:solidFill>
                <a:latin typeface="Calibri"/>
                <a:cs typeface="Calibri"/>
              </a:rPr>
              <a:t>listados</a:t>
            </a:r>
            <a:r>
              <a:rPr sz="2400" spc="-45">
                <a:solidFill>
                  <a:srgbClr val="5F5F5F"/>
                </a:solidFill>
                <a:latin typeface="Calibri"/>
                <a:cs typeface="Calibri"/>
              </a:rPr>
              <a:t> </a:t>
            </a:r>
            <a:r>
              <a:rPr sz="2400" spc="-5">
                <a:solidFill>
                  <a:srgbClr val="5F5F5F"/>
                </a:solidFill>
                <a:latin typeface="Calibri"/>
                <a:cs typeface="Calibri"/>
              </a:rPr>
              <a:t>del</a:t>
            </a:r>
            <a:r>
              <a:rPr sz="2400" spc="5">
                <a:solidFill>
                  <a:srgbClr val="5F5F5F"/>
                </a:solidFill>
                <a:latin typeface="Calibri"/>
                <a:cs typeface="Calibri"/>
              </a:rPr>
              <a:t> </a:t>
            </a:r>
            <a:r>
              <a:rPr sz="2400" spc="-5">
                <a:solidFill>
                  <a:srgbClr val="5F5F5F"/>
                </a:solidFill>
                <a:latin typeface="Calibri"/>
                <a:cs typeface="Calibri"/>
              </a:rPr>
              <a:t>art. </a:t>
            </a:r>
            <a:r>
              <a:rPr sz="2400">
                <a:solidFill>
                  <a:srgbClr val="5F5F5F"/>
                </a:solidFill>
                <a:latin typeface="Calibri"/>
                <a:cs typeface="Calibri"/>
              </a:rPr>
              <a:t>69</a:t>
            </a:r>
            <a:r>
              <a:rPr sz="2400" spc="-25">
                <a:solidFill>
                  <a:srgbClr val="5F5F5F"/>
                </a:solidFill>
                <a:latin typeface="Calibri"/>
                <a:cs typeface="Calibri"/>
              </a:rPr>
              <a:t> </a:t>
            </a:r>
            <a:r>
              <a:rPr sz="2400">
                <a:solidFill>
                  <a:srgbClr val="5F5F5F"/>
                </a:solidFill>
                <a:latin typeface="Calibri"/>
                <a:cs typeface="Calibri"/>
              </a:rPr>
              <a:t>y</a:t>
            </a:r>
            <a:r>
              <a:rPr sz="2400" spc="-10">
                <a:solidFill>
                  <a:srgbClr val="5F5F5F"/>
                </a:solidFill>
                <a:latin typeface="Calibri"/>
                <a:cs typeface="Calibri"/>
              </a:rPr>
              <a:t> </a:t>
            </a:r>
            <a:r>
              <a:rPr sz="2400">
                <a:solidFill>
                  <a:srgbClr val="5F5F5F"/>
                </a:solidFill>
                <a:latin typeface="Calibri"/>
                <a:cs typeface="Calibri"/>
              </a:rPr>
              <a:t>69</a:t>
            </a:r>
            <a:r>
              <a:rPr sz="2400" spc="5">
                <a:solidFill>
                  <a:srgbClr val="5F5F5F"/>
                </a:solidFill>
                <a:latin typeface="Calibri"/>
                <a:cs typeface="Calibri"/>
              </a:rPr>
              <a:t> </a:t>
            </a:r>
            <a:r>
              <a:rPr sz="2400">
                <a:solidFill>
                  <a:srgbClr val="5F5F5F"/>
                </a:solidFill>
                <a:latin typeface="Calibri"/>
                <a:cs typeface="Calibri"/>
              </a:rPr>
              <a:t>B</a:t>
            </a:r>
            <a:r>
              <a:rPr sz="2400" spc="-35">
                <a:solidFill>
                  <a:srgbClr val="5F5F5F"/>
                </a:solidFill>
                <a:latin typeface="Calibri"/>
                <a:cs typeface="Calibri"/>
              </a:rPr>
              <a:t> </a:t>
            </a:r>
            <a:r>
              <a:rPr sz="2400" spc="-5">
                <a:solidFill>
                  <a:srgbClr val="5F5F5F"/>
                </a:solidFill>
                <a:latin typeface="Calibri"/>
                <a:cs typeface="Calibri"/>
              </a:rPr>
              <a:t>del</a:t>
            </a:r>
            <a:r>
              <a:rPr sz="2400" spc="5">
                <a:solidFill>
                  <a:srgbClr val="5F5F5F"/>
                </a:solidFill>
                <a:latin typeface="Calibri"/>
                <a:cs typeface="Calibri"/>
              </a:rPr>
              <a:t> </a:t>
            </a:r>
            <a:r>
              <a:rPr sz="2400" spc="-60">
                <a:solidFill>
                  <a:srgbClr val="5F5F5F"/>
                </a:solidFill>
                <a:latin typeface="Calibri"/>
                <a:cs typeface="Calibri"/>
              </a:rPr>
              <a:t>CFF.</a:t>
            </a:r>
            <a:endParaRPr sz="2400">
              <a:latin typeface="Calibri"/>
              <a:cs typeface="Calibri"/>
            </a:endParaRPr>
          </a:p>
          <a:p>
            <a:pPr marL="12700" marR="9525" algn="just">
              <a:lnSpc>
                <a:spcPct val="100000"/>
              </a:lnSpc>
              <a:spcBef>
                <a:spcPts val="5"/>
              </a:spcBef>
            </a:pPr>
            <a:r>
              <a:rPr sz="2400" spc="-5">
                <a:solidFill>
                  <a:srgbClr val="5F5F5F"/>
                </a:solidFill>
                <a:latin typeface="Calibri"/>
                <a:cs typeface="Calibri"/>
              </a:rPr>
              <a:t>Con </a:t>
            </a:r>
            <a:r>
              <a:rPr sz="2400">
                <a:solidFill>
                  <a:srgbClr val="5F5F5F"/>
                </a:solidFill>
                <a:latin typeface="Calibri"/>
                <a:cs typeface="Calibri"/>
              </a:rPr>
              <a:t>la </a:t>
            </a:r>
            <a:r>
              <a:rPr sz="2400" spc="-20">
                <a:solidFill>
                  <a:srgbClr val="5F5F5F"/>
                </a:solidFill>
                <a:latin typeface="Calibri"/>
                <a:cs typeface="Calibri"/>
              </a:rPr>
              <a:t>Reforma </a:t>
            </a:r>
            <a:r>
              <a:rPr sz="2400" spc="-10">
                <a:solidFill>
                  <a:srgbClr val="5F5F5F"/>
                </a:solidFill>
                <a:latin typeface="Calibri"/>
                <a:cs typeface="Calibri"/>
              </a:rPr>
              <a:t>Fiscal </a:t>
            </a:r>
            <a:r>
              <a:rPr sz="2400" spc="-5">
                <a:solidFill>
                  <a:srgbClr val="5F5F5F"/>
                </a:solidFill>
                <a:latin typeface="Calibri"/>
                <a:cs typeface="Calibri"/>
              </a:rPr>
              <a:t>de </a:t>
            </a:r>
            <a:r>
              <a:rPr sz="2400">
                <a:solidFill>
                  <a:srgbClr val="5F5F5F"/>
                </a:solidFill>
                <a:latin typeface="Calibri"/>
                <a:cs typeface="Calibri"/>
              </a:rPr>
              <a:t>2014 se </a:t>
            </a:r>
            <a:r>
              <a:rPr sz="2400" spc="-15">
                <a:solidFill>
                  <a:srgbClr val="5F5F5F"/>
                </a:solidFill>
                <a:latin typeface="Calibri"/>
                <a:cs typeface="Calibri"/>
              </a:rPr>
              <a:t>faculta </a:t>
            </a:r>
            <a:r>
              <a:rPr sz="2400">
                <a:solidFill>
                  <a:srgbClr val="5F5F5F"/>
                </a:solidFill>
                <a:latin typeface="Calibri"/>
                <a:cs typeface="Calibri"/>
              </a:rPr>
              <a:t>a la </a:t>
            </a:r>
            <a:r>
              <a:rPr sz="2400" spc="-10">
                <a:solidFill>
                  <a:srgbClr val="5F5F5F"/>
                </a:solidFill>
                <a:latin typeface="Calibri"/>
                <a:cs typeface="Calibri"/>
              </a:rPr>
              <a:t>autoridad para </a:t>
            </a:r>
            <a:r>
              <a:rPr sz="2400" spc="-5">
                <a:solidFill>
                  <a:srgbClr val="5F5F5F"/>
                </a:solidFill>
                <a:latin typeface="Calibri"/>
                <a:cs typeface="Calibri"/>
              </a:rPr>
              <a:t>publicar </a:t>
            </a:r>
            <a:r>
              <a:rPr sz="2400">
                <a:solidFill>
                  <a:srgbClr val="5F5F5F"/>
                </a:solidFill>
                <a:latin typeface="Calibri"/>
                <a:cs typeface="Calibri"/>
              </a:rPr>
              <a:t>el </a:t>
            </a:r>
            <a:r>
              <a:rPr sz="2400" spc="-10">
                <a:solidFill>
                  <a:srgbClr val="5F5F5F"/>
                </a:solidFill>
                <a:latin typeface="Calibri"/>
                <a:cs typeface="Calibri"/>
              </a:rPr>
              <a:t>nombre, </a:t>
            </a:r>
            <a:r>
              <a:rPr sz="2400" spc="-5">
                <a:solidFill>
                  <a:srgbClr val="5F5F5F"/>
                </a:solidFill>
                <a:latin typeface="Calibri"/>
                <a:cs typeface="Calibri"/>
              </a:rPr>
              <a:t> denominación </a:t>
            </a:r>
            <a:r>
              <a:rPr sz="2400">
                <a:solidFill>
                  <a:srgbClr val="5F5F5F"/>
                </a:solidFill>
                <a:latin typeface="Calibri"/>
                <a:cs typeface="Calibri"/>
              </a:rPr>
              <a:t>o </a:t>
            </a:r>
            <a:r>
              <a:rPr sz="2400" spc="-25">
                <a:solidFill>
                  <a:srgbClr val="5F5F5F"/>
                </a:solidFill>
                <a:latin typeface="Calibri"/>
                <a:cs typeface="Calibri"/>
              </a:rPr>
              <a:t>razón </a:t>
            </a:r>
            <a:r>
              <a:rPr sz="2400" spc="-5">
                <a:solidFill>
                  <a:srgbClr val="5F5F5F"/>
                </a:solidFill>
                <a:latin typeface="Calibri"/>
                <a:cs typeface="Calibri"/>
              </a:rPr>
              <a:t>social </a:t>
            </a:r>
            <a:r>
              <a:rPr sz="2400">
                <a:solidFill>
                  <a:srgbClr val="5F5F5F"/>
                </a:solidFill>
                <a:latin typeface="Calibri"/>
                <a:cs typeface="Calibri"/>
              </a:rPr>
              <a:t>y la </a:t>
            </a:r>
            <a:r>
              <a:rPr sz="2400" spc="-15">
                <a:solidFill>
                  <a:srgbClr val="5F5F5F"/>
                </a:solidFill>
                <a:latin typeface="Calibri"/>
                <a:cs typeface="Calibri"/>
              </a:rPr>
              <a:t>clave </a:t>
            </a:r>
            <a:r>
              <a:rPr sz="2400" spc="-5">
                <a:solidFill>
                  <a:srgbClr val="5F5F5F"/>
                </a:solidFill>
                <a:latin typeface="Calibri"/>
                <a:cs typeface="Calibri"/>
              </a:rPr>
              <a:t>de </a:t>
            </a:r>
            <a:r>
              <a:rPr sz="2400" spc="-15">
                <a:solidFill>
                  <a:srgbClr val="5F5F5F"/>
                </a:solidFill>
                <a:latin typeface="Calibri"/>
                <a:cs typeface="Calibri"/>
              </a:rPr>
              <a:t>Registro Federal </a:t>
            </a:r>
            <a:r>
              <a:rPr sz="2400" spc="-5">
                <a:solidFill>
                  <a:srgbClr val="5F5F5F"/>
                </a:solidFill>
                <a:latin typeface="Calibri"/>
                <a:cs typeface="Calibri"/>
              </a:rPr>
              <a:t>de </a:t>
            </a:r>
            <a:r>
              <a:rPr sz="2400" spc="-10">
                <a:solidFill>
                  <a:srgbClr val="5F5F5F"/>
                </a:solidFill>
                <a:latin typeface="Calibri"/>
                <a:cs typeface="Calibri"/>
              </a:rPr>
              <a:t>Contribuyentes </a:t>
            </a:r>
            <a:r>
              <a:rPr sz="2400" spc="-5">
                <a:solidFill>
                  <a:srgbClr val="5F5F5F"/>
                </a:solidFill>
                <a:latin typeface="Calibri"/>
                <a:cs typeface="Calibri"/>
              </a:rPr>
              <a:t>de </a:t>
            </a:r>
            <a:r>
              <a:rPr sz="2400">
                <a:solidFill>
                  <a:srgbClr val="5F5F5F"/>
                </a:solidFill>
                <a:latin typeface="Calibri"/>
                <a:cs typeface="Calibri"/>
              </a:rPr>
              <a:t> </a:t>
            </a:r>
            <a:r>
              <a:rPr sz="2400" spc="-5">
                <a:solidFill>
                  <a:srgbClr val="5F5F5F"/>
                </a:solidFill>
                <a:latin typeface="Calibri"/>
                <a:cs typeface="Calibri"/>
              </a:rPr>
              <a:t>aquellos</a:t>
            </a:r>
            <a:r>
              <a:rPr sz="2400">
                <a:solidFill>
                  <a:srgbClr val="5F5F5F"/>
                </a:solidFill>
                <a:latin typeface="Calibri"/>
                <a:cs typeface="Calibri"/>
              </a:rPr>
              <a:t> </a:t>
            </a:r>
            <a:r>
              <a:rPr sz="2400" spc="-10">
                <a:solidFill>
                  <a:srgbClr val="5F5F5F"/>
                </a:solidFill>
                <a:latin typeface="Calibri"/>
                <a:cs typeface="Calibri"/>
              </a:rPr>
              <a:t>sujetos</a:t>
            </a:r>
            <a:r>
              <a:rPr sz="2400" spc="-30">
                <a:solidFill>
                  <a:srgbClr val="5F5F5F"/>
                </a:solidFill>
                <a:latin typeface="Calibri"/>
                <a:cs typeface="Calibri"/>
              </a:rPr>
              <a:t> </a:t>
            </a:r>
            <a:r>
              <a:rPr sz="2400" spc="-5">
                <a:solidFill>
                  <a:srgbClr val="5F5F5F"/>
                </a:solidFill>
                <a:latin typeface="Calibri"/>
                <a:cs typeface="Calibri"/>
              </a:rPr>
              <a:t>que</a:t>
            </a:r>
            <a:r>
              <a:rPr sz="2400" spc="30">
                <a:solidFill>
                  <a:srgbClr val="5F5F5F"/>
                </a:solidFill>
                <a:latin typeface="Calibri"/>
                <a:cs typeface="Calibri"/>
              </a:rPr>
              <a:t> </a:t>
            </a:r>
            <a:r>
              <a:rPr sz="2400" spc="-10">
                <a:solidFill>
                  <a:srgbClr val="5F5F5F"/>
                </a:solidFill>
                <a:latin typeface="Calibri"/>
                <a:cs typeface="Calibri"/>
              </a:rPr>
              <a:t>cuentan</a:t>
            </a:r>
            <a:r>
              <a:rPr sz="2400" spc="-30">
                <a:solidFill>
                  <a:srgbClr val="5F5F5F"/>
                </a:solidFill>
                <a:latin typeface="Calibri"/>
                <a:cs typeface="Calibri"/>
              </a:rPr>
              <a:t> </a:t>
            </a:r>
            <a:r>
              <a:rPr sz="2400" spc="-10">
                <a:solidFill>
                  <a:srgbClr val="5F5F5F"/>
                </a:solidFill>
                <a:latin typeface="Calibri"/>
                <a:cs typeface="Calibri"/>
              </a:rPr>
              <a:t>con</a:t>
            </a:r>
            <a:r>
              <a:rPr sz="2400" spc="-5">
                <a:solidFill>
                  <a:srgbClr val="5F5F5F"/>
                </a:solidFill>
                <a:latin typeface="Calibri"/>
                <a:cs typeface="Calibri"/>
              </a:rPr>
              <a:t> </a:t>
            </a:r>
            <a:r>
              <a:rPr sz="2400" spc="-10">
                <a:solidFill>
                  <a:srgbClr val="5F5F5F"/>
                </a:solidFill>
                <a:latin typeface="Calibri"/>
                <a:cs typeface="Calibri"/>
              </a:rPr>
              <a:t>irregularidades</a:t>
            </a:r>
            <a:r>
              <a:rPr sz="2400" spc="15">
                <a:solidFill>
                  <a:srgbClr val="5F5F5F"/>
                </a:solidFill>
                <a:latin typeface="Calibri"/>
                <a:cs typeface="Calibri"/>
              </a:rPr>
              <a:t> </a:t>
            </a:r>
            <a:r>
              <a:rPr sz="2400">
                <a:solidFill>
                  <a:srgbClr val="5F5F5F"/>
                </a:solidFill>
                <a:latin typeface="Calibri"/>
                <a:cs typeface="Calibri"/>
              </a:rPr>
              <a:t>en su </a:t>
            </a:r>
            <a:r>
              <a:rPr sz="2400" spc="-5">
                <a:solidFill>
                  <a:srgbClr val="5F5F5F"/>
                </a:solidFill>
                <a:latin typeface="Calibri"/>
                <a:cs typeface="Calibri"/>
              </a:rPr>
              <a:t>situación</a:t>
            </a:r>
            <a:r>
              <a:rPr sz="2400" spc="-25">
                <a:solidFill>
                  <a:srgbClr val="5F5F5F"/>
                </a:solidFill>
                <a:latin typeface="Calibri"/>
                <a:cs typeface="Calibri"/>
              </a:rPr>
              <a:t> </a:t>
            </a:r>
            <a:r>
              <a:rPr sz="2400" spc="-5">
                <a:solidFill>
                  <a:srgbClr val="5F5F5F"/>
                </a:solidFill>
                <a:latin typeface="Calibri"/>
                <a:cs typeface="Calibri"/>
              </a:rPr>
              <a:t>fiscal.</a:t>
            </a:r>
            <a:endParaRPr sz="2400">
              <a:latin typeface="Calibri"/>
              <a:cs typeface="Calibri"/>
            </a:endParaRPr>
          </a:p>
          <a:p>
            <a:pPr>
              <a:lnSpc>
                <a:spcPct val="100000"/>
              </a:lnSpc>
              <a:spcBef>
                <a:spcPts val="15"/>
              </a:spcBef>
            </a:pPr>
            <a:endParaRPr sz="2350" dirty="0">
              <a:latin typeface="Calibri"/>
              <a:cs typeface="Calibri"/>
            </a:endParaRPr>
          </a:p>
        </p:txBody>
      </p:sp>
      <p:sp>
        <p:nvSpPr>
          <p:cNvPr id="8" name="Rectángulo 7">
            <a:extLst>
              <a:ext uri="{FF2B5EF4-FFF2-40B4-BE49-F238E27FC236}">
                <a16:creationId xmlns:a16="http://schemas.microsoft.com/office/drawing/2014/main" id="{990C2D99-AEB9-4455-9146-A7ABB4E2124C}"/>
              </a:ext>
            </a:extLst>
          </p:cNvPr>
          <p:cNvSpPr/>
          <p:nvPr/>
        </p:nvSpPr>
        <p:spPr>
          <a:xfrm>
            <a:off x="517964" y="2614724"/>
            <a:ext cx="3915831" cy="3139321"/>
          </a:xfrm>
          <a:prstGeom prst="rect">
            <a:avLst/>
          </a:prstGeom>
          <a:ln w="57150">
            <a:solidFill>
              <a:schemeClr val="bg1">
                <a:lumMod val="75000"/>
              </a:schemeClr>
            </a:solidFill>
          </a:ln>
        </p:spPr>
        <p:txBody>
          <a:bodyPr wrap="square">
            <a:spAutoFit/>
          </a:bodyPr>
          <a:lstStyle/>
          <a:p>
            <a:pPr algn="just">
              <a:lnSpc>
                <a:spcPct val="100000"/>
              </a:lnSpc>
            </a:pPr>
            <a:r>
              <a:rPr lang="es-MX" sz="2200" b="1" spc="-5" dirty="0">
                <a:solidFill>
                  <a:srgbClr val="0C5293"/>
                </a:solidFill>
                <a:cs typeface="Calibri"/>
              </a:rPr>
              <a:t>¿Qué </a:t>
            </a:r>
            <a:r>
              <a:rPr lang="es-MX" sz="2200" b="1" dirty="0">
                <a:solidFill>
                  <a:srgbClr val="0C5293"/>
                </a:solidFill>
                <a:cs typeface="Calibri"/>
              </a:rPr>
              <a:t>son</a:t>
            </a:r>
            <a:r>
              <a:rPr lang="es-MX" sz="2200" b="1" spc="-10" dirty="0">
                <a:solidFill>
                  <a:srgbClr val="0C5293"/>
                </a:solidFill>
                <a:cs typeface="Calibri"/>
              </a:rPr>
              <a:t> </a:t>
            </a:r>
            <a:r>
              <a:rPr lang="es-MX" sz="2200" b="1" spc="-5" dirty="0">
                <a:solidFill>
                  <a:srgbClr val="0C5293"/>
                </a:solidFill>
                <a:cs typeface="Calibri"/>
              </a:rPr>
              <a:t>las</a:t>
            </a:r>
            <a:r>
              <a:rPr lang="es-MX" sz="2200" b="1" spc="5" dirty="0">
                <a:solidFill>
                  <a:srgbClr val="0C5293"/>
                </a:solidFill>
                <a:cs typeface="Calibri"/>
              </a:rPr>
              <a:t> </a:t>
            </a:r>
            <a:r>
              <a:rPr lang="es-MX" sz="2200" b="1" spc="-10" dirty="0">
                <a:solidFill>
                  <a:srgbClr val="0C5293"/>
                </a:solidFill>
                <a:cs typeface="Calibri"/>
              </a:rPr>
              <a:t>llamadas</a:t>
            </a:r>
            <a:r>
              <a:rPr lang="es-MX" sz="2200" b="1" spc="10" dirty="0">
                <a:solidFill>
                  <a:srgbClr val="0C5293"/>
                </a:solidFill>
                <a:cs typeface="Calibri"/>
              </a:rPr>
              <a:t> </a:t>
            </a:r>
            <a:r>
              <a:rPr lang="es-MX" sz="2200" b="1" spc="-10" dirty="0">
                <a:solidFill>
                  <a:srgbClr val="0C5293"/>
                </a:solidFill>
                <a:cs typeface="Calibri"/>
              </a:rPr>
              <a:t>listas</a:t>
            </a:r>
            <a:r>
              <a:rPr lang="es-MX" sz="2200" b="1" spc="5" dirty="0">
                <a:solidFill>
                  <a:srgbClr val="0C5293"/>
                </a:solidFill>
                <a:cs typeface="Calibri"/>
              </a:rPr>
              <a:t> </a:t>
            </a:r>
            <a:r>
              <a:rPr lang="es-MX" sz="2200" b="1" spc="-15" dirty="0">
                <a:solidFill>
                  <a:srgbClr val="0C5293"/>
                </a:solidFill>
                <a:cs typeface="Calibri"/>
              </a:rPr>
              <a:t>negras?</a:t>
            </a:r>
            <a:endParaRPr lang="es-MX" sz="2200" dirty="0">
              <a:cs typeface="Calibri"/>
            </a:endParaRPr>
          </a:p>
          <a:p>
            <a:pPr marL="12700" marR="5080" algn="just">
              <a:lnSpc>
                <a:spcPct val="100000"/>
              </a:lnSpc>
              <a:spcBef>
                <a:spcPts val="5"/>
              </a:spcBef>
            </a:pPr>
            <a:r>
              <a:rPr lang="es-MX" sz="2200" spc="-10" dirty="0">
                <a:solidFill>
                  <a:srgbClr val="5F5F5F"/>
                </a:solidFill>
                <a:cs typeface="Calibri"/>
              </a:rPr>
              <a:t>Las Listas</a:t>
            </a:r>
            <a:r>
              <a:rPr lang="es-MX" sz="2200" spc="-5" dirty="0">
                <a:solidFill>
                  <a:srgbClr val="5F5F5F"/>
                </a:solidFill>
                <a:cs typeface="Calibri"/>
              </a:rPr>
              <a:t> </a:t>
            </a:r>
            <a:r>
              <a:rPr lang="es-MX" sz="2200" spc="-15" dirty="0">
                <a:solidFill>
                  <a:srgbClr val="5F5F5F"/>
                </a:solidFill>
                <a:cs typeface="Calibri"/>
              </a:rPr>
              <a:t>negras</a:t>
            </a:r>
            <a:r>
              <a:rPr lang="es-MX" sz="2200" spc="-10" dirty="0">
                <a:solidFill>
                  <a:srgbClr val="5F5F5F"/>
                </a:solidFill>
                <a:cs typeface="Calibri"/>
              </a:rPr>
              <a:t> </a:t>
            </a:r>
            <a:r>
              <a:rPr lang="es-MX" sz="2200" spc="-5" dirty="0">
                <a:solidFill>
                  <a:srgbClr val="5F5F5F"/>
                </a:solidFill>
                <a:cs typeface="Calibri"/>
              </a:rPr>
              <a:t>del</a:t>
            </a:r>
            <a:r>
              <a:rPr lang="es-MX" sz="2200" dirty="0">
                <a:solidFill>
                  <a:srgbClr val="5F5F5F"/>
                </a:solidFill>
                <a:cs typeface="Calibri"/>
              </a:rPr>
              <a:t> </a:t>
            </a:r>
            <a:r>
              <a:rPr lang="es-MX" sz="2200" spc="-120" dirty="0">
                <a:solidFill>
                  <a:srgbClr val="5F5F5F"/>
                </a:solidFill>
                <a:cs typeface="Calibri"/>
              </a:rPr>
              <a:t>SAT,</a:t>
            </a:r>
            <a:r>
              <a:rPr lang="es-MX" sz="2200" spc="-114" dirty="0">
                <a:solidFill>
                  <a:srgbClr val="5F5F5F"/>
                </a:solidFill>
                <a:cs typeface="Calibri"/>
              </a:rPr>
              <a:t> </a:t>
            </a:r>
            <a:r>
              <a:rPr lang="es-MX" sz="2200" spc="-5" dirty="0">
                <a:solidFill>
                  <a:srgbClr val="5F5F5F"/>
                </a:solidFill>
                <a:cs typeface="Calibri"/>
              </a:rPr>
              <a:t>son </a:t>
            </a:r>
            <a:r>
              <a:rPr lang="es-MX" sz="2200" spc="-10" dirty="0">
                <a:solidFill>
                  <a:srgbClr val="5F5F5F"/>
                </a:solidFill>
                <a:cs typeface="Calibri"/>
              </a:rPr>
              <a:t>listados </a:t>
            </a:r>
            <a:r>
              <a:rPr lang="es-MX" sz="2200" spc="-5" dirty="0">
                <a:solidFill>
                  <a:srgbClr val="5F5F5F"/>
                </a:solidFill>
                <a:cs typeface="Calibri"/>
              </a:rPr>
              <a:t>donde </a:t>
            </a:r>
            <a:r>
              <a:rPr lang="es-MX" sz="2200" dirty="0">
                <a:solidFill>
                  <a:srgbClr val="5F5F5F"/>
                </a:solidFill>
                <a:cs typeface="Calibri"/>
              </a:rPr>
              <a:t>se </a:t>
            </a:r>
            <a:r>
              <a:rPr lang="es-MX" sz="2200" spc="-10" dirty="0">
                <a:solidFill>
                  <a:srgbClr val="5F5F5F"/>
                </a:solidFill>
                <a:cs typeface="Calibri"/>
              </a:rPr>
              <a:t>relacionan</a:t>
            </a:r>
            <a:r>
              <a:rPr lang="es-MX" sz="2200" spc="-5" dirty="0">
                <a:solidFill>
                  <a:srgbClr val="5F5F5F"/>
                </a:solidFill>
                <a:cs typeface="Calibri"/>
              </a:rPr>
              <a:t> </a:t>
            </a:r>
            <a:r>
              <a:rPr lang="es-MX" sz="2200" dirty="0">
                <a:solidFill>
                  <a:srgbClr val="5F5F5F"/>
                </a:solidFill>
                <a:cs typeface="Calibri"/>
              </a:rPr>
              <a:t>a </a:t>
            </a:r>
            <a:r>
              <a:rPr lang="es-MX" sz="2200" spc="-10" dirty="0">
                <a:solidFill>
                  <a:srgbClr val="5F5F5F"/>
                </a:solidFill>
                <a:cs typeface="Calibri"/>
              </a:rPr>
              <a:t>contribuyentes con </a:t>
            </a:r>
            <a:r>
              <a:rPr lang="es-MX" sz="2200" spc="-5" dirty="0">
                <a:solidFill>
                  <a:srgbClr val="5F5F5F"/>
                </a:solidFill>
                <a:cs typeface="Calibri"/>
              </a:rPr>
              <a:t> irregularidades</a:t>
            </a:r>
            <a:r>
              <a:rPr lang="es-MX" sz="2200" dirty="0">
                <a:solidFill>
                  <a:srgbClr val="5F5F5F"/>
                </a:solidFill>
                <a:cs typeface="Calibri"/>
              </a:rPr>
              <a:t> en</a:t>
            </a:r>
            <a:r>
              <a:rPr lang="es-MX" sz="2200" spc="5" dirty="0">
                <a:solidFill>
                  <a:srgbClr val="5F5F5F"/>
                </a:solidFill>
                <a:cs typeface="Calibri"/>
              </a:rPr>
              <a:t> </a:t>
            </a:r>
            <a:r>
              <a:rPr lang="es-MX" sz="2200" dirty="0">
                <a:solidFill>
                  <a:srgbClr val="5F5F5F"/>
                </a:solidFill>
                <a:cs typeface="Calibri"/>
              </a:rPr>
              <a:t>su</a:t>
            </a:r>
            <a:r>
              <a:rPr lang="es-MX" sz="2200" spc="5" dirty="0">
                <a:solidFill>
                  <a:srgbClr val="5F5F5F"/>
                </a:solidFill>
                <a:cs typeface="Calibri"/>
              </a:rPr>
              <a:t> </a:t>
            </a:r>
            <a:r>
              <a:rPr lang="es-MX" sz="2200" spc="-5" dirty="0">
                <a:solidFill>
                  <a:srgbClr val="5F5F5F"/>
                </a:solidFill>
                <a:cs typeface="Calibri"/>
              </a:rPr>
              <a:t>situación</a:t>
            </a:r>
            <a:r>
              <a:rPr lang="es-MX" sz="2200" dirty="0">
                <a:solidFill>
                  <a:srgbClr val="5F5F5F"/>
                </a:solidFill>
                <a:cs typeface="Calibri"/>
              </a:rPr>
              <a:t> </a:t>
            </a:r>
            <a:r>
              <a:rPr lang="es-MX" sz="2200" spc="-5" dirty="0">
                <a:solidFill>
                  <a:srgbClr val="5F5F5F"/>
                </a:solidFill>
                <a:cs typeface="Calibri"/>
              </a:rPr>
              <a:t>fiscal</a:t>
            </a:r>
            <a:r>
              <a:rPr lang="es-MX" sz="2200" dirty="0">
                <a:solidFill>
                  <a:srgbClr val="5F5F5F"/>
                </a:solidFill>
                <a:cs typeface="Calibri"/>
              </a:rPr>
              <a:t> y</a:t>
            </a:r>
            <a:r>
              <a:rPr lang="es-MX" sz="2200" spc="5" dirty="0">
                <a:solidFill>
                  <a:srgbClr val="5F5F5F"/>
                </a:solidFill>
                <a:cs typeface="Calibri"/>
              </a:rPr>
              <a:t> </a:t>
            </a:r>
            <a:r>
              <a:rPr lang="es-MX" sz="2200" spc="-5" dirty="0">
                <a:solidFill>
                  <a:srgbClr val="5F5F5F"/>
                </a:solidFill>
                <a:cs typeface="Calibri"/>
              </a:rPr>
              <a:t>aquellos</a:t>
            </a:r>
            <a:r>
              <a:rPr lang="es-MX" sz="2200" dirty="0">
                <a:solidFill>
                  <a:srgbClr val="5F5F5F"/>
                </a:solidFill>
                <a:cs typeface="Calibri"/>
              </a:rPr>
              <a:t> </a:t>
            </a:r>
            <a:r>
              <a:rPr lang="es-MX" sz="2200" spc="-5" dirty="0">
                <a:solidFill>
                  <a:srgbClr val="5F5F5F"/>
                </a:solidFill>
                <a:cs typeface="Calibri"/>
              </a:rPr>
              <a:t>que</a:t>
            </a:r>
            <a:r>
              <a:rPr lang="es-MX" sz="2200" dirty="0">
                <a:solidFill>
                  <a:srgbClr val="5F5F5F"/>
                </a:solidFill>
                <a:cs typeface="Calibri"/>
              </a:rPr>
              <a:t> </a:t>
            </a:r>
            <a:r>
              <a:rPr lang="es-MX" sz="2200" spc="10" dirty="0">
                <a:solidFill>
                  <a:srgbClr val="5F5F5F"/>
                </a:solidFill>
                <a:cs typeface="Calibri"/>
              </a:rPr>
              <a:t>se</a:t>
            </a:r>
            <a:r>
              <a:rPr lang="es-MX" sz="2200" spc="565" dirty="0">
                <a:solidFill>
                  <a:srgbClr val="5F5F5F"/>
                </a:solidFill>
                <a:cs typeface="Calibri"/>
              </a:rPr>
              <a:t> </a:t>
            </a:r>
            <a:r>
              <a:rPr lang="es-MX" sz="2200" spc="-10" dirty="0">
                <a:solidFill>
                  <a:srgbClr val="5F5F5F"/>
                </a:solidFill>
                <a:cs typeface="Calibri"/>
              </a:rPr>
              <a:t>presume</a:t>
            </a:r>
            <a:r>
              <a:rPr lang="es-MX" sz="2200" spc="-5" dirty="0">
                <a:solidFill>
                  <a:srgbClr val="5F5F5F"/>
                </a:solidFill>
                <a:cs typeface="Calibri"/>
              </a:rPr>
              <a:t> </a:t>
            </a:r>
            <a:r>
              <a:rPr lang="es-MX" sz="2200" spc="-15" dirty="0">
                <a:solidFill>
                  <a:srgbClr val="5F5F5F"/>
                </a:solidFill>
                <a:cs typeface="Calibri"/>
              </a:rPr>
              <a:t>realizaron </a:t>
            </a:r>
            <a:r>
              <a:rPr lang="es-MX" sz="2200" spc="-530" dirty="0">
                <a:solidFill>
                  <a:srgbClr val="5F5F5F"/>
                </a:solidFill>
                <a:cs typeface="Calibri"/>
              </a:rPr>
              <a:t> </a:t>
            </a:r>
            <a:r>
              <a:rPr lang="es-MX" sz="2200" spc="-10" dirty="0">
                <a:solidFill>
                  <a:srgbClr val="5F5F5F"/>
                </a:solidFill>
                <a:cs typeface="Calibri"/>
              </a:rPr>
              <a:t>operaciones</a:t>
            </a:r>
            <a:r>
              <a:rPr lang="es-MX" sz="2200" spc="-15" dirty="0">
                <a:solidFill>
                  <a:srgbClr val="5F5F5F"/>
                </a:solidFill>
                <a:cs typeface="Calibri"/>
              </a:rPr>
              <a:t> </a:t>
            </a:r>
            <a:r>
              <a:rPr lang="es-MX" sz="2200" spc="-10" dirty="0">
                <a:solidFill>
                  <a:srgbClr val="5F5F5F"/>
                </a:solidFill>
                <a:cs typeface="Calibri"/>
              </a:rPr>
              <a:t>inexistentes.</a:t>
            </a:r>
            <a:endParaRPr lang="es-MX" sz="2200" dirty="0">
              <a:cs typeface="Calibri"/>
            </a:endParaRPr>
          </a:p>
        </p:txBody>
      </p:sp>
      <p:sp>
        <p:nvSpPr>
          <p:cNvPr id="12" name="object 2">
            <a:extLst>
              <a:ext uri="{FF2B5EF4-FFF2-40B4-BE49-F238E27FC236}">
                <a16:creationId xmlns:a16="http://schemas.microsoft.com/office/drawing/2014/main" id="{8F9A6A4A-D143-4A3F-A737-4C80DBB967DC}"/>
              </a:ext>
            </a:extLst>
          </p:cNvPr>
          <p:cNvSpPr txBox="1">
            <a:spLocks/>
          </p:cNvSpPr>
          <p:nvPr/>
        </p:nvSpPr>
        <p:spPr>
          <a:xfrm>
            <a:off x="544679" y="299065"/>
            <a:ext cx="9555284" cy="412934"/>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600" b="1" spc="-5" dirty="0">
                <a:latin typeface="Arial" panose="020B0604020202020204" pitchFamily="34" charset="0"/>
                <a:cs typeface="Arial" panose="020B0604020202020204" pitchFamily="34" charset="0"/>
              </a:rPr>
              <a:t>c. Puntos clave en los CFDI para evitar invitaciones.</a:t>
            </a:r>
          </a:p>
        </p:txBody>
      </p:sp>
    </p:spTree>
    <p:extLst>
      <p:ext uri="{BB962C8B-B14F-4D97-AF65-F5344CB8AC3E}">
        <p14:creationId xmlns:p14="http://schemas.microsoft.com/office/powerpoint/2010/main" val="118903564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045319D-1D4E-4C6D-8876-6D984DD0AE02}"/>
              </a:ext>
            </a:extLst>
          </p:cNvPr>
          <p:cNvSpPr txBox="1"/>
          <p:nvPr/>
        </p:nvSpPr>
        <p:spPr>
          <a:xfrm>
            <a:off x="978183" y="933237"/>
            <a:ext cx="9766935" cy="4873625"/>
          </a:xfrm>
          <a:prstGeom prst="rect">
            <a:avLst/>
          </a:prstGeom>
        </p:spPr>
        <p:txBody>
          <a:bodyPr vert="horz" wrap="square" lIns="0" tIns="12700" rIns="0" bIns="0" rtlCol="0">
            <a:spAutoFit/>
          </a:bodyPr>
          <a:lstStyle/>
          <a:p>
            <a:pPr marL="12700" algn="just">
              <a:lnSpc>
                <a:spcPct val="100000"/>
              </a:lnSpc>
              <a:spcBef>
                <a:spcPts val="100"/>
              </a:spcBef>
            </a:pPr>
            <a:r>
              <a:rPr sz="2400" b="1" spc="-5" dirty="0">
                <a:solidFill>
                  <a:srgbClr val="5F5F5F"/>
                </a:solidFill>
                <a:latin typeface="Calibri"/>
                <a:cs typeface="Calibri"/>
              </a:rPr>
              <a:t>Artículo</a:t>
            </a:r>
            <a:r>
              <a:rPr sz="2400" b="1" spc="-35" dirty="0">
                <a:solidFill>
                  <a:srgbClr val="5F5F5F"/>
                </a:solidFill>
                <a:latin typeface="Calibri"/>
                <a:cs typeface="Calibri"/>
              </a:rPr>
              <a:t> </a:t>
            </a:r>
            <a:r>
              <a:rPr sz="2400" b="1" dirty="0">
                <a:solidFill>
                  <a:srgbClr val="5F5F5F"/>
                </a:solidFill>
                <a:latin typeface="Calibri"/>
                <a:cs typeface="Calibri"/>
              </a:rPr>
              <a:t>69</a:t>
            </a:r>
            <a:r>
              <a:rPr sz="2400" b="1" spc="-40" dirty="0">
                <a:solidFill>
                  <a:srgbClr val="5F5F5F"/>
                </a:solidFill>
                <a:latin typeface="Calibri"/>
                <a:cs typeface="Calibri"/>
              </a:rPr>
              <a:t> </a:t>
            </a:r>
            <a:r>
              <a:rPr sz="2400" b="1" dirty="0">
                <a:solidFill>
                  <a:srgbClr val="5F5F5F"/>
                </a:solidFill>
                <a:latin typeface="Calibri"/>
                <a:cs typeface="Calibri"/>
              </a:rPr>
              <a:t>CFF</a:t>
            </a:r>
            <a:endParaRPr sz="2400" dirty="0">
              <a:latin typeface="Calibri"/>
              <a:cs typeface="Calibri"/>
            </a:endParaRPr>
          </a:p>
          <a:p>
            <a:pPr marL="12700" marR="5080" algn="just">
              <a:lnSpc>
                <a:spcPct val="100000"/>
              </a:lnSpc>
            </a:pPr>
            <a:r>
              <a:rPr sz="2400" spc="-5" dirty="0">
                <a:solidFill>
                  <a:srgbClr val="5F5F5F"/>
                </a:solidFill>
                <a:latin typeface="Calibri"/>
                <a:cs typeface="Calibri"/>
              </a:rPr>
              <a:t>Señala </a:t>
            </a:r>
            <a:r>
              <a:rPr sz="2400" dirty="0">
                <a:solidFill>
                  <a:srgbClr val="5F5F5F"/>
                </a:solidFill>
                <a:latin typeface="Calibri"/>
                <a:cs typeface="Calibri"/>
              </a:rPr>
              <a:t>en su </a:t>
            </a:r>
            <a:r>
              <a:rPr sz="2400" spc="-20" dirty="0">
                <a:solidFill>
                  <a:srgbClr val="5F5F5F"/>
                </a:solidFill>
                <a:latin typeface="Calibri"/>
                <a:cs typeface="Calibri"/>
              </a:rPr>
              <a:t>párrafo </a:t>
            </a:r>
            <a:r>
              <a:rPr sz="2400" dirty="0">
                <a:solidFill>
                  <a:srgbClr val="5F5F5F"/>
                </a:solidFill>
                <a:latin typeface="Calibri"/>
                <a:cs typeface="Calibri"/>
              </a:rPr>
              <a:t>décimo </a:t>
            </a:r>
            <a:r>
              <a:rPr sz="2400" spc="-5" dirty="0">
                <a:solidFill>
                  <a:srgbClr val="5F5F5F"/>
                </a:solidFill>
                <a:latin typeface="Calibri"/>
                <a:cs typeface="Calibri"/>
              </a:rPr>
              <a:t>segundo que </a:t>
            </a:r>
            <a:r>
              <a:rPr sz="2400" dirty="0">
                <a:solidFill>
                  <a:srgbClr val="5F5F5F"/>
                </a:solidFill>
                <a:latin typeface="Calibri"/>
                <a:cs typeface="Calibri"/>
              </a:rPr>
              <a:t>se </a:t>
            </a:r>
            <a:r>
              <a:rPr sz="2400" spc="-5" dirty="0">
                <a:solidFill>
                  <a:srgbClr val="5F5F5F"/>
                </a:solidFill>
                <a:latin typeface="Calibri"/>
                <a:cs typeface="Calibri"/>
              </a:rPr>
              <a:t>puede </a:t>
            </a:r>
            <a:r>
              <a:rPr sz="2400" spc="-10" dirty="0">
                <a:solidFill>
                  <a:srgbClr val="5F5F5F"/>
                </a:solidFill>
                <a:latin typeface="Calibri"/>
                <a:cs typeface="Calibri"/>
              </a:rPr>
              <a:t>dar </a:t>
            </a:r>
            <a:r>
              <a:rPr sz="2400" dirty="0">
                <a:solidFill>
                  <a:srgbClr val="5F5F5F"/>
                </a:solidFill>
                <a:latin typeface="Calibri"/>
                <a:cs typeface="Calibri"/>
              </a:rPr>
              <a:t>a </a:t>
            </a:r>
            <a:r>
              <a:rPr sz="2400" spc="-5" dirty="0">
                <a:solidFill>
                  <a:srgbClr val="5F5F5F"/>
                </a:solidFill>
                <a:latin typeface="Calibri"/>
                <a:cs typeface="Calibri"/>
              </a:rPr>
              <a:t>conocer </a:t>
            </a:r>
            <a:r>
              <a:rPr sz="2400" dirty="0">
                <a:solidFill>
                  <a:srgbClr val="5F5F5F"/>
                </a:solidFill>
                <a:latin typeface="Calibri"/>
                <a:cs typeface="Calibri"/>
              </a:rPr>
              <a:t>el </a:t>
            </a:r>
            <a:r>
              <a:rPr sz="2400" spc="-10" dirty="0">
                <a:solidFill>
                  <a:srgbClr val="5F5F5F"/>
                </a:solidFill>
                <a:latin typeface="Calibri"/>
                <a:cs typeface="Calibri"/>
              </a:rPr>
              <a:t>nombre, </a:t>
            </a:r>
            <a:r>
              <a:rPr sz="2400" spc="-5" dirty="0">
                <a:solidFill>
                  <a:srgbClr val="5F5F5F"/>
                </a:solidFill>
                <a:latin typeface="Calibri"/>
                <a:cs typeface="Calibri"/>
              </a:rPr>
              <a:t> denominación </a:t>
            </a:r>
            <a:r>
              <a:rPr sz="2400" dirty="0">
                <a:solidFill>
                  <a:srgbClr val="5F5F5F"/>
                </a:solidFill>
                <a:latin typeface="Calibri"/>
                <a:cs typeface="Calibri"/>
              </a:rPr>
              <a:t>o </a:t>
            </a:r>
            <a:r>
              <a:rPr sz="2400" spc="-25" dirty="0">
                <a:solidFill>
                  <a:srgbClr val="5F5F5F"/>
                </a:solidFill>
                <a:latin typeface="Calibri"/>
                <a:cs typeface="Calibri"/>
              </a:rPr>
              <a:t>razón </a:t>
            </a:r>
            <a:r>
              <a:rPr sz="2400" spc="-5" dirty="0">
                <a:solidFill>
                  <a:srgbClr val="5F5F5F"/>
                </a:solidFill>
                <a:latin typeface="Calibri"/>
                <a:cs typeface="Calibri"/>
              </a:rPr>
              <a:t>social </a:t>
            </a:r>
            <a:r>
              <a:rPr sz="2400" dirty="0">
                <a:solidFill>
                  <a:srgbClr val="5F5F5F"/>
                </a:solidFill>
                <a:latin typeface="Calibri"/>
                <a:cs typeface="Calibri"/>
              </a:rPr>
              <a:t>y </a:t>
            </a:r>
            <a:r>
              <a:rPr sz="2400" spc="-15" dirty="0">
                <a:solidFill>
                  <a:srgbClr val="5F5F5F"/>
                </a:solidFill>
                <a:latin typeface="Calibri"/>
                <a:cs typeface="Calibri"/>
              </a:rPr>
              <a:t>clave </a:t>
            </a:r>
            <a:r>
              <a:rPr sz="2400" dirty="0">
                <a:solidFill>
                  <a:srgbClr val="5F5F5F"/>
                </a:solidFill>
                <a:latin typeface="Calibri"/>
                <a:cs typeface="Calibri"/>
              </a:rPr>
              <a:t>del </a:t>
            </a:r>
            <a:r>
              <a:rPr sz="2400" spc="-10" dirty="0">
                <a:solidFill>
                  <a:srgbClr val="5F5F5F"/>
                </a:solidFill>
                <a:latin typeface="Calibri"/>
                <a:cs typeface="Calibri"/>
              </a:rPr>
              <a:t>RFC </a:t>
            </a:r>
            <a:r>
              <a:rPr sz="2400" spc="-5" dirty="0">
                <a:solidFill>
                  <a:srgbClr val="5F5F5F"/>
                </a:solidFill>
                <a:latin typeface="Calibri"/>
                <a:cs typeface="Calibri"/>
              </a:rPr>
              <a:t>de </a:t>
            </a:r>
            <a:r>
              <a:rPr sz="2400" spc="-10" dirty="0">
                <a:solidFill>
                  <a:srgbClr val="5F5F5F"/>
                </a:solidFill>
                <a:latin typeface="Calibri"/>
                <a:cs typeface="Calibri"/>
              </a:rPr>
              <a:t>Contribuyentes, </a:t>
            </a:r>
            <a:r>
              <a:rPr sz="2400" spc="-5" dirty="0">
                <a:solidFill>
                  <a:srgbClr val="5F5F5F"/>
                </a:solidFill>
                <a:latin typeface="Calibri"/>
                <a:cs typeface="Calibri"/>
              </a:rPr>
              <a:t>por </a:t>
            </a:r>
            <a:r>
              <a:rPr sz="2400" dirty="0">
                <a:solidFill>
                  <a:srgbClr val="5F5F5F"/>
                </a:solidFill>
                <a:latin typeface="Calibri"/>
                <a:cs typeface="Calibri"/>
              </a:rPr>
              <a:t>lo cual </a:t>
            </a:r>
            <a:r>
              <a:rPr sz="2400" spc="-5" dirty="0">
                <a:solidFill>
                  <a:srgbClr val="5F5F5F"/>
                </a:solidFill>
                <a:latin typeface="Calibri"/>
                <a:cs typeface="Calibri"/>
              </a:rPr>
              <a:t>no </a:t>
            </a:r>
            <a:r>
              <a:rPr sz="2400" dirty="0">
                <a:solidFill>
                  <a:srgbClr val="5F5F5F"/>
                </a:solidFill>
                <a:latin typeface="Calibri"/>
                <a:cs typeface="Calibri"/>
              </a:rPr>
              <a:t> </a:t>
            </a:r>
            <a:r>
              <a:rPr sz="2400" spc="-5" dirty="0">
                <a:solidFill>
                  <a:srgbClr val="5F5F5F"/>
                </a:solidFill>
                <a:latin typeface="Calibri"/>
                <a:cs typeface="Calibri"/>
              </a:rPr>
              <a:t>aplica</a:t>
            </a:r>
            <a:r>
              <a:rPr sz="2400" spc="-15" dirty="0">
                <a:solidFill>
                  <a:srgbClr val="5F5F5F"/>
                </a:solidFill>
                <a:latin typeface="Calibri"/>
                <a:cs typeface="Calibri"/>
              </a:rPr>
              <a:t> </a:t>
            </a:r>
            <a:r>
              <a:rPr sz="2400" dirty="0">
                <a:solidFill>
                  <a:srgbClr val="5F5F5F"/>
                </a:solidFill>
                <a:latin typeface="Calibri"/>
                <a:cs typeface="Calibri"/>
              </a:rPr>
              <a:t>la</a:t>
            </a:r>
            <a:r>
              <a:rPr sz="2400" spc="-15" dirty="0">
                <a:solidFill>
                  <a:srgbClr val="5F5F5F"/>
                </a:solidFill>
                <a:latin typeface="Calibri"/>
                <a:cs typeface="Calibri"/>
              </a:rPr>
              <a:t> </a:t>
            </a:r>
            <a:r>
              <a:rPr sz="2400" spc="-10" dirty="0">
                <a:solidFill>
                  <a:srgbClr val="5F5F5F"/>
                </a:solidFill>
                <a:latin typeface="Calibri"/>
                <a:cs typeface="Calibri"/>
              </a:rPr>
              <a:t>reserva</a:t>
            </a:r>
            <a:r>
              <a:rPr sz="2400" spc="10" dirty="0">
                <a:solidFill>
                  <a:srgbClr val="5F5F5F"/>
                </a:solidFill>
                <a:latin typeface="Calibri"/>
                <a:cs typeface="Calibri"/>
              </a:rPr>
              <a:t> </a:t>
            </a:r>
            <a:r>
              <a:rPr sz="2400" spc="-5" dirty="0">
                <a:solidFill>
                  <a:srgbClr val="5F5F5F"/>
                </a:solidFill>
                <a:latin typeface="Calibri"/>
                <a:cs typeface="Calibri"/>
              </a:rPr>
              <a:t>de</a:t>
            </a:r>
            <a:r>
              <a:rPr sz="2400" dirty="0">
                <a:solidFill>
                  <a:srgbClr val="5F5F5F"/>
                </a:solidFill>
                <a:latin typeface="Calibri"/>
                <a:cs typeface="Calibri"/>
              </a:rPr>
              <a:t> </a:t>
            </a:r>
            <a:r>
              <a:rPr sz="2400" spc="-10" dirty="0">
                <a:solidFill>
                  <a:srgbClr val="5F5F5F"/>
                </a:solidFill>
                <a:latin typeface="Calibri"/>
                <a:cs typeface="Calibri"/>
              </a:rPr>
              <a:t>información</a:t>
            </a:r>
            <a:r>
              <a:rPr sz="2400" spc="-25" dirty="0">
                <a:solidFill>
                  <a:srgbClr val="5F5F5F"/>
                </a:solidFill>
                <a:latin typeface="Calibri"/>
                <a:cs typeface="Calibri"/>
              </a:rPr>
              <a:t> </a:t>
            </a:r>
            <a:r>
              <a:rPr sz="2400" dirty="0">
                <a:solidFill>
                  <a:srgbClr val="5F5F5F"/>
                </a:solidFill>
                <a:latin typeface="Calibri"/>
                <a:cs typeface="Calibri"/>
              </a:rPr>
              <a:t>en</a:t>
            </a:r>
            <a:r>
              <a:rPr sz="2400" spc="-5" dirty="0">
                <a:solidFill>
                  <a:srgbClr val="5F5F5F"/>
                </a:solidFill>
                <a:latin typeface="Calibri"/>
                <a:cs typeface="Calibri"/>
              </a:rPr>
              <a:t> </a:t>
            </a:r>
            <a:r>
              <a:rPr sz="2400" spc="-10" dirty="0">
                <a:solidFill>
                  <a:srgbClr val="5F5F5F"/>
                </a:solidFill>
                <a:latin typeface="Calibri"/>
                <a:cs typeface="Calibri"/>
              </a:rPr>
              <a:t>estos supuestos:</a:t>
            </a:r>
            <a:endParaRPr sz="2400" dirty="0">
              <a:latin typeface="Calibri"/>
              <a:cs typeface="Calibri"/>
            </a:endParaRPr>
          </a:p>
          <a:p>
            <a:pPr>
              <a:lnSpc>
                <a:spcPct val="100000"/>
              </a:lnSpc>
              <a:spcBef>
                <a:spcPts val="5"/>
              </a:spcBef>
            </a:pPr>
            <a:endParaRPr sz="2850" dirty="0">
              <a:latin typeface="Calibri"/>
              <a:cs typeface="Calibri"/>
            </a:endParaRPr>
          </a:p>
          <a:p>
            <a:pPr marL="355600" indent="-343535">
              <a:lnSpc>
                <a:spcPct val="100000"/>
              </a:lnSpc>
              <a:buFont typeface="Wingdings"/>
              <a:buChar char=""/>
              <a:tabLst>
                <a:tab pos="356235" algn="l"/>
              </a:tabLst>
            </a:pPr>
            <a:r>
              <a:rPr sz="2400" spc="-10" dirty="0">
                <a:solidFill>
                  <a:srgbClr val="5F5F5F"/>
                </a:solidFill>
                <a:latin typeface="Calibri"/>
                <a:cs typeface="Calibri"/>
              </a:rPr>
              <a:t>Contribuyentes</a:t>
            </a:r>
            <a:r>
              <a:rPr sz="2400" spc="-25" dirty="0">
                <a:solidFill>
                  <a:srgbClr val="5F5F5F"/>
                </a:solidFill>
                <a:latin typeface="Calibri"/>
                <a:cs typeface="Calibri"/>
              </a:rPr>
              <a:t> </a:t>
            </a:r>
            <a:r>
              <a:rPr sz="2400" spc="-10" dirty="0">
                <a:solidFill>
                  <a:srgbClr val="5F5F5F"/>
                </a:solidFill>
                <a:latin typeface="Calibri"/>
                <a:cs typeface="Calibri"/>
              </a:rPr>
              <a:t>con</a:t>
            </a:r>
            <a:r>
              <a:rPr sz="2400" spc="-15" dirty="0">
                <a:solidFill>
                  <a:srgbClr val="5F5F5F"/>
                </a:solidFill>
                <a:latin typeface="Calibri"/>
                <a:cs typeface="Calibri"/>
              </a:rPr>
              <a:t> </a:t>
            </a:r>
            <a:r>
              <a:rPr sz="2400" dirty="0">
                <a:solidFill>
                  <a:srgbClr val="5F5F5F"/>
                </a:solidFill>
                <a:latin typeface="Calibri"/>
                <a:cs typeface="Calibri"/>
              </a:rPr>
              <a:t>domicilio</a:t>
            </a:r>
            <a:r>
              <a:rPr sz="2400" spc="-70" dirty="0">
                <a:solidFill>
                  <a:srgbClr val="5F5F5F"/>
                </a:solidFill>
                <a:latin typeface="Calibri"/>
                <a:cs typeface="Calibri"/>
              </a:rPr>
              <a:t> </a:t>
            </a:r>
            <a:r>
              <a:rPr sz="2400" spc="-5" dirty="0">
                <a:solidFill>
                  <a:srgbClr val="5F5F5F"/>
                </a:solidFill>
                <a:latin typeface="Calibri"/>
                <a:cs typeface="Calibri"/>
              </a:rPr>
              <a:t>fiscal</a:t>
            </a:r>
            <a:r>
              <a:rPr sz="2400" spc="-25" dirty="0">
                <a:solidFill>
                  <a:srgbClr val="5F5F5F"/>
                </a:solidFill>
                <a:latin typeface="Calibri"/>
                <a:cs typeface="Calibri"/>
              </a:rPr>
              <a:t> </a:t>
            </a:r>
            <a:r>
              <a:rPr sz="2400" spc="-5" dirty="0">
                <a:solidFill>
                  <a:srgbClr val="5F5F5F"/>
                </a:solidFill>
                <a:latin typeface="Calibri"/>
                <a:cs typeface="Calibri"/>
              </a:rPr>
              <a:t>no</a:t>
            </a:r>
            <a:r>
              <a:rPr sz="2400" spc="-15" dirty="0">
                <a:solidFill>
                  <a:srgbClr val="5F5F5F"/>
                </a:solidFill>
                <a:latin typeface="Calibri"/>
                <a:cs typeface="Calibri"/>
              </a:rPr>
              <a:t> </a:t>
            </a:r>
            <a:r>
              <a:rPr sz="2400" spc="-10" dirty="0">
                <a:solidFill>
                  <a:srgbClr val="5F5F5F"/>
                </a:solidFill>
                <a:latin typeface="Calibri"/>
                <a:cs typeface="Calibri"/>
              </a:rPr>
              <a:t>localizados</a:t>
            </a:r>
            <a:endParaRPr sz="2400" dirty="0">
              <a:latin typeface="Calibri"/>
              <a:cs typeface="Calibri"/>
            </a:endParaRPr>
          </a:p>
          <a:p>
            <a:pPr marL="355600" indent="-343535">
              <a:lnSpc>
                <a:spcPct val="100000"/>
              </a:lnSpc>
              <a:spcBef>
                <a:spcPts val="600"/>
              </a:spcBef>
              <a:buFont typeface="Wingdings"/>
              <a:buChar char=""/>
              <a:tabLst>
                <a:tab pos="356235" algn="l"/>
              </a:tabLst>
            </a:pPr>
            <a:r>
              <a:rPr sz="2400" spc="-5" dirty="0">
                <a:solidFill>
                  <a:srgbClr val="5F5F5F"/>
                </a:solidFill>
                <a:latin typeface="Calibri"/>
                <a:cs typeface="Calibri"/>
              </a:rPr>
              <a:t>Aquellos que </a:t>
            </a:r>
            <a:r>
              <a:rPr sz="2400" spc="-10" dirty="0">
                <a:solidFill>
                  <a:srgbClr val="5F5F5F"/>
                </a:solidFill>
                <a:latin typeface="Calibri"/>
                <a:cs typeface="Calibri"/>
              </a:rPr>
              <a:t>cuentan</a:t>
            </a:r>
            <a:r>
              <a:rPr sz="2400" spc="-20" dirty="0">
                <a:solidFill>
                  <a:srgbClr val="5F5F5F"/>
                </a:solidFill>
                <a:latin typeface="Calibri"/>
                <a:cs typeface="Calibri"/>
              </a:rPr>
              <a:t> </a:t>
            </a:r>
            <a:r>
              <a:rPr sz="2400" spc="-10" dirty="0">
                <a:solidFill>
                  <a:srgbClr val="5F5F5F"/>
                </a:solidFill>
                <a:latin typeface="Calibri"/>
                <a:cs typeface="Calibri"/>
              </a:rPr>
              <a:t>con créditos</a:t>
            </a:r>
            <a:r>
              <a:rPr sz="2400" spc="-30" dirty="0">
                <a:solidFill>
                  <a:srgbClr val="5F5F5F"/>
                </a:solidFill>
                <a:latin typeface="Calibri"/>
                <a:cs typeface="Calibri"/>
              </a:rPr>
              <a:t> </a:t>
            </a:r>
            <a:r>
              <a:rPr sz="2400" spc="-5" dirty="0">
                <a:solidFill>
                  <a:srgbClr val="5F5F5F"/>
                </a:solidFill>
                <a:latin typeface="Calibri"/>
                <a:cs typeface="Calibri"/>
              </a:rPr>
              <a:t>fiscales</a:t>
            </a:r>
            <a:r>
              <a:rPr sz="2400" spc="-10" dirty="0">
                <a:solidFill>
                  <a:srgbClr val="5F5F5F"/>
                </a:solidFill>
                <a:latin typeface="Calibri"/>
                <a:cs typeface="Calibri"/>
              </a:rPr>
              <a:t> </a:t>
            </a:r>
            <a:r>
              <a:rPr sz="2400" dirty="0">
                <a:solidFill>
                  <a:srgbClr val="5F5F5F"/>
                </a:solidFill>
                <a:latin typeface="Calibri"/>
                <a:cs typeface="Calibri"/>
              </a:rPr>
              <a:t>firmes</a:t>
            </a:r>
            <a:endParaRPr sz="2400" dirty="0">
              <a:latin typeface="Calibri"/>
              <a:cs typeface="Calibri"/>
            </a:endParaRPr>
          </a:p>
          <a:p>
            <a:pPr marL="355600" indent="-343535">
              <a:lnSpc>
                <a:spcPct val="100000"/>
              </a:lnSpc>
              <a:spcBef>
                <a:spcPts val="600"/>
              </a:spcBef>
              <a:buFont typeface="Wingdings"/>
              <a:buChar char=""/>
              <a:tabLst>
                <a:tab pos="356235" algn="l"/>
              </a:tabLst>
            </a:pPr>
            <a:r>
              <a:rPr sz="2400" spc="-10" dirty="0">
                <a:solidFill>
                  <a:srgbClr val="5F5F5F"/>
                </a:solidFill>
                <a:latin typeface="Calibri"/>
                <a:cs typeface="Calibri"/>
              </a:rPr>
              <a:t>Los</a:t>
            </a:r>
            <a:r>
              <a:rPr sz="2400" spc="5" dirty="0">
                <a:solidFill>
                  <a:srgbClr val="5F5F5F"/>
                </a:solidFill>
                <a:latin typeface="Calibri"/>
                <a:cs typeface="Calibri"/>
              </a:rPr>
              <a:t> </a:t>
            </a:r>
            <a:r>
              <a:rPr sz="2400" spc="-5" dirty="0">
                <a:solidFill>
                  <a:srgbClr val="5F5F5F"/>
                </a:solidFill>
                <a:latin typeface="Calibri"/>
                <a:cs typeface="Calibri"/>
              </a:rPr>
              <a:t>que</a:t>
            </a:r>
            <a:r>
              <a:rPr sz="2400" dirty="0">
                <a:solidFill>
                  <a:srgbClr val="5F5F5F"/>
                </a:solidFill>
                <a:latin typeface="Calibri"/>
                <a:cs typeface="Calibri"/>
              </a:rPr>
              <a:t> tienen</a:t>
            </a:r>
            <a:r>
              <a:rPr sz="2400" spc="-20" dirty="0">
                <a:solidFill>
                  <a:srgbClr val="5F5F5F"/>
                </a:solidFill>
                <a:latin typeface="Calibri"/>
                <a:cs typeface="Calibri"/>
              </a:rPr>
              <a:t> </a:t>
            </a:r>
            <a:r>
              <a:rPr sz="2400" spc="-10" dirty="0">
                <a:solidFill>
                  <a:srgbClr val="5F5F5F"/>
                </a:solidFill>
                <a:latin typeface="Calibri"/>
                <a:cs typeface="Calibri"/>
              </a:rPr>
              <a:t>créditos </a:t>
            </a:r>
            <a:r>
              <a:rPr sz="2400" spc="-5" dirty="0">
                <a:solidFill>
                  <a:srgbClr val="5F5F5F"/>
                </a:solidFill>
                <a:latin typeface="Calibri"/>
                <a:cs typeface="Calibri"/>
              </a:rPr>
              <a:t>exigibles,</a:t>
            </a:r>
            <a:r>
              <a:rPr sz="2400" spc="-40" dirty="0">
                <a:solidFill>
                  <a:srgbClr val="5F5F5F"/>
                </a:solidFill>
                <a:latin typeface="Calibri"/>
                <a:cs typeface="Calibri"/>
              </a:rPr>
              <a:t> </a:t>
            </a:r>
            <a:r>
              <a:rPr sz="2400" spc="-5" dirty="0">
                <a:solidFill>
                  <a:srgbClr val="5F5F5F"/>
                </a:solidFill>
                <a:latin typeface="Calibri"/>
                <a:cs typeface="Calibri"/>
              </a:rPr>
              <a:t>no </a:t>
            </a:r>
            <a:r>
              <a:rPr sz="2400" spc="-15" dirty="0">
                <a:solidFill>
                  <a:srgbClr val="5F5F5F"/>
                </a:solidFill>
                <a:latin typeface="Calibri"/>
                <a:cs typeface="Calibri"/>
              </a:rPr>
              <a:t>pagados</a:t>
            </a:r>
            <a:r>
              <a:rPr sz="2400" spc="10" dirty="0">
                <a:solidFill>
                  <a:srgbClr val="5F5F5F"/>
                </a:solidFill>
                <a:latin typeface="Calibri"/>
                <a:cs typeface="Calibri"/>
              </a:rPr>
              <a:t> </a:t>
            </a:r>
            <a:r>
              <a:rPr sz="2400" dirty="0">
                <a:solidFill>
                  <a:srgbClr val="5F5F5F"/>
                </a:solidFill>
                <a:latin typeface="Calibri"/>
                <a:cs typeface="Calibri"/>
              </a:rPr>
              <a:t>o</a:t>
            </a:r>
            <a:r>
              <a:rPr sz="2400" spc="-10" dirty="0">
                <a:solidFill>
                  <a:srgbClr val="5F5F5F"/>
                </a:solidFill>
                <a:latin typeface="Calibri"/>
                <a:cs typeface="Calibri"/>
              </a:rPr>
              <a:t> </a:t>
            </a:r>
            <a:r>
              <a:rPr sz="2400" spc="-20" dirty="0">
                <a:solidFill>
                  <a:srgbClr val="5F5F5F"/>
                </a:solidFill>
                <a:latin typeface="Calibri"/>
                <a:cs typeface="Calibri"/>
              </a:rPr>
              <a:t>garantizados</a:t>
            </a:r>
            <a:endParaRPr sz="2400" dirty="0">
              <a:latin typeface="Calibri"/>
              <a:cs typeface="Calibri"/>
            </a:endParaRPr>
          </a:p>
          <a:p>
            <a:pPr marL="355600" indent="-343535">
              <a:lnSpc>
                <a:spcPct val="100000"/>
              </a:lnSpc>
              <a:spcBef>
                <a:spcPts val="605"/>
              </a:spcBef>
              <a:buFont typeface="Wingdings"/>
              <a:buChar char=""/>
              <a:tabLst>
                <a:tab pos="356235" algn="l"/>
              </a:tabLst>
            </a:pPr>
            <a:r>
              <a:rPr sz="2400" dirty="0">
                <a:solidFill>
                  <a:srgbClr val="5F5F5F"/>
                </a:solidFill>
                <a:latin typeface="Calibri"/>
                <a:cs typeface="Calibri"/>
              </a:rPr>
              <a:t>A</a:t>
            </a:r>
            <a:r>
              <a:rPr sz="2400" spc="-15" dirty="0">
                <a:solidFill>
                  <a:srgbClr val="5F5F5F"/>
                </a:solidFill>
                <a:latin typeface="Calibri"/>
                <a:cs typeface="Calibri"/>
              </a:rPr>
              <a:t> </a:t>
            </a:r>
            <a:r>
              <a:rPr sz="2400" spc="-5" dirty="0">
                <a:solidFill>
                  <a:srgbClr val="5F5F5F"/>
                </a:solidFill>
                <a:latin typeface="Calibri"/>
                <a:cs typeface="Calibri"/>
              </a:rPr>
              <a:t>quienes se</a:t>
            </a:r>
            <a:r>
              <a:rPr sz="2400" dirty="0">
                <a:solidFill>
                  <a:srgbClr val="5F5F5F"/>
                </a:solidFill>
                <a:latin typeface="Calibri"/>
                <a:cs typeface="Calibri"/>
              </a:rPr>
              <a:t> les</a:t>
            </a:r>
            <a:r>
              <a:rPr sz="2400" spc="-25" dirty="0">
                <a:solidFill>
                  <a:srgbClr val="5F5F5F"/>
                </a:solidFill>
                <a:latin typeface="Calibri"/>
                <a:cs typeface="Calibri"/>
              </a:rPr>
              <a:t> </a:t>
            </a:r>
            <a:r>
              <a:rPr sz="2400" spc="-30" dirty="0">
                <a:solidFill>
                  <a:srgbClr val="5F5F5F"/>
                </a:solidFill>
                <a:latin typeface="Calibri"/>
                <a:cs typeface="Calibri"/>
              </a:rPr>
              <a:t>haya</a:t>
            </a:r>
            <a:r>
              <a:rPr sz="2400" dirty="0">
                <a:solidFill>
                  <a:srgbClr val="5F5F5F"/>
                </a:solidFill>
                <a:latin typeface="Calibri"/>
                <a:cs typeface="Calibri"/>
              </a:rPr>
              <a:t> </a:t>
            </a:r>
            <a:r>
              <a:rPr sz="2400" spc="-5" dirty="0">
                <a:solidFill>
                  <a:srgbClr val="5F5F5F"/>
                </a:solidFill>
                <a:latin typeface="Calibri"/>
                <a:cs typeface="Calibri"/>
              </a:rPr>
              <a:t>cancelado</a:t>
            </a:r>
            <a:r>
              <a:rPr sz="2400" spc="-15" dirty="0">
                <a:solidFill>
                  <a:srgbClr val="5F5F5F"/>
                </a:solidFill>
                <a:latin typeface="Calibri"/>
                <a:cs typeface="Calibri"/>
              </a:rPr>
              <a:t> </a:t>
            </a:r>
            <a:r>
              <a:rPr sz="2400" spc="-10" dirty="0">
                <a:solidFill>
                  <a:srgbClr val="5F5F5F"/>
                </a:solidFill>
                <a:latin typeface="Calibri"/>
                <a:cs typeface="Calibri"/>
              </a:rPr>
              <a:t>créditos</a:t>
            </a:r>
            <a:r>
              <a:rPr sz="2400" spc="-30" dirty="0">
                <a:solidFill>
                  <a:srgbClr val="5F5F5F"/>
                </a:solidFill>
                <a:latin typeface="Calibri"/>
                <a:cs typeface="Calibri"/>
              </a:rPr>
              <a:t> </a:t>
            </a:r>
            <a:r>
              <a:rPr sz="2400" spc="-5" dirty="0">
                <a:solidFill>
                  <a:srgbClr val="5F5F5F"/>
                </a:solidFill>
                <a:latin typeface="Calibri"/>
                <a:cs typeface="Calibri"/>
              </a:rPr>
              <a:t>fiscales</a:t>
            </a:r>
            <a:endParaRPr sz="2400" dirty="0">
              <a:latin typeface="Calibri"/>
              <a:cs typeface="Calibri"/>
            </a:endParaRPr>
          </a:p>
          <a:p>
            <a:pPr marL="355600" indent="-343535">
              <a:lnSpc>
                <a:spcPct val="100000"/>
              </a:lnSpc>
              <a:spcBef>
                <a:spcPts val="600"/>
              </a:spcBef>
              <a:buFont typeface="Wingdings"/>
              <a:buChar char=""/>
              <a:tabLst>
                <a:tab pos="356235" algn="l"/>
              </a:tabLst>
            </a:pPr>
            <a:r>
              <a:rPr sz="2400" spc="-10" dirty="0">
                <a:solidFill>
                  <a:srgbClr val="5F5F5F"/>
                </a:solidFill>
                <a:latin typeface="Calibri"/>
                <a:cs typeface="Calibri"/>
              </a:rPr>
              <a:t>Contribuyentes</a:t>
            </a:r>
            <a:r>
              <a:rPr sz="2400" spc="-20" dirty="0">
                <a:solidFill>
                  <a:srgbClr val="5F5F5F"/>
                </a:solidFill>
                <a:latin typeface="Calibri"/>
                <a:cs typeface="Calibri"/>
              </a:rPr>
              <a:t> </a:t>
            </a:r>
            <a:r>
              <a:rPr sz="2400" spc="-10" dirty="0">
                <a:solidFill>
                  <a:srgbClr val="5F5F5F"/>
                </a:solidFill>
                <a:latin typeface="Calibri"/>
                <a:cs typeface="Calibri"/>
              </a:rPr>
              <a:t>con</a:t>
            </a:r>
            <a:r>
              <a:rPr sz="2400" spc="-15" dirty="0">
                <a:solidFill>
                  <a:srgbClr val="5F5F5F"/>
                </a:solidFill>
                <a:latin typeface="Calibri"/>
                <a:cs typeface="Calibri"/>
              </a:rPr>
              <a:t> </a:t>
            </a:r>
            <a:r>
              <a:rPr sz="2400" spc="-10" dirty="0">
                <a:solidFill>
                  <a:srgbClr val="5F5F5F"/>
                </a:solidFill>
                <a:latin typeface="Calibri"/>
                <a:cs typeface="Calibri"/>
              </a:rPr>
              <a:t>créditos</a:t>
            </a:r>
            <a:r>
              <a:rPr sz="2400" spc="-35" dirty="0">
                <a:solidFill>
                  <a:srgbClr val="5F5F5F"/>
                </a:solidFill>
                <a:latin typeface="Calibri"/>
                <a:cs typeface="Calibri"/>
              </a:rPr>
              <a:t> </a:t>
            </a:r>
            <a:r>
              <a:rPr sz="2400" spc="-10" dirty="0">
                <a:solidFill>
                  <a:srgbClr val="5F5F5F"/>
                </a:solidFill>
                <a:latin typeface="Calibri"/>
                <a:cs typeface="Calibri"/>
              </a:rPr>
              <a:t>condonados</a:t>
            </a:r>
            <a:endParaRPr sz="2400" dirty="0">
              <a:latin typeface="Calibri"/>
              <a:cs typeface="Calibri"/>
            </a:endParaRPr>
          </a:p>
          <a:p>
            <a:pPr marL="355600" marR="792480" indent="-343535">
              <a:lnSpc>
                <a:spcPct val="100000"/>
              </a:lnSpc>
              <a:spcBef>
                <a:spcPts val="600"/>
              </a:spcBef>
              <a:buFont typeface="Wingdings"/>
              <a:buChar char=""/>
              <a:tabLst>
                <a:tab pos="356235" algn="l"/>
              </a:tabLst>
            </a:pPr>
            <a:r>
              <a:rPr sz="2400" dirty="0">
                <a:solidFill>
                  <a:srgbClr val="5F5F5F"/>
                </a:solidFill>
                <a:latin typeface="Calibri"/>
                <a:cs typeface="Calibri"/>
              </a:rPr>
              <a:t>Que </a:t>
            </a:r>
            <a:r>
              <a:rPr sz="2400" spc="-30" dirty="0">
                <a:solidFill>
                  <a:srgbClr val="5F5F5F"/>
                </a:solidFill>
                <a:latin typeface="Calibri"/>
                <a:cs typeface="Calibri"/>
              </a:rPr>
              <a:t>haya </a:t>
            </a:r>
            <a:r>
              <a:rPr sz="2400" spc="-10" dirty="0">
                <a:solidFill>
                  <a:srgbClr val="5F5F5F"/>
                </a:solidFill>
                <a:latin typeface="Calibri"/>
                <a:cs typeface="Calibri"/>
              </a:rPr>
              <a:t>recaído </a:t>
            </a:r>
            <a:r>
              <a:rPr sz="2400" spc="-15" dirty="0">
                <a:solidFill>
                  <a:srgbClr val="5F5F5F"/>
                </a:solidFill>
                <a:latin typeface="Calibri"/>
                <a:cs typeface="Calibri"/>
              </a:rPr>
              <a:t>sobre </a:t>
            </a:r>
            <a:r>
              <a:rPr sz="2400" dirty="0">
                <a:solidFill>
                  <a:srgbClr val="5F5F5F"/>
                </a:solidFill>
                <a:latin typeface="Calibri"/>
                <a:cs typeface="Calibri"/>
              </a:rPr>
              <a:t>ellos </a:t>
            </a:r>
            <a:r>
              <a:rPr sz="2400" spc="-5" dirty="0">
                <a:solidFill>
                  <a:srgbClr val="5F5F5F"/>
                </a:solidFill>
                <a:latin typeface="Calibri"/>
                <a:cs typeface="Calibri"/>
              </a:rPr>
              <a:t>sentencia </a:t>
            </a:r>
            <a:r>
              <a:rPr sz="2400" spc="-10" dirty="0">
                <a:solidFill>
                  <a:srgbClr val="5F5F5F"/>
                </a:solidFill>
                <a:latin typeface="Calibri"/>
                <a:cs typeface="Calibri"/>
              </a:rPr>
              <a:t>condenatoria </a:t>
            </a:r>
            <a:r>
              <a:rPr sz="2400" spc="-5" dirty="0">
                <a:solidFill>
                  <a:srgbClr val="5F5F5F"/>
                </a:solidFill>
                <a:latin typeface="Calibri"/>
                <a:cs typeface="Calibri"/>
              </a:rPr>
              <a:t>ejecutoria por </a:t>
            </a:r>
            <a:r>
              <a:rPr sz="2400" dirty="0">
                <a:solidFill>
                  <a:srgbClr val="5F5F5F"/>
                </a:solidFill>
                <a:latin typeface="Calibri"/>
                <a:cs typeface="Calibri"/>
              </a:rPr>
              <a:t>la </a:t>
            </a:r>
            <a:r>
              <a:rPr sz="2400" spc="-530" dirty="0">
                <a:solidFill>
                  <a:srgbClr val="5F5F5F"/>
                </a:solidFill>
                <a:latin typeface="Calibri"/>
                <a:cs typeface="Calibri"/>
              </a:rPr>
              <a:t> </a:t>
            </a:r>
            <a:r>
              <a:rPr sz="2400" spc="-5" dirty="0">
                <a:solidFill>
                  <a:srgbClr val="5F5F5F"/>
                </a:solidFill>
                <a:latin typeface="Calibri"/>
                <a:cs typeface="Calibri"/>
              </a:rPr>
              <a:t>comisión</a:t>
            </a:r>
            <a:r>
              <a:rPr sz="2400" spc="-55" dirty="0">
                <a:solidFill>
                  <a:srgbClr val="5F5F5F"/>
                </a:solidFill>
                <a:latin typeface="Calibri"/>
                <a:cs typeface="Calibri"/>
              </a:rPr>
              <a:t> </a:t>
            </a:r>
            <a:r>
              <a:rPr sz="2400" spc="-5" dirty="0">
                <a:solidFill>
                  <a:srgbClr val="5F5F5F"/>
                </a:solidFill>
                <a:latin typeface="Calibri"/>
                <a:cs typeface="Calibri"/>
              </a:rPr>
              <a:t>de un</a:t>
            </a:r>
            <a:r>
              <a:rPr sz="2400" spc="10" dirty="0">
                <a:solidFill>
                  <a:srgbClr val="5F5F5F"/>
                </a:solidFill>
                <a:latin typeface="Calibri"/>
                <a:cs typeface="Calibri"/>
              </a:rPr>
              <a:t> </a:t>
            </a:r>
            <a:r>
              <a:rPr sz="2400" spc="-5" dirty="0">
                <a:solidFill>
                  <a:srgbClr val="5F5F5F"/>
                </a:solidFill>
                <a:latin typeface="Calibri"/>
                <a:cs typeface="Calibri"/>
              </a:rPr>
              <a:t>delito</a:t>
            </a:r>
            <a:r>
              <a:rPr sz="2400" spc="-50" dirty="0">
                <a:solidFill>
                  <a:srgbClr val="5F5F5F"/>
                </a:solidFill>
                <a:latin typeface="Calibri"/>
                <a:cs typeface="Calibri"/>
              </a:rPr>
              <a:t> </a:t>
            </a:r>
            <a:r>
              <a:rPr sz="2400" spc="-5" dirty="0">
                <a:solidFill>
                  <a:srgbClr val="5F5F5F"/>
                </a:solidFill>
                <a:latin typeface="Calibri"/>
                <a:cs typeface="Calibri"/>
              </a:rPr>
              <a:t>fiscal.</a:t>
            </a:r>
            <a:endParaRPr sz="2400" dirty="0">
              <a:latin typeface="Calibri"/>
              <a:cs typeface="Calibri"/>
            </a:endParaRPr>
          </a:p>
        </p:txBody>
      </p:sp>
      <p:sp>
        <p:nvSpPr>
          <p:cNvPr id="8" name="object 2">
            <a:extLst>
              <a:ext uri="{FF2B5EF4-FFF2-40B4-BE49-F238E27FC236}">
                <a16:creationId xmlns:a16="http://schemas.microsoft.com/office/drawing/2014/main" id="{6BAD2987-EF33-4A38-8A69-CF3DD756A848}"/>
              </a:ext>
            </a:extLst>
          </p:cNvPr>
          <p:cNvSpPr txBox="1">
            <a:spLocks/>
          </p:cNvSpPr>
          <p:nvPr/>
        </p:nvSpPr>
        <p:spPr>
          <a:xfrm>
            <a:off x="641661" y="313816"/>
            <a:ext cx="9555284" cy="412934"/>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600" b="1" spc="-5" dirty="0">
                <a:latin typeface="Arial" panose="020B0604020202020204" pitchFamily="34" charset="0"/>
                <a:cs typeface="Arial" panose="020B0604020202020204" pitchFamily="34" charset="0"/>
              </a:rPr>
              <a:t>c. Puntos clave en los CFDI para evitar invitaciones.</a:t>
            </a:r>
          </a:p>
        </p:txBody>
      </p:sp>
    </p:spTree>
    <p:extLst>
      <p:ext uri="{BB962C8B-B14F-4D97-AF65-F5344CB8AC3E}">
        <p14:creationId xmlns:p14="http://schemas.microsoft.com/office/powerpoint/2010/main" val="126872371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193CCBCA-807F-4BF7-9126-8F3DD7BA388E}"/>
              </a:ext>
            </a:extLst>
          </p:cNvPr>
          <p:cNvSpPr txBox="1"/>
          <p:nvPr/>
        </p:nvSpPr>
        <p:spPr>
          <a:xfrm>
            <a:off x="1477263" y="1771078"/>
            <a:ext cx="9013190" cy="3593465"/>
          </a:xfrm>
          <a:prstGeom prst="rect">
            <a:avLst/>
          </a:prstGeom>
        </p:spPr>
        <p:txBody>
          <a:bodyPr vert="horz" wrap="square" lIns="0" tIns="12700" rIns="0" bIns="0" rtlCol="0">
            <a:spAutoFit/>
          </a:bodyPr>
          <a:lstStyle/>
          <a:p>
            <a:pPr marL="12700" algn="just">
              <a:lnSpc>
                <a:spcPct val="100000"/>
              </a:lnSpc>
              <a:spcBef>
                <a:spcPts val="100"/>
              </a:spcBef>
            </a:pPr>
            <a:r>
              <a:rPr sz="2600" b="1" spc="-5" dirty="0">
                <a:solidFill>
                  <a:srgbClr val="5F5F5F"/>
                </a:solidFill>
                <a:latin typeface="Calibri"/>
                <a:cs typeface="Calibri"/>
              </a:rPr>
              <a:t>Artículo</a:t>
            </a:r>
            <a:r>
              <a:rPr sz="2600" b="1" spc="-15" dirty="0">
                <a:solidFill>
                  <a:srgbClr val="5F5F5F"/>
                </a:solidFill>
                <a:latin typeface="Calibri"/>
                <a:cs typeface="Calibri"/>
              </a:rPr>
              <a:t> </a:t>
            </a:r>
            <a:r>
              <a:rPr sz="2600" b="1" dirty="0">
                <a:solidFill>
                  <a:srgbClr val="5F5F5F"/>
                </a:solidFill>
                <a:latin typeface="Calibri"/>
                <a:cs typeface="Calibri"/>
              </a:rPr>
              <a:t>69-B</a:t>
            </a:r>
            <a:endParaRPr sz="2600" dirty="0">
              <a:latin typeface="Calibri"/>
              <a:cs typeface="Calibri"/>
            </a:endParaRPr>
          </a:p>
          <a:p>
            <a:pPr>
              <a:lnSpc>
                <a:spcPct val="100000"/>
              </a:lnSpc>
              <a:spcBef>
                <a:spcPts val="10"/>
              </a:spcBef>
            </a:pPr>
            <a:endParaRPr sz="2550" dirty="0">
              <a:latin typeface="Calibri"/>
              <a:cs typeface="Calibri"/>
            </a:endParaRPr>
          </a:p>
          <a:p>
            <a:pPr marL="12700" marR="5080" algn="just">
              <a:lnSpc>
                <a:spcPct val="100000"/>
              </a:lnSpc>
            </a:pPr>
            <a:r>
              <a:rPr sz="2600" spc="-10" dirty="0">
                <a:solidFill>
                  <a:srgbClr val="5F5F5F"/>
                </a:solidFill>
                <a:latin typeface="Calibri"/>
                <a:cs typeface="Calibri"/>
              </a:rPr>
              <a:t>Define </a:t>
            </a:r>
            <a:r>
              <a:rPr sz="2600" spc="-5" dirty="0">
                <a:solidFill>
                  <a:srgbClr val="5F5F5F"/>
                </a:solidFill>
                <a:latin typeface="Calibri"/>
                <a:cs typeface="Calibri"/>
              </a:rPr>
              <a:t>quienes </a:t>
            </a:r>
            <a:r>
              <a:rPr sz="2600" dirty="0">
                <a:solidFill>
                  <a:srgbClr val="5F5F5F"/>
                </a:solidFill>
                <a:latin typeface="Calibri"/>
                <a:cs typeface="Calibri"/>
              </a:rPr>
              <a:t>se </a:t>
            </a:r>
            <a:r>
              <a:rPr sz="2600" b="1" spc="-10" dirty="0">
                <a:latin typeface="Calibri"/>
                <a:cs typeface="Calibri"/>
              </a:rPr>
              <a:t>presume que realizan </a:t>
            </a:r>
            <a:r>
              <a:rPr sz="2600" b="1" spc="-5" dirty="0">
                <a:latin typeface="Calibri"/>
                <a:cs typeface="Calibri"/>
              </a:rPr>
              <a:t>operaciones </a:t>
            </a:r>
            <a:r>
              <a:rPr sz="2600" b="1" spc="-20" dirty="0">
                <a:latin typeface="Calibri"/>
                <a:cs typeface="Calibri"/>
              </a:rPr>
              <a:t>inexistentes </a:t>
            </a:r>
            <a:r>
              <a:rPr sz="2600" b="1" spc="-15" dirty="0">
                <a:latin typeface="Calibri"/>
                <a:cs typeface="Calibri"/>
              </a:rPr>
              <a:t> </a:t>
            </a:r>
            <a:r>
              <a:rPr sz="2600" b="1" spc="-10" dirty="0">
                <a:latin typeface="Calibri"/>
                <a:cs typeface="Calibri"/>
              </a:rPr>
              <a:t>amparadas</a:t>
            </a:r>
            <a:r>
              <a:rPr sz="2600" b="1" spc="-5" dirty="0">
                <a:latin typeface="Calibri"/>
                <a:cs typeface="Calibri"/>
              </a:rPr>
              <a:t> </a:t>
            </a:r>
            <a:r>
              <a:rPr sz="2600" b="1" dirty="0">
                <a:latin typeface="Calibri"/>
                <a:cs typeface="Calibri"/>
              </a:rPr>
              <a:t>en</a:t>
            </a:r>
            <a:r>
              <a:rPr sz="2600" b="1" spc="5" dirty="0">
                <a:latin typeface="Calibri"/>
                <a:cs typeface="Calibri"/>
              </a:rPr>
              <a:t> </a:t>
            </a:r>
            <a:r>
              <a:rPr sz="2600" b="1" spc="-10" dirty="0">
                <a:latin typeface="Calibri"/>
                <a:cs typeface="Calibri"/>
              </a:rPr>
              <a:t>comprobantes</a:t>
            </a:r>
            <a:r>
              <a:rPr sz="2600" b="1" spc="-5" dirty="0">
                <a:latin typeface="Calibri"/>
                <a:cs typeface="Calibri"/>
              </a:rPr>
              <a:t> </a:t>
            </a:r>
            <a:r>
              <a:rPr sz="2600" b="1" spc="-10" dirty="0">
                <a:latin typeface="Calibri"/>
                <a:cs typeface="Calibri"/>
              </a:rPr>
              <a:t>fiscales</a:t>
            </a:r>
            <a:r>
              <a:rPr sz="2600" b="1" spc="-5" dirty="0">
                <a:latin typeface="Calibri"/>
                <a:cs typeface="Calibri"/>
              </a:rPr>
              <a:t> </a:t>
            </a:r>
            <a:r>
              <a:rPr sz="2600" dirty="0">
                <a:solidFill>
                  <a:srgbClr val="5F5F5F"/>
                </a:solidFill>
                <a:latin typeface="Calibri"/>
                <a:cs typeface="Calibri"/>
              </a:rPr>
              <a:t>y</a:t>
            </a:r>
            <a:r>
              <a:rPr sz="2600" spc="5" dirty="0">
                <a:solidFill>
                  <a:srgbClr val="5F5F5F"/>
                </a:solidFill>
                <a:latin typeface="Calibri"/>
                <a:cs typeface="Calibri"/>
              </a:rPr>
              <a:t> </a:t>
            </a:r>
            <a:r>
              <a:rPr sz="2600" dirty="0">
                <a:solidFill>
                  <a:srgbClr val="5F5F5F"/>
                </a:solidFill>
                <a:latin typeface="Calibri"/>
                <a:cs typeface="Calibri"/>
              </a:rPr>
              <a:t>son</a:t>
            </a:r>
            <a:r>
              <a:rPr sz="2600" spc="5" dirty="0">
                <a:solidFill>
                  <a:srgbClr val="5F5F5F"/>
                </a:solidFill>
                <a:latin typeface="Calibri"/>
                <a:cs typeface="Calibri"/>
              </a:rPr>
              <a:t> </a:t>
            </a:r>
            <a:r>
              <a:rPr sz="2600" spc="-5" dirty="0">
                <a:solidFill>
                  <a:srgbClr val="5F5F5F"/>
                </a:solidFill>
                <a:latin typeface="Calibri"/>
                <a:cs typeface="Calibri"/>
              </a:rPr>
              <a:t>aquellos</a:t>
            </a:r>
            <a:r>
              <a:rPr sz="2600" dirty="0">
                <a:solidFill>
                  <a:srgbClr val="5F5F5F"/>
                </a:solidFill>
                <a:latin typeface="Calibri"/>
                <a:cs typeface="Calibri"/>
              </a:rPr>
              <a:t> </a:t>
            </a:r>
            <a:r>
              <a:rPr sz="2600" spc="-10" dirty="0">
                <a:solidFill>
                  <a:srgbClr val="5F5F5F"/>
                </a:solidFill>
                <a:latin typeface="Calibri"/>
                <a:cs typeface="Calibri"/>
              </a:rPr>
              <a:t>que</a:t>
            </a:r>
            <a:r>
              <a:rPr sz="2600" spc="565" dirty="0">
                <a:solidFill>
                  <a:srgbClr val="5F5F5F"/>
                </a:solidFill>
                <a:latin typeface="Calibri"/>
                <a:cs typeface="Calibri"/>
              </a:rPr>
              <a:t> </a:t>
            </a:r>
            <a:r>
              <a:rPr sz="2600" spc="-10" dirty="0">
                <a:solidFill>
                  <a:srgbClr val="5F5F5F"/>
                </a:solidFill>
                <a:latin typeface="Calibri"/>
                <a:cs typeface="Calibri"/>
              </a:rPr>
              <a:t>no </a:t>
            </a:r>
            <a:r>
              <a:rPr sz="2600" spc="-5" dirty="0">
                <a:solidFill>
                  <a:srgbClr val="5F5F5F"/>
                </a:solidFill>
                <a:latin typeface="Calibri"/>
                <a:cs typeface="Calibri"/>
              </a:rPr>
              <a:t> </a:t>
            </a:r>
            <a:r>
              <a:rPr sz="2600" spc="-10" dirty="0">
                <a:solidFill>
                  <a:srgbClr val="5F5F5F"/>
                </a:solidFill>
                <a:latin typeface="Calibri"/>
                <a:cs typeface="Calibri"/>
              </a:rPr>
              <a:t>cuentan</a:t>
            </a:r>
            <a:r>
              <a:rPr sz="2600" spc="-5" dirty="0">
                <a:solidFill>
                  <a:srgbClr val="5F5F5F"/>
                </a:solidFill>
                <a:latin typeface="Calibri"/>
                <a:cs typeface="Calibri"/>
              </a:rPr>
              <a:t> </a:t>
            </a:r>
            <a:r>
              <a:rPr sz="2600" spc="-10" dirty="0">
                <a:solidFill>
                  <a:srgbClr val="5F5F5F"/>
                </a:solidFill>
                <a:latin typeface="Calibri"/>
                <a:cs typeface="Calibri"/>
              </a:rPr>
              <a:t>con</a:t>
            </a:r>
            <a:r>
              <a:rPr sz="2600" spc="-5" dirty="0">
                <a:solidFill>
                  <a:srgbClr val="5F5F5F"/>
                </a:solidFill>
                <a:latin typeface="Calibri"/>
                <a:cs typeface="Calibri"/>
              </a:rPr>
              <a:t> </a:t>
            </a:r>
            <a:r>
              <a:rPr sz="2600" dirty="0">
                <a:solidFill>
                  <a:srgbClr val="5F5F5F"/>
                </a:solidFill>
                <a:latin typeface="Calibri"/>
                <a:cs typeface="Calibri"/>
              </a:rPr>
              <a:t>los</a:t>
            </a:r>
            <a:r>
              <a:rPr sz="2600" spc="5" dirty="0">
                <a:solidFill>
                  <a:srgbClr val="5F5F5F"/>
                </a:solidFill>
                <a:latin typeface="Calibri"/>
                <a:cs typeface="Calibri"/>
              </a:rPr>
              <a:t> </a:t>
            </a:r>
            <a:r>
              <a:rPr sz="2600" spc="-5" dirty="0">
                <a:solidFill>
                  <a:srgbClr val="5F5F5F"/>
                </a:solidFill>
                <a:latin typeface="Calibri"/>
                <a:cs typeface="Calibri"/>
              </a:rPr>
              <a:t>activos,</a:t>
            </a:r>
            <a:r>
              <a:rPr sz="2600" dirty="0">
                <a:solidFill>
                  <a:srgbClr val="5F5F5F"/>
                </a:solidFill>
                <a:latin typeface="Calibri"/>
                <a:cs typeface="Calibri"/>
              </a:rPr>
              <a:t> </a:t>
            </a:r>
            <a:r>
              <a:rPr sz="2600" spc="-10" dirty="0">
                <a:solidFill>
                  <a:srgbClr val="5F5F5F"/>
                </a:solidFill>
                <a:latin typeface="Calibri"/>
                <a:cs typeface="Calibri"/>
              </a:rPr>
              <a:t>personal,</a:t>
            </a:r>
            <a:r>
              <a:rPr sz="2600" spc="-5" dirty="0">
                <a:solidFill>
                  <a:srgbClr val="5F5F5F"/>
                </a:solidFill>
                <a:latin typeface="Calibri"/>
                <a:cs typeface="Calibri"/>
              </a:rPr>
              <a:t> </a:t>
            </a:r>
            <a:r>
              <a:rPr sz="2600" spc="-15" dirty="0">
                <a:solidFill>
                  <a:srgbClr val="5F5F5F"/>
                </a:solidFill>
                <a:latin typeface="Calibri"/>
                <a:cs typeface="Calibri"/>
              </a:rPr>
              <a:t>infraestructura</a:t>
            </a:r>
            <a:r>
              <a:rPr sz="2600" spc="-10" dirty="0">
                <a:solidFill>
                  <a:srgbClr val="5F5F5F"/>
                </a:solidFill>
                <a:latin typeface="Calibri"/>
                <a:cs typeface="Calibri"/>
              </a:rPr>
              <a:t> </a:t>
            </a:r>
            <a:r>
              <a:rPr sz="2600" dirty="0">
                <a:solidFill>
                  <a:srgbClr val="5F5F5F"/>
                </a:solidFill>
                <a:latin typeface="Calibri"/>
                <a:cs typeface="Calibri"/>
              </a:rPr>
              <a:t>o</a:t>
            </a:r>
            <a:r>
              <a:rPr sz="2600" spc="5" dirty="0">
                <a:solidFill>
                  <a:srgbClr val="5F5F5F"/>
                </a:solidFill>
                <a:latin typeface="Calibri"/>
                <a:cs typeface="Calibri"/>
              </a:rPr>
              <a:t> </a:t>
            </a:r>
            <a:r>
              <a:rPr sz="2600" spc="-5" dirty="0">
                <a:solidFill>
                  <a:srgbClr val="5F5F5F"/>
                </a:solidFill>
                <a:latin typeface="Calibri"/>
                <a:cs typeface="Calibri"/>
              </a:rPr>
              <a:t>capacidad </a:t>
            </a:r>
            <a:r>
              <a:rPr sz="2600" dirty="0">
                <a:solidFill>
                  <a:srgbClr val="5F5F5F"/>
                </a:solidFill>
                <a:latin typeface="Calibri"/>
                <a:cs typeface="Calibri"/>
              </a:rPr>
              <a:t> </a:t>
            </a:r>
            <a:r>
              <a:rPr sz="2600" spc="-5" dirty="0">
                <a:solidFill>
                  <a:srgbClr val="5F5F5F"/>
                </a:solidFill>
                <a:latin typeface="Calibri"/>
                <a:cs typeface="Calibri"/>
              </a:rPr>
              <a:t>material,</a:t>
            </a:r>
            <a:r>
              <a:rPr sz="2600" dirty="0">
                <a:solidFill>
                  <a:srgbClr val="5F5F5F"/>
                </a:solidFill>
                <a:latin typeface="Calibri"/>
                <a:cs typeface="Calibri"/>
              </a:rPr>
              <a:t> </a:t>
            </a:r>
            <a:r>
              <a:rPr sz="2600" spc="-10" dirty="0">
                <a:solidFill>
                  <a:srgbClr val="5F5F5F"/>
                </a:solidFill>
                <a:latin typeface="Calibri"/>
                <a:cs typeface="Calibri"/>
              </a:rPr>
              <a:t>directa</a:t>
            </a:r>
            <a:r>
              <a:rPr sz="2600" spc="-5" dirty="0">
                <a:solidFill>
                  <a:srgbClr val="5F5F5F"/>
                </a:solidFill>
                <a:latin typeface="Calibri"/>
                <a:cs typeface="Calibri"/>
              </a:rPr>
              <a:t> </a:t>
            </a:r>
            <a:r>
              <a:rPr sz="2600" dirty="0">
                <a:solidFill>
                  <a:srgbClr val="5F5F5F"/>
                </a:solidFill>
                <a:latin typeface="Calibri"/>
                <a:cs typeface="Calibri"/>
              </a:rPr>
              <a:t>o</a:t>
            </a:r>
            <a:r>
              <a:rPr sz="2600" spc="5" dirty="0">
                <a:solidFill>
                  <a:srgbClr val="5F5F5F"/>
                </a:solidFill>
                <a:latin typeface="Calibri"/>
                <a:cs typeface="Calibri"/>
              </a:rPr>
              <a:t> </a:t>
            </a:r>
            <a:r>
              <a:rPr sz="2600" spc="-10" dirty="0">
                <a:solidFill>
                  <a:srgbClr val="5F5F5F"/>
                </a:solidFill>
                <a:latin typeface="Calibri"/>
                <a:cs typeface="Calibri"/>
              </a:rPr>
              <a:t>indirectamente,</a:t>
            </a:r>
            <a:r>
              <a:rPr sz="2600" spc="-5" dirty="0">
                <a:solidFill>
                  <a:srgbClr val="5F5F5F"/>
                </a:solidFill>
                <a:latin typeface="Calibri"/>
                <a:cs typeface="Calibri"/>
              </a:rPr>
              <a:t> </a:t>
            </a:r>
            <a:r>
              <a:rPr sz="2600" spc="-20" dirty="0">
                <a:solidFill>
                  <a:srgbClr val="5F5F5F"/>
                </a:solidFill>
                <a:latin typeface="Calibri"/>
                <a:cs typeface="Calibri"/>
              </a:rPr>
              <a:t>para</a:t>
            </a:r>
            <a:r>
              <a:rPr sz="2600" spc="-15" dirty="0">
                <a:solidFill>
                  <a:srgbClr val="5F5F5F"/>
                </a:solidFill>
                <a:latin typeface="Calibri"/>
                <a:cs typeface="Calibri"/>
              </a:rPr>
              <a:t> prestar</a:t>
            </a:r>
            <a:r>
              <a:rPr sz="2600" spc="-10" dirty="0">
                <a:solidFill>
                  <a:srgbClr val="5F5F5F"/>
                </a:solidFill>
                <a:latin typeface="Calibri"/>
                <a:cs typeface="Calibri"/>
              </a:rPr>
              <a:t> </a:t>
            </a:r>
            <a:r>
              <a:rPr sz="2600" dirty="0">
                <a:solidFill>
                  <a:srgbClr val="5F5F5F"/>
                </a:solidFill>
                <a:latin typeface="Calibri"/>
                <a:cs typeface="Calibri"/>
              </a:rPr>
              <a:t>los</a:t>
            </a:r>
            <a:r>
              <a:rPr sz="2600" spc="5" dirty="0">
                <a:solidFill>
                  <a:srgbClr val="5F5F5F"/>
                </a:solidFill>
                <a:latin typeface="Calibri"/>
                <a:cs typeface="Calibri"/>
              </a:rPr>
              <a:t> </a:t>
            </a:r>
            <a:r>
              <a:rPr sz="2600" dirty="0">
                <a:solidFill>
                  <a:srgbClr val="5F5F5F"/>
                </a:solidFill>
                <a:latin typeface="Calibri"/>
                <a:cs typeface="Calibri"/>
              </a:rPr>
              <a:t>servicios</a:t>
            </a:r>
            <a:r>
              <a:rPr sz="2600" spc="5" dirty="0">
                <a:solidFill>
                  <a:srgbClr val="5F5F5F"/>
                </a:solidFill>
                <a:latin typeface="Calibri"/>
                <a:cs typeface="Calibri"/>
              </a:rPr>
              <a:t> </a:t>
            </a:r>
            <a:r>
              <a:rPr sz="2600" dirty="0">
                <a:solidFill>
                  <a:srgbClr val="5F5F5F"/>
                </a:solidFill>
                <a:latin typeface="Calibri"/>
                <a:cs typeface="Calibri"/>
              </a:rPr>
              <a:t>o </a:t>
            </a:r>
            <a:r>
              <a:rPr sz="2600" spc="5" dirty="0">
                <a:solidFill>
                  <a:srgbClr val="5F5F5F"/>
                </a:solidFill>
                <a:latin typeface="Calibri"/>
                <a:cs typeface="Calibri"/>
              </a:rPr>
              <a:t> </a:t>
            </a:r>
            <a:r>
              <a:rPr sz="2600" spc="-35" dirty="0">
                <a:solidFill>
                  <a:srgbClr val="5F5F5F"/>
                </a:solidFill>
                <a:latin typeface="Calibri"/>
                <a:cs typeface="Calibri"/>
              </a:rPr>
              <a:t>producir,</a:t>
            </a:r>
            <a:r>
              <a:rPr sz="2600" spc="-30" dirty="0">
                <a:solidFill>
                  <a:srgbClr val="5F5F5F"/>
                </a:solidFill>
                <a:latin typeface="Calibri"/>
                <a:cs typeface="Calibri"/>
              </a:rPr>
              <a:t> </a:t>
            </a:r>
            <a:r>
              <a:rPr sz="2600" spc="-10" dirty="0">
                <a:solidFill>
                  <a:srgbClr val="5F5F5F"/>
                </a:solidFill>
                <a:latin typeface="Calibri"/>
                <a:cs typeface="Calibri"/>
              </a:rPr>
              <a:t>comercializar </a:t>
            </a:r>
            <a:r>
              <a:rPr sz="2600" dirty="0">
                <a:solidFill>
                  <a:srgbClr val="5F5F5F"/>
                </a:solidFill>
                <a:latin typeface="Calibri"/>
                <a:cs typeface="Calibri"/>
              </a:rPr>
              <a:t>o </a:t>
            </a:r>
            <a:r>
              <a:rPr sz="2600" spc="-15" dirty="0">
                <a:solidFill>
                  <a:srgbClr val="5F5F5F"/>
                </a:solidFill>
                <a:latin typeface="Calibri"/>
                <a:cs typeface="Calibri"/>
              </a:rPr>
              <a:t>entregar </a:t>
            </a:r>
            <a:r>
              <a:rPr sz="2600" spc="5" dirty="0">
                <a:solidFill>
                  <a:srgbClr val="5F5F5F"/>
                </a:solidFill>
                <a:latin typeface="Calibri"/>
                <a:cs typeface="Calibri"/>
              </a:rPr>
              <a:t>los </a:t>
            </a:r>
            <a:r>
              <a:rPr sz="2600" spc="-5" dirty="0">
                <a:solidFill>
                  <a:srgbClr val="5F5F5F"/>
                </a:solidFill>
                <a:latin typeface="Calibri"/>
                <a:cs typeface="Calibri"/>
              </a:rPr>
              <a:t>bienes </a:t>
            </a:r>
            <a:r>
              <a:rPr sz="2600" spc="-15" dirty="0">
                <a:solidFill>
                  <a:srgbClr val="5F5F5F"/>
                </a:solidFill>
                <a:latin typeface="Calibri"/>
                <a:cs typeface="Calibri"/>
              </a:rPr>
              <a:t>que </a:t>
            </a:r>
            <a:r>
              <a:rPr sz="2600" spc="-10" dirty="0">
                <a:solidFill>
                  <a:srgbClr val="5F5F5F"/>
                </a:solidFill>
                <a:latin typeface="Calibri"/>
                <a:cs typeface="Calibri"/>
              </a:rPr>
              <a:t>amparan tales </a:t>
            </a:r>
            <a:r>
              <a:rPr sz="2600" spc="-5" dirty="0">
                <a:solidFill>
                  <a:srgbClr val="5F5F5F"/>
                </a:solidFill>
                <a:latin typeface="Calibri"/>
                <a:cs typeface="Calibri"/>
              </a:rPr>
              <a:t> </a:t>
            </a:r>
            <a:r>
              <a:rPr sz="2600" spc="-10" dirty="0">
                <a:solidFill>
                  <a:srgbClr val="5F5F5F"/>
                </a:solidFill>
                <a:latin typeface="Calibri"/>
                <a:cs typeface="Calibri"/>
              </a:rPr>
              <a:t>comprobantes,</a:t>
            </a:r>
            <a:r>
              <a:rPr sz="2600" spc="430" dirty="0">
                <a:solidFill>
                  <a:srgbClr val="5F5F5F"/>
                </a:solidFill>
                <a:latin typeface="Calibri"/>
                <a:cs typeface="Calibri"/>
              </a:rPr>
              <a:t> </a:t>
            </a:r>
            <a:r>
              <a:rPr sz="2600" dirty="0">
                <a:solidFill>
                  <a:srgbClr val="5F5F5F"/>
                </a:solidFill>
                <a:latin typeface="Calibri"/>
                <a:cs typeface="Calibri"/>
              </a:rPr>
              <a:t>o</a:t>
            </a:r>
            <a:r>
              <a:rPr sz="2600" spc="420" dirty="0">
                <a:solidFill>
                  <a:srgbClr val="5F5F5F"/>
                </a:solidFill>
                <a:latin typeface="Calibri"/>
                <a:cs typeface="Calibri"/>
              </a:rPr>
              <a:t> </a:t>
            </a:r>
            <a:r>
              <a:rPr sz="2600" spc="-5" dirty="0">
                <a:solidFill>
                  <a:srgbClr val="5F5F5F"/>
                </a:solidFill>
                <a:latin typeface="Calibri"/>
                <a:cs typeface="Calibri"/>
              </a:rPr>
              <a:t>bien,</a:t>
            </a:r>
            <a:r>
              <a:rPr sz="2600" spc="430" dirty="0">
                <a:solidFill>
                  <a:srgbClr val="5F5F5F"/>
                </a:solidFill>
                <a:latin typeface="Calibri"/>
                <a:cs typeface="Calibri"/>
              </a:rPr>
              <a:t> </a:t>
            </a:r>
            <a:r>
              <a:rPr sz="2600" spc="-10" dirty="0">
                <a:solidFill>
                  <a:srgbClr val="5F5F5F"/>
                </a:solidFill>
                <a:latin typeface="Calibri"/>
                <a:cs typeface="Calibri"/>
              </a:rPr>
              <a:t>que</a:t>
            </a:r>
            <a:r>
              <a:rPr sz="2600" spc="440" dirty="0">
                <a:solidFill>
                  <a:srgbClr val="5F5F5F"/>
                </a:solidFill>
                <a:latin typeface="Calibri"/>
                <a:cs typeface="Calibri"/>
              </a:rPr>
              <a:t> </a:t>
            </a:r>
            <a:r>
              <a:rPr sz="2600" spc="-5" dirty="0">
                <a:solidFill>
                  <a:srgbClr val="5F5F5F"/>
                </a:solidFill>
                <a:latin typeface="Calibri"/>
                <a:cs typeface="Calibri"/>
              </a:rPr>
              <a:t>dichos</a:t>
            </a:r>
            <a:r>
              <a:rPr sz="2600" spc="445" dirty="0">
                <a:solidFill>
                  <a:srgbClr val="5F5F5F"/>
                </a:solidFill>
                <a:latin typeface="Calibri"/>
                <a:cs typeface="Calibri"/>
              </a:rPr>
              <a:t> </a:t>
            </a:r>
            <a:r>
              <a:rPr sz="2600" spc="-15" dirty="0">
                <a:solidFill>
                  <a:srgbClr val="5F5F5F"/>
                </a:solidFill>
                <a:latin typeface="Calibri"/>
                <a:cs typeface="Calibri"/>
              </a:rPr>
              <a:t>contribuyentes</a:t>
            </a:r>
            <a:r>
              <a:rPr sz="2600" spc="440" dirty="0">
                <a:solidFill>
                  <a:srgbClr val="5F5F5F"/>
                </a:solidFill>
                <a:latin typeface="Calibri"/>
                <a:cs typeface="Calibri"/>
              </a:rPr>
              <a:t> </a:t>
            </a:r>
            <a:r>
              <a:rPr sz="2600" spc="-10" dirty="0">
                <a:solidFill>
                  <a:srgbClr val="5F5F5F"/>
                </a:solidFill>
                <a:latin typeface="Calibri"/>
                <a:cs typeface="Calibri"/>
              </a:rPr>
              <a:t>se</a:t>
            </a:r>
            <a:r>
              <a:rPr sz="2600" spc="415" dirty="0">
                <a:solidFill>
                  <a:srgbClr val="5F5F5F"/>
                </a:solidFill>
                <a:latin typeface="Calibri"/>
                <a:cs typeface="Calibri"/>
              </a:rPr>
              <a:t> </a:t>
            </a:r>
            <a:r>
              <a:rPr sz="2600" spc="-15" dirty="0">
                <a:solidFill>
                  <a:srgbClr val="5F5F5F"/>
                </a:solidFill>
                <a:latin typeface="Calibri"/>
                <a:cs typeface="Calibri"/>
              </a:rPr>
              <a:t>encuentren </a:t>
            </a:r>
            <a:r>
              <a:rPr sz="2600" spc="-575" dirty="0">
                <a:solidFill>
                  <a:srgbClr val="5F5F5F"/>
                </a:solidFill>
                <a:latin typeface="Calibri"/>
                <a:cs typeface="Calibri"/>
              </a:rPr>
              <a:t> </a:t>
            </a:r>
            <a:r>
              <a:rPr sz="2600" spc="-5" dirty="0">
                <a:solidFill>
                  <a:srgbClr val="5F5F5F"/>
                </a:solidFill>
                <a:latin typeface="Calibri"/>
                <a:cs typeface="Calibri"/>
              </a:rPr>
              <a:t>no </a:t>
            </a:r>
            <a:r>
              <a:rPr sz="2600" spc="-10" dirty="0">
                <a:solidFill>
                  <a:srgbClr val="5F5F5F"/>
                </a:solidFill>
                <a:latin typeface="Calibri"/>
                <a:cs typeface="Calibri"/>
              </a:rPr>
              <a:t>localizados.</a:t>
            </a:r>
            <a:endParaRPr sz="2600" dirty="0">
              <a:latin typeface="Calibri"/>
              <a:cs typeface="Calibri"/>
            </a:endParaRPr>
          </a:p>
        </p:txBody>
      </p:sp>
      <p:sp>
        <p:nvSpPr>
          <p:cNvPr id="8" name="object 2">
            <a:extLst>
              <a:ext uri="{FF2B5EF4-FFF2-40B4-BE49-F238E27FC236}">
                <a16:creationId xmlns:a16="http://schemas.microsoft.com/office/drawing/2014/main" id="{ED8FA967-E485-4BB4-873A-ABB9897ACE47}"/>
              </a:ext>
            </a:extLst>
          </p:cNvPr>
          <p:cNvSpPr txBox="1">
            <a:spLocks/>
          </p:cNvSpPr>
          <p:nvPr/>
        </p:nvSpPr>
        <p:spPr>
          <a:xfrm>
            <a:off x="641661" y="313816"/>
            <a:ext cx="9555284" cy="412934"/>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600" b="1" spc="-5" dirty="0">
                <a:latin typeface="Arial" panose="020B0604020202020204" pitchFamily="34" charset="0"/>
                <a:cs typeface="Arial" panose="020B0604020202020204" pitchFamily="34" charset="0"/>
              </a:rPr>
              <a:t>c. Puntos clave en los CFDI para evitar invitaciones.</a:t>
            </a:r>
          </a:p>
        </p:txBody>
      </p:sp>
    </p:spTree>
    <p:extLst>
      <p:ext uri="{BB962C8B-B14F-4D97-AF65-F5344CB8AC3E}">
        <p14:creationId xmlns:p14="http://schemas.microsoft.com/office/powerpoint/2010/main" val="6267398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FTWAREPAQ®, Fabrica de Software, Herramientas Contables - Administrativas">
            <a:extLst>
              <a:ext uri="{FF2B5EF4-FFF2-40B4-BE49-F238E27FC236}">
                <a16:creationId xmlns:a16="http://schemas.microsoft.com/office/drawing/2014/main" id="{801EEC24-BDE0-4064-AD0C-9024039285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0095" y="1216723"/>
            <a:ext cx="5893487" cy="4942703"/>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
            <a:extLst>
              <a:ext uri="{FF2B5EF4-FFF2-40B4-BE49-F238E27FC236}">
                <a16:creationId xmlns:a16="http://schemas.microsoft.com/office/drawing/2014/main" id="{999FF8D8-DAA5-402B-8C51-7AA26463D1F7}"/>
              </a:ext>
            </a:extLst>
          </p:cNvPr>
          <p:cNvSpPr txBox="1">
            <a:spLocks/>
          </p:cNvSpPr>
          <p:nvPr/>
        </p:nvSpPr>
        <p:spPr>
          <a:xfrm>
            <a:off x="678253" y="248900"/>
            <a:ext cx="9555284"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4"/>
            </a:pPr>
            <a:r>
              <a:rPr lang="es-MX" sz="2400" b="1" spc="-5" dirty="0">
                <a:latin typeface="Arial" panose="020B0604020202020204" pitchFamily="34" charset="0"/>
                <a:cs typeface="Arial" panose="020B0604020202020204" pitchFamily="34" charset="0"/>
              </a:rPr>
              <a:t>Medidas de control administrativo y registro contable de los CFDI y su debida conciliación con el repositorio del SAT.</a:t>
            </a:r>
          </a:p>
        </p:txBody>
      </p:sp>
    </p:spTree>
    <p:extLst>
      <p:ext uri="{BB962C8B-B14F-4D97-AF65-F5344CB8AC3E}">
        <p14:creationId xmlns:p14="http://schemas.microsoft.com/office/powerpoint/2010/main" val="24156925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125424D1-018C-4458-BC91-B201EA5AF3BB}"/>
              </a:ext>
            </a:extLst>
          </p:cNvPr>
          <p:cNvGraphicFramePr>
            <a:graphicFrameLocks noGrp="1"/>
          </p:cNvGraphicFramePr>
          <p:nvPr/>
        </p:nvGraphicFramePr>
        <p:xfrm>
          <a:off x="1931879" y="1706202"/>
          <a:ext cx="8139692" cy="3699510"/>
        </p:xfrm>
        <a:graphic>
          <a:graphicData uri="http://schemas.openxmlformats.org/drawingml/2006/table">
            <a:tbl>
              <a:tblPr/>
              <a:tblGrid>
                <a:gridCol w="2175459">
                  <a:extLst>
                    <a:ext uri="{9D8B030D-6E8A-4147-A177-3AD203B41FA5}">
                      <a16:colId xmlns:a16="http://schemas.microsoft.com/office/drawing/2014/main" val="3229865302"/>
                    </a:ext>
                  </a:extLst>
                </a:gridCol>
                <a:gridCol w="3126081">
                  <a:extLst>
                    <a:ext uri="{9D8B030D-6E8A-4147-A177-3AD203B41FA5}">
                      <a16:colId xmlns:a16="http://schemas.microsoft.com/office/drawing/2014/main" val="343213066"/>
                    </a:ext>
                  </a:extLst>
                </a:gridCol>
                <a:gridCol w="2838152">
                  <a:extLst>
                    <a:ext uri="{9D8B030D-6E8A-4147-A177-3AD203B41FA5}">
                      <a16:colId xmlns:a16="http://schemas.microsoft.com/office/drawing/2014/main" val="2275307653"/>
                    </a:ext>
                  </a:extLst>
                </a:gridCol>
              </a:tblGrid>
              <a:tr h="190500">
                <a:tc>
                  <a:txBody>
                    <a:bodyPr/>
                    <a:lstStyle/>
                    <a:p>
                      <a:pPr algn="ctr" fontAlgn="b"/>
                      <a:r>
                        <a:rPr lang="es-MX" sz="2500" b="1" i="0" u="none" strike="noStrike" dirty="0">
                          <a:solidFill>
                            <a:srgbClr val="FFFFFF"/>
                          </a:solidFill>
                          <a:effectLst/>
                          <a:latin typeface="Calibri" panose="020F0502020204030204" pitchFamily="34" charset="0"/>
                        </a:rPr>
                        <a:t>TIPO DE COMPROBANTE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500" b="1" i="0" u="none" strike="noStrike">
                          <a:solidFill>
                            <a:srgbClr val="FFFFFF"/>
                          </a:solidFill>
                          <a:effectLst/>
                          <a:latin typeface="Calibri" panose="020F0502020204030204" pitchFamily="34" charset="0"/>
                        </a:rPr>
                        <a:t>EMITIDO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500" b="1" i="0" u="none" strike="noStrike" dirty="0">
                          <a:solidFill>
                            <a:srgbClr val="FFFFFF"/>
                          </a:solidFill>
                          <a:effectLst/>
                          <a:latin typeface="Calibri" panose="020F0502020204030204" pitchFamily="34" charset="0"/>
                        </a:rPr>
                        <a:t>RECIBIDO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676688354"/>
                  </a:ext>
                </a:extLst>
              </a:tr>
              <a:tr h="190500">
                <a:tc>
                  <a:txBody>
                    <a:bodyPr/>
                    <a:lstStyle/>
                    <a:p>
                      <a:pPr algn="l" fontAlgn="b"/>
                      <a:r>
                        <a:rPr lang="es-MX" sz="2700" b="0" i="0" u="none" strike="noStrike">
                          <a:solidFill>
                            <a:srgbClr val="000000"/>
                          </a:solidFill>
                          <a:effectLst/>
                          <a:latin typeface="Calibri" panose="020F0502020204030204" pitchFamily="34" charset="0"/>
                        </a:rPr>
                        <a:t>INGRESOS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700" b="0" i="0" u="none" strike="noStrike">
                          <a:solidFill>
                            <a:srgbClr val="000000"/>
                          </a:solidFill>
                          <a:effectLst/>
                          <a:latin typeface="Calibri" panose="020F0502020204030204" pitchFamily="34" charset="0"/>
                        </a:rPr>
                        <a:t>INGRESO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700" b="0" i="0" u="none" strike="noStrike">
                          <a:solidFill>
                            <a:srgbClr val="000000"/>
                          </a:solidFill>
                          <a:effectLst/>
                          <a:latin typeface="Calibri" panose="020F0502020204030204" pitchFamily="34" charset="0"/>
                        </a:rPr>
                        <a:t>GASTO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616488"/>
                  </a:ext>
                </a:extLst>
              </a:tr>
              <a:tr h="190500">
                <a:tc>
                  <a:txBody>
                    <a:bodyPr/>
                    <a:lstStyle/>
                    <a:p>
                      <a:pPr algn="l" fontAlgn="b"/>
                      <a:r>
                        <a:rPr lang="es-MX" sz="2700" b="0" i="0" u="none" strike="noStrike">
                          <a:solidFill>
                            <a:srgbClr val="000000"/>
                          </a:solidFill>
                          <a:effectLst/>
                          <a:latin typeface="Calibri" panose="020F0502020204030204" pitchFamily="34" charset="0"/>
                        </a:rPr>
                        <a:t>EGRESOS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700" b="0" i="0" u="none" strike="noStrike">
                          <a:solidFill>
                            <a:srgbClr val="000000"/>
                          </a:solidFill>
                          <a:effectLst/>
                          <a:latin typeface="Calibri" panose="020F0502020204030204" pitchFamily="34" charset="0"/>
                        </a:rPr>
                        <a:t>DEDUCCIÓN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700" b="0" i="0" u="none" strike="noStrike">
                          <a:solidFill>
                            <a:srgbClr val="000000"/>
                          </a:solidFill>
                          <a:effectLst/>
                          <a:latin typeface="Calibri" panose="020F0502020204030204" pitchFamily="34" charset="0"/>
                        </a:rPr>
                        <a:t>DISMINUCIÓN GASTO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119907"/>
                  </a:ext>
                </a:extLst>
              </a:tr>
              <a:tr h="190500">
                <a:tc>
                  <a:txBody>
                    <a:bodyPr/>
                    <a:lstStyle/>
                    <a:p>
                      <a:pPr algn="l" fontAlgn="b"/>
                      <a:r>
                        <a:rPr lang="es-MX" sz="2700" b="0" i="0" u="none" strike="noStrike">
                          <a:solidFill>
                            <a:srgbClr val="000000"/>
                          </a:solidFill>
                          <a:effectLst/>
                          <a:latin typeface="Calibri" panose="020F0502020204030204" pitchFamily="34" charset="0"/>
                        </a:rPr>
                        <a:t>NOMINA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700" b="0" i="0" u="none" strike="noStrike">
                          <a:solidFill>
                            <a:srgbClr val="000000"/>
                          </a:solidFill>
                          <a:effectLst/>
                          <a:latin typeface="Calibri" panose="020F0502020204030204" pitchFamily="34" charset="0"/>
                        </a:rPr>
                        <a:t>DEDUCCIÓN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700" b="0" i="0" u="none" strike="noStrike">
                          <a:solidFill>
                            <a:srgbClr val="000000"/>
                          </a:solidFill>
                          <a:effectLst/>
                          <a:latin typeface="Calibri" panose="020F0502020204030204" pitchFamily="34" charset="0"/>
                        </a:rPr>
                        <a:t>INGRESO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2840805"/>
                  </a:ext>
                </a:extLst>
              </a:tr>
              <a:tr h="190500">
                <a:tc>
                  <a:txBody>
                    <a:bodyPr/>
                    <a:lstStyle/>
                    <a:p>
                      <a:pPr algn="l" fontAlgn="b"/>
                      <a:r>
                        <a:rPr lang="es-MX" sz="2700" b="0" i="0" u="none" strike="noStrike">
                          <a:solidFill>
                            <a:srgbClr val="000000"/>
                          </a:solidFill>
                          <a:effectLst/>
                          <a:latin typeface="Calibri" panose="020F0502020204030204" pitchFamily="34" charset="0"/>
                        </a:rPr>
                        <a:t>PAGO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700" b="0" i="0" u="none" strike="noStrike">
                          <a:solidFill>
                            <a:srgbClr val="000000"/>
                          </a:solidFill>
                          <a:effectLst/>
                          <a:latin typeface="Calibri" panose="020F0502020204030204" pitchFamily="34" charset="0"/>
                        </a:rPr>
                        <a:t>ACUMULACION / ACREDITAMIENTO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700" b="0" i="0" u="none" strike="noStrike">
                          <a:solidFill>
                            <a:srgbClr val="000000"/>
                          </a:solidFill>
                          <a:effectLst/>
                          <a:latin typeface="Calibri" panose="020F0502020204030204" pitchFamily="34" charset="0"/>
                        </a:rPr>
                        <a:t>DEDUCCION / ACREDITAMIENTO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5941764"/>
                  </a:ext>
                </a:extLst>
              </a:tr>
              <a:tr h="0">
                <a:tc>
                  <a:txBody>
                    <a:bodyPr/>
                    <a:lstStyle/>
                    <a:p>
                      <a:pPr algn="l" fontAlgn="b"/>
                      <a:r>
                        <a:rPr lang="es-MX" sz="2700" b="0" i="0" u="none" strike="noStrike" dirty="0">
                          <a:solidFill>
                            <a:srgbClr val="000000"/>
                          </a:solidFill>
                          <a:effectLst/>
                          <a:latin typeface="Calibri" panose="020F0502020204030204" pitchFamily="34" charset="0"/>
                        </a:rPr>
                        <a:t>TRASLADO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700" b="0" i="0" u="none" strike="noStrike">
                          <a:solidFill>
                            <a:srgbClr val="000000"/>
                          </a:solidFill>
                          <a:effectLst/>
                          <a:latin typeface="Calibri" panose="020F0502020204030204" pitchFamily="34" charset="0"/>
                        </a:rPr>
                        <a:t>CUMPLIMIENTO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700" b="0" i="0" u="none" strike="noStrike" dirty="0">
                          <a:solidFill>
                            <a:srgbClr val="000000"/>
                          </a:solidFill>
                          <a:effectLst/>
                          <a:latin typeface="Calibri" panose="020F0502020204030204" pitchFamily="34" charset="0"/>
                        </a:rPr>
                        <a:t>CUMPLIMIENTO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024261"/>
                  </a:ext>
                </a:extLst>
              </a:tr>
            </a:tbl>
          </a:graphicData>
        </a:graphic>
      </p:graphicFrame>
      <p:sp>
        <p:nvSpPr>
          <p:cNvPr id="7" name="object 2">
            <a:extLst>
              <a:ext uri="{FF2B5EF4-FFF2-40B4-BE49-F238E27FC236}">
                <a16:creationId xmlns:a16="http://schemas.microsoft.com/office/drawing/2014/main" id="{B763C7CF-062D-45A0-89F2-DF05A59219F7}"/>
              </a:ext>
            </a:extLst>
          </p:cNvPr>
          <p:cNvSpPr txBox="1">
            <a:spLocks/>
          </p:cNvSpPr>
          <p:nvPr/>
        </p:nvSpPr>
        <p:spPr>
          <a:xfrm>
            <a:off x="678253" y="248900"/>
            <a:ext cx="9555284"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4"/>
            </a:pPr>
            <a:r>
              <a:rPr lang="es-MX" sz="2400" b="1" spc="-5" dirty="0">
                <a:latin typeface="Arial" panose="020B0604020202020204" pitchFamily="34" charset="0"/>
                <a:cs typeface="Arial" panose="020B0604020202020204" pitchFamily="34" charset="0"/>
              </a:rPr>
              <a:t>Medidas de control administrativo y registro contable de los CFDI y su debida conciliación con el repositorio del SAT.</a:t>
            </a:r>
          </a:p>
        </p:txBody>
      </p:sp>
    </p:spTree>
    <p:extLst>
      <p:ext uri="{BB962C8B-B14F-4D97-AF65-F5344CB8AC3E}">
        <p14:creationId xmlns:p14="http://schemas.microsoft.com/office/powerpoint/2010/main" val="4123166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0546AFC1-71EF-4336-B4A5-44A94DDBB23A}"/>
              </a:ext>
            </a:extLst>
          </p:cNvPr>
          <p:cNvSpPr txBox="1">
            <a:spLocks/>
          </p:cNvSpPr>
          <p:nvPr/>
        </p:nvSpPr>
        <p:spPr>
          <a:xfrm>
            <a:off x="146567" y="324330"/>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mn-lt"/>
                <a:cs typeface="Arial"/>
              </a:rPr>
              <a:t>I.</a:t>
            </a:r>
            <a:r>
              <a:rPr lang="es-MX" sz="3000" b="1" spc="-5" dirty="0">
                <a:latin typeface="+mn-lt"/>
                <a:cs typeface="Arial"/>
              </a:rPr>
              <a:t> </a:t>
            </a: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
        <p:nvSpPr>
          <p:cNvPr id="6" name="Rectángulo 5">
            <a:extLst>
              <a:ext uri="{FF2B5EF4-FFF2-40B4-BE49-F238E27FC236}">
                <a16:creationId xmlns:a16="http://schemas.microsoft.com/office/drawing/2014/main" id="{76AE8F3B-5BB2-45C7-9BAC-9754844273D3}"/>
              </a:ext>
            </a:extLst>
          </p:cNvPr>
          <p:cNvSpPr/>
          <p:nvPr/>
        </p:nvSpPr>
        <p:spPr>
          <a:xfrm>
            <a:off x="1403229" y="1640074"/>
            <a:ext cx="9468667" cy="4510081"/>
          </a:xfrm>
          <a:prstGeom prst="rect">
            <a:avLst/>
          </a:prstGeom>
        </p:spPr>
        <p:txBody>
          <a:bodyPr wrap="square">
            <a:spAutoFit/>
          </a:bodyPr>
          <a:lstStyle/>
          <a:p>
            <a:pPr marL="82550" marR="162560" algn="just">
              <a:lnSpc>
                <a:spcPct val="103000"/>
              </a:lnSpc>
              <a:spcBef>
                <a:spcPts val="525"/>
              </a:spcBef>
            </a:pPr>
            <a:r>
              <a:rPr lang="es-ES" sz="2200" b="1" dirty="0">
                <a:latin typeface="Arial" panose="020B0604020202020204" pitchFamily="34" charset="0"/>
                <a:ea typeface="Arial MT"/>
                <a:cs typeface="Arial" panose="020B0604020202020204" pitchFamily="34" charset="0"/>
              </a:rPr>
              <a:t>PAGOS POR SEPARACIÓN:</a:t>
            </a:r>
            <a:r>
              <a:rPr lang="es-ES" sz="2200" dirty="0">
                <a:latin typeface="Arial" panose="020B0604020202020204" pitchFamily="34" charset="0"/>
                <a:ea typeface="Arial MT"/>
                <a:cs typeface="Arial" panose="020B0604020202020204" pitchFamily="34" charset="0"/>
              </a:rPr>
              <a:t> En</a:t>
            </a:r>
            <a:r>
              <a:rPr lang="es-ES" sz="2200" spc="-20"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el</a:t>
            </a:r>
            <a:r>
              <a:rPr lang="es-ES" sz="2200" spc="-30"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caso</a:t>
            </a:r>
            <a:r>
              <a:rPr lang="es-ES" sz="2200" spc="-30"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de:</a:t>
            </a:r>
          </a:p>
          <a:p>
            <a:pPr marL="882650" marR="162560" lvl="1" indent="-342900" algn="just">
              <a:lnSpc>
                <a:spcPct val="103000"/>
              </a:lnSpc>
              <a:spcBef>
                <a:spcPts val="525"/>
              </a:spcBef>
              <a:buFont typeface="Wingdings" panose="05000000000000000000" pitchFamily="2" charset="2"/>
              <a:buChar char="Ø"/>
            </a:pPr>
            <a:r>
              <a:rPr lang="es-ES" sz="2200" dirty="0">
                <a:latin typeface="Arial" panose="020B0604020202020204" pitchFamily="34" charset="0"/>
                <a:ea typeface="Arial MT"/>
                <a:cs typeface="Arial" panose="020B0604020202020204" pitchFamily="34" charset="0"/>
              </a:rPr>
              <a:t>pagos</a:t>
            </a:r>
            <a:r>
              <a:rPr lang="es-ES" sz="2200" spc="-15"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por</a:t>
            </a:r>
            <a:r>
              <a:rPr lang="es-ES" sz="2200" spc="-20"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separación</a:t>
            </a:r>
            <a:r>
              <a:rPr lang="es-ES" sz="2200" spc="-20"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o</a:t>
            </a:r>
            <a:r>
              <a:rPr lang="es-ES" sz="2200" spc="-30"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con</a:t>
            </a:r>
            <a:r>
              <a:rPr lang="es-ES" sz="2200" spc="-20" dirty="0">
                <a:latin typeface="Arial" panose="020B0604020202020204" pitchFamily="34" charset="0"/>
                <a:ea typeface="Arial MT"/>
                <a:cs typeface="Arial" panose="020B0604020202020204" pitchFamily="34" charset="0"/>
              </a:rPr>
              <a:t> </a:t>
            </a:r>
          </a:p>
          <a:p>
            <a:pPr marL="882650" marR="162560" lvl="1" indent="-342900" algn="just">
              <a:lnSpc>
                <a:spcPct val="103000"/>
              </a:lnSpc>
              <a:spcBef>
                <a:spcPts val="525"/>
              </a:spcBef>
              <a:buFont typeface="Wingdings" panose="05000000000000000000" pitchFamily="2" charset="2"/>
              <a:buChar char="Ø"/>
            </a:pPr>
            <a:r>
              <a:rPr lang="es-ES" sz="2200" dirty="0">
                <a:latin typeface="Arial" panose="020B0604020202020204" pitchFamily="34" charset="0"/>
                <a:ea typeface="Arial MT"/>
                <a:cs typeface="Arial" panose="020B0604020202020204" pitchFamily="34" charset="0"/>
              </a:rPr>
              <a:t>motivo</a:t>
            </a:r>
            <a:r>
              <a:rPr lang="es-ES" sz="2200" spc="-20"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de</a:t>
            </a:r>
            <a:r>
              <a:rPr lang="es-ES" sz="2200" spc="-20"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la</a:t>
            </a:r>
            <a:r>
              <a:rPr lang="es-ES" sz="2200" spc="-20"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ejecución</a:t>
            </a:r>
            <a:r>
              <a:rPr lang="es-ES" sz="2200" spc="-30"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de</a:t>
            </a:r>
            <a:r>
              <a:rPr lang="es-ES" sz="2200" spc="-30"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resoluciones</a:t>
            </a:r>
            <a:r>
              <a:rPr lang="es-ES" sz="2200" spc="-30"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judiciales</a:t>
            </a:r>
            <a:r>
              <a:rPr lang="es-ES" sz="2200" spc="-25"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o</a:t>
            </a:r>
            <a:r>
              <a:rPr lang="es-ES" sz="2200" spc="-240" dirty="0">
                <a:latin typeface="Arial" panose="020B0604020202020204" pitchFamily="34" charset="0"/>
                <a:ea typeface="Arial MT"/>
                <a:cs typeface="Arial" panose="020B0604020202020204" pitchFamily="34" charset="0"/>
              </a:rPr>
              <a:t> </a:t>
            </a:r>
          </a:p>
          <a:p>
            <a:pPr marL="882650" marR="162560" lvl="1" indent="-342900" algn="just">
              <a:lnSpc>
                <a:spcPct val="103000"/>
              </a:lnSpc>
              <a:spcBef>
                <a:spcPts val="525"/>
              </a:spcBef>
              <a:buFont typeface="Wingdings" panose="05000000000000000000" pitchFamily="2" charset="2"/>
              <a:buChar char="Ø"/>
            </a:pPr>
            <a:r>
              <a:rPr lang="es-ES" sz="2200" dirty="0">
                <a:latin typeface="Arial" panose="020B0604020202020204" pitchFamily="34" charset="0"/>
                <a:ea typeface="Arial MT"/>
                <a:cs typeface="Arial" panose="020B0604020202020204" pitchFamily="34" charset="0"/>
              </a:rPr>
              <a:t>laudos, </a:t>
            </a:r>
          </a:p>
          <a:p>
            <a:pPr marL="82550" marR="162560" algn="just">
              <a:lnSpc>
                <a:spcPct val="103000"/>
              </a:lnSpc>
              <a:spcBef>
                <a:spcPts val="525"/>
              </a:spcBef>
            </a:pPr>
            <a:r>
              <a:rPr lang="es-ES" sz="2200" dirty="0">
                <a:latin typeface="Arial" panose="020B0604020202020204" pitchFamily="34" charset="0"/>
                <a:ea typeface="Arial MT"/>
                <a:cs typeface="Arial" panose="020B0604020202020204" pitchFamily="34" charset="0"/>
              </a:rPr>
              <a:t>los contribuyentes podrán generar y remitir el CFDI para su certificación al SAT o al</a:t>
            </a:r>
            <a:r>
              <a:rPr lang="es-ES" sz="2200" spc="5"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proveedor de certificación de CFDI, según sea el caso, </a:t>
            </a:r>
            <a:r>
              <a:rPr lang="es-ES" sz="2200" b="1" dirty="0">
                <a:solidFill>
                  <a:srgbClr val="C00000"/>
                </a:solidFill>
                <a:highlight>
                  <a:srgbClr val="FFFF00"/>
                </a:highlight>
                <a:latin typeface="Arial" panose="020B0604020202020204" pitchFamily="34" charset="0"/>
                <a:ea typeface="Arial MT"/>
                <a:cs typeface="Arial" panose="020B0604020202020204" pitchFamily="34" charset="0"/>
              </a:rPr>
              <a:t>a más tardar el último día hábil del</a:t>
            </a:r>
            <a:r>
              <a:rPr lang="es-ES" sz="2200" b="1" spc="5" dirty="0">
                <a:solidFill>
                  <a:srgbClr val="C00000"/>
                </a:solidFill>
                <a:highlight>
                  <a:srgbClr val="FFFF00"/>
                </a:highlight>
                <a:latin typeface="Arial" panose="020B0604020202020204" pitchFamily="34" charset="0"/>
                <a:ea typeface="Arial MT"/>
                <a:cs typeface="Arial" panose="020B0604020202020204" pitchFamily="34" charset="0"/>
              </a:rPr>
              <a:t> </a:t>
            </a:r>
            <a:r>
              <a:rPr lang="es-ES" sz="2200" b="1" dirty="0">
                <a:solidFill>
                  <a:srgbClr val="C00000"/>
                </a:solidFill>
                <a:highlight>
                  <a:srgbClr val="FFFF00"/>
                </a:highlight>
                <a:latin typeface="Arial" panose="020B0604020202020204" pitchFamily="34" charset="0"/>
                <a:ea typeface="Arial MT"/>
                <a:cs typeface="Arial" panose="020B0604020202020204" pitchFamily="34" charset="0"/>
              </a:rPr>
              <a:t>mes en que se haya realizado la erogación,</a:t>
            </a:r>
            <a:r>
              <a:rPr lang="es-ES" sz="2200" dirty="0">
                <a:latin typeface="Arial" panose="020B0604020202020204" pitchFamily="34" charset="0"/>
                <a:ea typeface="Arial MT"/>
                <a:cs typeface="Arial" panose="020B0604020202020204" pitchFamily="34" charset="0"/>
              </a:rPr>
              <a:t> en estos casos cada CFDI se deberá entregar o</a:t>
            </a:r>
            <a:r>
              <a:rPr lang="es-ES" sz="2200" spc="-235"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poner a </a:t>
            </a:r>
            <a:r>
              <a:rPr lang="es-ES" sz="2200" b="1" dirty="0">
                <a:latin typeface="Arial" panose="020B0604020202020204" pitchFamily="34" charset="0"/>
                <a:ea typeface="Arial MT"/>
                <a:cs typeface="Arial" panose="020B0604020202020204" pitchFamily="34" charset="0"/>
              </a:rPr>
              <a:t>disposición de cada receptor conforme a los plazos señalados en el primer párrafo</a:t>
            </a:r>
            <a:r>
              <a:rPr lang="es-ES" sz="2200" spc="5" dirty="0">
                <a:latin typeface="Arial" panose="020B0604020202020204" pitchFamily="34" charset="0"/>
                <a:ea typeface="Arial MT"/>
                <a:cs typeface="Arial" panose="020B0604020202020204" pitchFamily="34" charset="0"/>
              </a:rPr>
              <a:t> </a:t>
            </a:r>
            <a:r>
              <a:rPr lang="es-ES" sz="2200" dirty="0">
                <a:latin typeface="Arial" panose="020B0604020202020204" pitchFamily="34" charset="0"/>
                <a:ea typeface="Arial MT"/>
                <a:cs typeface="Arial" panose="020B0604020202020204" pitchFamily="34" charset="0"/>
              </a:rPr>
              <a:t>de esta regla, </a:t>
            </a:r>
            <a:r>
              <a:rPr lang="es-ES" sz="2200" b="1" dirty="0">
                <a:solidFill>
                  <a:srgbClr val="C00000"/>
                </a:solidFill>
                <a:latin typeface="Arial" panose="020B0604020202020204" pitchFamily="34" charset="0"/>
                <a:ea typeface="Arial MT"/>
                <a:cs typeface="Arial" panose="020B0604020202020204" pitchFamily="34" charset="0"/>
              </a:rPr>
              <a:t>considerando el cómputo de días hábiles en relación a la fecha en que se</a:t>
            </a:r>
            <a:r>
              <a:rPr lang="es-ES" sz="2200" b="1" spc="5" dirty="0">
                <a:solidFill>
                  <a:srgbClr val="C00000"/>
                </a:solidFill>
                <a:latin typeface="Arial" panose="020B0604020202020204" pitchFamily="34" charset="0"/>
                <a:ea typeface="Arial MT"/>
                <a:cs typeface="Arial" panose="020B0604020202020204" pitchFamily="34" charset="0"/>
              </a:rPr>
              <a:t> </a:t>
            </a:r>
            <a:r>
              <a:rPr lang="es-ES" sz="2200" b="1" dirty="0">
                <a:solidFill>
                  <a:srgbClr val="C00000"/>
                </a:solidFill>
                <a:latin typeface="Arial" panose="020B0604020202020204" pitchFamily="34" charset="0"/>
                <a:ea typeface="Arial MT"/>
                <a:cs typeface="Arial" panose="020B0604020202020204" pitchFamily="34" charset="0"/>
              </a:rPr>
              <a:t>certificó</a:t>
            </a:r>
            <a:r>
              <a:rPr lang="es-ES" sz="2200" b="1" spc="-5" dirty="0">
                <a:solidFill>
                  <a:srgbClr val="C00000"/>
                </a:solidFill>
                <a:latin typeface="Arial" panose="020B0604020202020204" pitchFamily="34" charset="0"/>
                <a:ea typeface="Arial MT"/>
                <a:cs typeface="Arial" panose="020B0604020202020204" pitchFamily="34" charset="0"/>
              </a:rPr>
              <a:t> </a:t>
            </a:r>
            <a:r>
              <a:rPr lang="es-ES" sz="2200" b="1" dirty="0">
                <a:solidFill>
                  <a:srgbClr val="C00000"/>
                </a:solidFill>
                <a:latin typeface="Arial" panose="020B0604020202020204" pitchFamily="34" charset="0"/>
                <a:ea typeface="Arial MT"/>
                <a:cs typeface="Arial" panose="020B0604020202020204" pitchFamily="34" charset="0"/>
              </a:rPr>
              <a:t>el</a:t>
            </a:r>
            <a:r>
              <a:rPr lang="es-ES" sz="2200" b="1" spc="-10" dirty="0">
                <a:solidFill>
                  <a:srgbClr val="C00000"/>
                </a:solidFill>
                <a:latin typeface="Arial" panose="020B0604020202020204" pitchFamily="34" charset="0"/>
                <a:ea typeface="Arial MT"/>
                <a:cs typeface="Arial" panose="020B0604020202020204" pitchFamily="34" charset="0"/>
              </a:rPr>
              <a:t> </a:t>
            </a:r>
            <a:r>
              <a:rPr lang="es-ES" sz="2200" b="1" dirty="0">
                <a:solidFill>
                  <a:srgbClr val="C00000"/>
                </a:solidFill>
                <a:latin typeface="Arial" panose="020B0604020202020204" pitchFamily="34" charset="0"/>
                <a:ea typeface="Arial MT"/>
                <a:cs typeface="Arial" panose="020B0604020202020204" pitchFamily="34" charset="0"/>
              </a:rPr>
              <a:t>CFDI por</a:t>
            </a:r>
            <a:r>
              <a:rPr lang="es-ES" sz="2200" b="1" spc="-10" dirty="0">
                <a:solidFill>
                  <a:srgbClr val="C00000"/>
                </a:solidFill>
                <a:latin typeface="Arial" panose="020B0604020202020204" pitchFamily="34" charset="0"/>
                <a:ea typeface="Arial MT"/>
                <a:cs typeface="Arial" panose="020B0604020202020204" pitchFamily="34" charset="0"/>
              </a:rPr>
              <a:t> </a:t>
            </a:r>
            <a:r>
              <a:rPr lang="es-ES" sz="2200" b="1" dirty="0">
                <a:solidFill>
                  <a:srgbClr val="C00000"/>
                </a:solidFill>
                <a:latin typeface="Arial" panose="020B0604020202020204" pitchFamily="34" charset="0"/>
                <a:ea typeface="Arial MT"/>
                <a:cs typeface="Arial" panose="020B0604020202020204" pitchFamily="34" charset="0"/>
              </a:rPr>
              <a:t>el SAT</a:t>
            </a:r>
            <a:r>
              <a:rPr lang="es-ES" sz="2200" b="1" spc="-10" dirty="0">
                <a:solidFill>
                  <a:srgbClr val="C00000"/>
                </a:solidFill>
                <a:latin typeface="Arial" panose="020B0604020202020204" pitchFamily="34" charset="0"/>
                <a:ea typeface="Arial MT"/>
                <a:cs typeface="Arial" panose="020B0604020202020204" pitchFamily="34" charset="0"/>
              </a:rPr>
              <a:t> </a:t>
            </a:r>
            <a:r>
              <a:rPr lang="es-ES" sz="2200" b="1" dirty="0">
                <a:solidFill>
                  <a:srgbClr val="C00000"/>
                </a:solidFill>
                <a:latin typeface="Arial" panose="020B0604020202020204" pitchFamily="34" charset="0"/>
                <a:ea typeface="Arial MT"/>
                <a:cs typeface="Arial" panose="020B0604020202020204" pitchFamily="34" charset="0"/>
              </a:rPr>
              <a:t>o proveedor</a:t>
            </a:r>
            <a:r>
              <a:rPr lang="es-ES" sz="2200" b="1" spc="-10" dirty="0">
                <a:solidFill>
                  <a:srgbClr val="C00000"/>
                </a:solidFill>
                <a:latin typeface="Arial" panose="020B0604020202020204" pitchFamily="34" charset="0"/>
                <a:ea typeface="Arial MT"/>
                <a:cs typeface="Arial" panose="020B0604020202020204" pitchFamily="34" charset="0"/>
              </a:rPr>
              <a:t> </a:t>
            </a:r>
            <a:r>
              <a:rPr lang="es-ES" sz="2200" b="1" dirty="0">
                <a:solidFill>
                  <a:srgbClr val="C00000"/>
                </a:solidFill>
                <a:latin typeface="Arial" panose="020B0604020202020204" pitchFamily="34" charset="0"/>
                <a:ea typeface="Arial MT"/>
                <a:cs typeface="Arial" panose="020B0604020202020204" pitchFamily="34" charset="0"/>
              </a:rPr>
              <a:t>de</a:t>
            </a:r>
            <a:r>
              <a:rPr lang="es-ES" sz="2200" b="1" spc="-10" dirty="0">
                <a:solidFill>
                  <a:srgbClr val="C00000"/>
                </a:solidFill>
                <a:latin typeface="Arial" panose="020B0604020202020204" pitchFamily="34" charset="0"/>
                <a:ea typeface="Arial MT"/>
                <a:cs typeface="Arial" panose="020B0604020202020204" pitchFamily="34" charset="0"/>
              </a:rPr>
              <a:t> </a:t>
            </a:r>
            <a:r>
              <a:rPr lang="es-ES" sz="2200" b="1" dirty="0">
                <a:solidFill>
                  <a:srgbClr val="C00000"/>
                </a:solidFill>
                <a:latin typeface="Arial" panose="020B0604020202020204" pitchFamily="34" charset="0"/>
                <a:ea typeface="Arial MT"/>
                <a:cs typeface="Arial" panose="020B0604020202020204" pitchFamily="34" charset="0"/>
              </a:rPr>
              <a:t>certificación</a:t>
            </a:r>
            <a:r>
              <a:rPr lang="es-ES" sz="2200" b="1" spc="-10" dirty="0">
                <a:solidFill>
                  <a:srgbClr val="C00000"/>
                </a:solidFill>
                <a:latin typeface="Arial" panose="020B0604020202020204" pitchFamily="34" charset="0"/>
                <a:ea typeface="Arial MT"/>
                <a:cs typeface="Arial" panose="020B0604020202020204" pitchFamily="34" charset="0"/>
              </a:rPr>
              <a:t> </a:t>
            </a:r>
            <a:r>
              <a:rPr lang="es-ES" sz="2200" b="1" dirty="0">
                <a:solidFill>
                  <a:srgbClr val="C00000"/>
                </a:solidFill>
                <a:latin typeface="Arial" panose="020B0604020202020204" pitchFamily="34" charset="0"/>
                <a:ea typeface="Arial MT"/>
                <a:cs typeface="Arial" panose="020B0604020202020204" pitchFamily="34" charset="0"/>
              </a:rPr>
              <a:t>de</a:t>
            </a:r>
            <a:r>
              <a:rPr lang="es-ES" sz="2200" b="1" spc="-10" dirty="0">
                <a:solidFill>
                  <a:srgbClr val="C00000"/>
                </a:solidFill>
                <a:latin typeface="Arial" panose="020B0604020202020204" pitchFamily="34" charset="0"/>
                <a:ea typeface="Arial MT"/>
                <a:cs typeface="Arial" panose="020B0604020202020204" pitchFamily="34" charset="0"/>
              </a:rPr>
              <a:t> </a:t>
            </a:r>
            <a:r>
              <a:rPr lang="es-ES" sz="2200" b="1" dirty="0">
                <a:solidFill>
                  <a:srgbClr val="C00000"/>
                </a:solidFill>
                <a:latin typeface="Arial" panose="020B0604020202020204" pitchFamily="34" charset="0"/>
                <a:ea typeface="Arial MT"/>
                <a:cs typeface="Arial" panose="020B0604020202020204" pitchFamily="34" charset="0"/>
              </a:rPr>
              <a:t>CFDI.</a:t>
            </a:r>
            <a:endParaRPr lang="es-MX" sz="2200" b="1" dirty="0">
              <a:solidFill>
                <a:srgbClr val="C00000"/>
              </a:solidFill>
              <a:latin typeface="Arial" panose="020B0604020202020204" pitchFamily="34" charset="0"/>
              <a:ea typeface="Arial MT"/>
              <a:cs typeface="Arial" panose="020B0604020202020204" pitchFamily="34" charset="0"/>
            </a:endParaRPr>
          </a:p>
        </p:txBody>
      </p:sp>
      <p:sp>
        <p:nvSpPr>
          <p:cNvPr id="9" name="object 2">
            <a:extLst>
              <a:ext uri="{FF2B5EF4-FFF2-40B4-BE49-F238E27FC236}">
                <a16:creationId xmlns:a16="http://schemas.microsoft.com/office/drawing/2014/main" id="{CCBD17F5-9549-466E-9E93-FC2AF12B2250}"/>
              </a:ext>
            </a:extLst>
          </p:cNvPr>
          <p:cNvSpPr txBox="1">
            <a:spLocks/>
          </p:cNvSpPr>
          <p:nvPr/>
        </p:nvSpPr>
        <p:spPr>
          <a:xfrm>
            <a:off x="510390" y="1050764"/>
            <a:ext cx="7928630" cy="443711"/>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2800" b="1" spc="-90" dirty="0">
                <a:solidFill>
                  <a:srgbClr val="002060"/>
                </a:solidFill>
                <a:latin typeface="Calibri" panose="020F0502020204030204" pitchFamily="34" charset="0"/>
                <a:cs typeface="Calibri" panose="020F0502020204030204" pitchFamily="34" charset="0"/>
              </a:rPr>
              <a:t>a. Plazos para timbrar la nómina</a:t>
            </a:r>
            <a:r>
              <a:rPr lang="es-MX"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5145391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6">
            <a:extLst>
              <a:ext uri="{FF2B5EF4-FFF2-40B4-BE49-F238E27FC236}">
                <a16:creationId xmlns:a16="http://schemas.microsoft.com/office/drawing/2014/main" id="{B1C6A7FC-355C-4E8A-ABBC-A8FC6CAA1B14}"/>
              </a:ext>
            </a:extLst>
          </p:cNvPr>
          <p:cNvPicPr/>
          <p:nvPr/>
        </p:nvPicPr>
        <p:blipFill>
          <a:blip r:embed="rId2" cstate="print"/>
          <a:stretch>
            <a:fillRect/>
          </a:stretch>
        </p:blipFill>
        <p:spPr>
          <a:xfrm>
            <a:off x="1991182" y="4550013"/>
            <a:ext cx="2418079" cy="1532912"/>
          </a:xfrm>
          <a:prstGeom prst="rect">
            <a:avLst/>
          </a:prstGeom>
        </p:spPr>
      </p:pic>
      <p:pic>
        <p:nvPicPr>
          <p:cNvPr id="14" name="object 7">
            <a:extLst>
              <a:ext uri="{FF2B5EF4-FFF2-40B4-BE49-F238E27FC236}">
                <a16:creationId xmlns:a16="http://schemas.microsoft.com/office/drawing/2014/main" id="{E91CB8B8-A982-49E2-909C-151C475B0056}"/>
              </a:ext>
            </a:extLst>
          </p:cNvPr>
          <p:cNvPicPr/>
          <p:nvPr/>
        </p:nvPicPr>
        <p:blipFill>
          <a:blip r:embed="rId3" cstate="print"/>
          <a:stretch>
            <a:fillRect/>
          </a:stretch>
        </p:blipFill>
        <p:spPr>
          <a:xfrm>
            <a:off x="7520746" y="1543148"/>
            <a:ext cx="2870776" cy="1934813"/>
          </a:xfrm>
          <a:prstGeom prst="rect">
            <a:avLst/>
          </a:prstGeom>
        </p:spPr>
      </p:pic>
      <p:pic>
        <p:nvPicPr>
          <p:cNvPr id="15" name="object 8">
            <a:extLst>
              <a:ext uri="{FF2B5EF4-FFF2-40B4-BE49-F238E27FC236}">
                <a16:creationId xmlns:a16="http://schemas.microsoft.com/office/drawing/2014/main" id="{DDD12BAF-FECB-44AF-A3E5-8ECFAEECD0A8}"/>
              </a:ext>
            </a:extLst>
          </p:cNvPr>
          <p:cNvPicPr/>
          <p:nvPr/>
        </p:nvPicPr>
        <p:blipFill>
          <a:blip r:embed="rId4" cstate="print"/>
          <a:stretch>
            <a:fillRect/>
          </a:stretch>
        </p:blipFill>
        <p:spPr>
          <a:xfrm>
            <a:off x="6132391" y="4125530"/>
            <a:ext cx="2158271" cy="1934813"/>
          </a:xfrm>
          <a:prstGeom prst="rect">
            <a:avLst/>
          </a:prstGeom>
        </p:spPr>
      </p:pic>
      <p:pic>
        <p:nvPicPr>
          <p:cNvPr id="16" name="object 9">
            <a:extLst>
              <a:ext uri="{FF2B5EF4-FFF2-40B4-BE49-F238E27FC236}">
                <a16:creationId xmlns:a16="http://schemas.microsoft.com/office/drawing/2014/main" id="{04A2F2D3-A50A-4037-AD18-C2D40A8E3A58}"/>
              </a:ext>
            </a:extLst>
          </p:cNvPr>
          <p:cNvPicPr/>
          <p:nvPr/>
        </p:nvPicPr>
        <p:blipFill>
          <a:blip r:embed="rId5" cstate="print"/>
          <a:stretch>
            <a:fillRect/>
          </a:stretch>
        </p:blipFill>
        <p:spPr>
          <a:xfrm>
            <a:off x="8876462" y="4053392"/>
            <a:ext cx="2648712" cy="1529080"/>
          </a:xfrm>
          <a:prstGeom prst="rect">
            <a:avLst/>
          </a:prstGeom>
        </p:spPr>
      </p:pic>
      <p:sp>
        <p:nvSpPr>
          <p:cNvPr id="18" name="object 5">
            <a:extLst>
              <a:ext uri="{FF2B5EF4-FFF2-40B4-BE49-F238E27FC236}">
                <a16:creationId xmlns:a16="http://schemas.microsoft.com/office/drawing/2014/main" id="{AEBF64B4-02C2-4341-9567-82B448CD5571}"/>
              </a:ext>
            </a:extLst>
          </p:cNvPr>
          <p:cNvSpPr txBox="1"/>
          <p:nvPr/>
        </p:nvSpPr>
        <p:spPr>
          <a:xfrm>
            <a:off x="1563031" y="968248"/>
            <a:ext cx="5061197" cy="3283591"/>
          </a:xfrm>
          <a:prstGeom prst="rect">
            <a:avLst/>
          </a:prstGeom>
        </p:spPr>
        <p:txBody>
          <a:bodyPr vert="horz" wrap="square" lIns="0" tIns="165735" rIns="0" bIns="0" rtlCol="0">
            <a:spAutoFit/>
          </a:bodyPr>
          <a:lstStyle/>
          <a:p>
            <a:pPr marL="584200" indent="-571500">
              <a:spcBef>
                <a:spcPts val="1305"/>
              </a:spcBef>
              <a:buFont typeface="+mj-lt"/>
              <a:buAutoNum type="alphaLcPeriod"/>
              <a:tabLst>
                <a:tab pos="446088" algn="l"/>
                <a:tab pos="3324225" algn="l"/>
              </a:tabLst>
            </a:pPr>
            <a:r>
              <a:rPr lang="es-MX" sz="2500" b="1" spc="30" dirty="0">
                <a:solidFill>
                  <a:srgbClr val="313131"/>
                </a:solidFill>
                <a:cs typeface="Calibri"/>
              </a:rPr>
              <a:t>Tipo</a:t>
            </a:r>
            <a:r>
              <a:rPr lang="es-MX" sz="2500" b="1" spc="-20" dirty="0">
                <a:solidFill>
                  <a:srgbClr val="313131"/>
                </a:solidFill>
                <a:cs typeface="Calibri"/>
              </a:rPr>
              <a:t> </a:t>
            </a:r>
            <a:r>
              <a:rPr lang="es-MX" sz="2500" b="1" dirty="0">
                <a:solidFill>
                  <a:srgbClr val="313131"/>
                </a:solidFill>
                <a:cs typeface="Calibri"/>
              </a:rPr>
              <a:t>de</a:t>
            </a:r>
            <a:r>
              <a:rPr lang="es-MX" sz="2500" b="1" spc="-45" dirty="0">
                <a:solidFill>
                  <a:srgbClr val="313131"/>
                </a:solidFill>
                <a:cs typeface="Calibri"/>
              </a:rPr>
              <a:t> </a:t>
            </a:r>
            <a:r>
              <a:rPr lang="es-MX" sz="2500" b="1" spc="-5" dirty="0">
                <a:solidFill>
                  <a:srgbClr val="313131"/>
                </a:solidFill>
                <a:cs typeface="Calibri"/>
              </a:rPr>
              <a:t>CFDI</a:t>
            </a:r>
            <a:endParaRPr lang="es-MX" sz="2500" b="1" spc="-15" dirty="0">
              <a:solidFill>
                <a:srgbClr val="313131"/>
              </a:solidFill>
              <a:latin typeface="Calibri"/>
              <a:cs typeface="Calibri"/>
            </a:endParaRPr>
          </a:p>
          <a:p>
            <a:pPr marL="584200" indent="-571500">
              <a:spcBef>
                <a:spcPts val="1305"/>
              </a:spcBef>
              <a:buFont typeface="+mj-lt"/>
              <a:buAutoNum type="alphaLcPeriod"/>
              <a:tabLst>
                <a:tab pos="446088" algn="l"/>
                <a:tab pos="3324225" algn="l"/>
              </a:tabLst>
            </a:pPr>
            <a:r>
              <a:rPr lang="es-MX" sz="2500" b="1" spc="-15" dirty="0">
                <a:solidFill>
                  <a:srgbClr val="313131"/>
                </a:solidFill>
                <a:latin typeface="Calibri"/>
                <a:cs typeface="Calibri"/>
              </a:rPr>
              <a:t>Datos Emisor y Receptor</a:t>
            </a:r>
          </a:p>
          <a:p>
            <a:pPr marL="584200" indent="-571500">
              <a:spcBef>
                <a:spcPts val="1305"/>
              </a:spcBef>
              <a:buFont typeface="+mj-lt"/>
              <a:buAutoNum type="alphaLcPeriod"/>
              <a:tabLst>
                <a:tab pos="446088" algn="l"/>
                <a:tab pos="3324225" algn="l"/>
              </a:tabLst>
            </a:pPr>
            <a:r>
              <a:rPr lang="es-MX" sz="2500" b="1" spc="-15" dirty="0">
                <a:solidFill>
                  <a:srgbClr val="313131"/>
                </a:solidFill>
                <a:latin typeface="Calibri"/>
                <a:cs typeface="Calibri"/>
              </a:rPr>
              <a:t>Régimen Fiscal y Uso de CFDI</a:t>
            </a:r>
          </a:p>
          <a:p>
            <a:pPr marL="584200" indent="-571500">
              <a:spcBef>
                <a:spcPts val="1305"/>
              </a:spcBef>
              <a:buFont typeface="+mj-lt"/>
              <a:buAutoNum type="alphaLcPeriod"/>
              <a:tabLst>
                <a:tab pos="446088" algn="l"/>
                <a:tab pos="3324225" algn="l"/>
              </a:tabLst>
            </a:pPr>
            <a:r>
              <a:rPr sz="2500" b="1" spc="-15" dirty="0">
                <a:solidFill>
                  <a:srgbClr val="313131"/>
                </a:solidFill>
                <a:latin typeface="Calibri"/>
                <a:cs typeface="Calibri"/>
              </a:rPr>
              <a:t>Clave</a:t>
            </a:r>
            <a:r>
              <a:rPr sz="2500" b="1" spc="-95" dirty="0">
                <a:solidFill>
                  <a:srgbClr val="313131"/>
                </a:solidFill>
                <a:latin typeface="Calibri"/>
                <a:cs typeface="Calibri"/>
              </a:rPr>
              <a:t> </a:t>
            </a:r>
            <a:r>
              <a:rPr sz="2500" b="1" spc="-100" dirty="0">
                <a:solidFill>
                  <a:srgbClr val="313131"/>
                </a:solidFill>
                <a:latin typeface="Calibri"/>
                <a:cs typeface="Calibri"/>
              </a:rPr>
              <a:t>SAT</a:t>
            </a:r>
            <a:r>
              <a:rPr lang="es-MX" sz="2500" b="1" spc="-100" dirty="0">
                <a:solidFill>
                  <a:srgbClr val="313131"/>
                </a:solidFill>
                <a:latin typeface="Calibri"/>
                <a:cs typeface="Calibri"/>
              </a:rPr>
              <a:t> y Co</a:t>
            </a:r>
            <a:r>
              <a:rPr sz="2500" b="1" spc="-10" dirty="0">
                <a:solidFill>
                  <a:srgbClr val="313131"/>
                </a:solidFill>
                <a:latin typeface="Calibri"/>
                <a:cs typeface="Calibri"/>
              </a:rPr>
              <a:t>ncepto</a:t>
            </a:r>
            <a:r>
              <a:rPr lang="es-MX" sz="2500" b="1" spc="-10" dirty="0">
                <a:solidFill>
                  <a:srgbClr val="313131"/>
                </a:solidFill>
                <a:latin typeface="Calibri"/>
                <a:cs typeface="Calibri"/>
              </a:rPr>
              <a:t> </a:t>
            </a:r>
            <a:endParaRPr sz="2500" dirty="0">
              <a:latin typeface="Calibri"/>
              <a:cs typeface="Calibri"/>
            </a:endParaRPr>
          </a:p>
          <a:p>
            <a:pPr marL="584200" indent="-571500">
              <a:spcBef>
                <a:spcPts val="1200"/>
              </a:spcBef>
              <a:buFont typeface="+mj-lt"/>
              <a:buAutoNum type="alphaLcPeriod"/>
              <a:tabLst>
                <a:tab pos="446088" algn="l"/>
                <a:tab pos="3324225" algn="l"/>
              </a:tabLst>
            </a:pPr>
            <a:r>
              <a:rPr sz="2500" b="1" spc="-10" dirty="0">
                <a:solidFill>
                  <a:srgbClr val="313131"/>
                </a:solidFill>
                <a:latin typeface="Calibri"/>
                <a:cs typeface="Calibri"/>
              </a:rPr>
              <a:t>Método</a:t>
            </a:r>
            <a:r>
              <a:rPr sz="2500" b="1" spc="-30" dirty="0">
                <a:solidFill>
                  <a:srgbClr val="313131"/>
                </a:solidFill>
                <a:latin typeface="Calibri"/>
                <a:cs typeface="Calibri"/>
              </a:rPr>
              <a:t> </a:t>
            </a:r>
            <a:r>
              <a:rPr sz="2500" b="1" dirty="0">
                <a:solidFill>
                  <a:srgbClr val="313131"/>
                </a:solidFill>
                <a:latin typeface="Calibri"/>
                <a:cs typeface="Calibri"/>
              </a:rPr>
              <a:t>de</a:t>
            </a:r>
            <a:r>
              <a:rPr sz="2500" b="1" spc="-30" dirty="0">
                <a:solidFill>
                  <a:srgbClr val="313131"/>
                </a:solidFill>
                <a:latin typeface="Calibri"/>
                <a:cs typeface="Calibri"/>
              </a:rPr>
              <a:t> </a:t>
            </a:r>
            <a:r>
              <a:rPr lang="es-MX" sz="2500" b="1" spc="-10" dirty="0">
                <a:solidFill>
                  <a:srgbClr val="313131"/>
                </a:solidFill>
                <a:latin typeface="Calibri"/>
                <a:cs typeface="Calibri"/>
              </a:rPr>
              <a:t>Pago y </a:t>
            </a:r>
            <a:r>
              <a:rPr sz="2500" b="1" spc="-10" dirty="0">
                <a:solidFill>
                  <a:srgbClr val="313131"/>
                </a:solidFill>
                <a:latin typeface="Calibri"/>
                <a:cs typeface="Calibri"/>
              </a:rPr>
              <a:t>Forma</a:t>
            </a:r>
            <a:r>
              <a:rPr sz="2500" b="1" spc="-25" dirty="0">
                <a:solidFill>
                  <a:srgbClr val="313131"/>
                </a:solidFill>
                <a:latin typeface="Calibri"/>
                <a:cs typeface="Calibri"/>
              </a:rPr>
              <a:t> </a:t>
            </a:r>
            <a:r>
              <a:rPr sz="2500" b="1" dirty="0">
                <a:solidFill>
                  <a:srgbClr val="313131"/>
                </a:solidFill>
                <a:latin typeface="Calibri"/>
                <a:cs typeface="Calibri"/>
              </a:rPr>
              <a:t>de</a:t>
            </a:r>
            <a:r>
              <a:rPr sz="2500" b="1" spc="-30" dirty="0">
                <a:solidFill>
                  <a:srgbClr val="313131"/>
                </a:solidFill>
                <a:latin typeface="Calibri"/>
                <a:cs typeface="Calibri"/>
              </a:rPr>
              <a:t> </a:t>
            </a:r>
            <a:r>
              <a:rPr lang="es-MX" sz="2500" b="1" spc="-10" dirty="0">
                <a:solidFill>
                  <a:srgbClr val="313131"/>
                </a:solidFill>
                <a:latin typeface="Calibri"/>
                <a:cs typeface="Calibri"/>
              </a:rPr>
              <a:t>Pago.</a:t>
            </a:r>
          </a:p>
          <a:p>
            <a:pPr marL="584200" indent="-571500">
              <a:spcBef>
                <a:spcPts val="1200"/>
              </a:spcBef>
              <a:buFont typeface="+mj-lt"/>
              <a:buAutoNum type="alphaLcPeriod"/>
              <a:tabLst>
                <a:tab pos="446088" algn="l"/>
                <a:tab pos="3324225" algn="l"/>
              </a:tabLst>
            </a:pPr>
            <a:r>
              <a:rPr lang="es-MX" sz="2500" b="1" spc="-10" dirty="0">
                <a:solidFill>
                  <a:srgbClr val="313131"/>
                </a:solidFill>
                <a:latin typeface="Calibri"/>
                <a:cs typeface="Calibri"/>
              </a:rPr>
              <a:t>Complemento y Relación</a:t>
            </a:r>
            <a:endParaRPr sz="2500" dirty="0">
              <a:latin typeface="Calibri"/>
              <a:cs typeface="Calibri"/>
            </a:endParaRPr>
          </a:p>
        </p:txBody>
      </p:sp>
      <p:sp>
        <p:nvSpPr>
          <p:cNvPr id="10" name="object 2">
            <a:extLst>
              <a:ext uri="{FF2B5EF4-FFF2-40B4-BE49-F238E27FC236}">
                <a16:creationId xmlns:a16="http://schemas.microsoft.com/office/drawing/2014/main" id="{2C77045C-D2FF-4A06-89EA-5271538616A6}"/>
              </a:ext>
            </a:extLst>
          </p:cNvPr>
          <p:cNvSpPr txBox="1">
            <a:spLocks/>
          </p:cNvSpPr>
          <p:nvPr/>
        </p:nvSpPr>
        <p:spPr>
          <a:xfrm>
            <a:off x="678253" y="248900"/>
            <a:ext cx="9555284"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4"/>
            </a:pPr>
            <a:r>
              <a:rPr lang="es-MX" sz="2400" b="1" spc="-5" dirty="0">
                <a:latin typeface="Arial" panose="020B0604020202020204" pitchFamily="34" charset="0"/>
                <a:cs typeface="Arial" panose="020B0604020202020204" pitchFamily="34" charset="0"/>
              </a:rPr>
              <a:t>Medidas de control administrativo y registro contable de los CFDI y su debida conciliación con el repositorio del SAT.</a:t>
            </a:r>
          </a:p>
        </p:txBody>
      </p:sp>
    </p:spTree>
    <p:extLst>
      <p:ext uri="{BB962C8B-B14F-4D97-AF65-F5344CB8AC3E}">
        <p14:creationId xmlns:p14="http://schemas.microsoft.com/office/powerpoint/2010/main" val="393022890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5EBE690-4B8E-4985-AFB4-5AD5BEDC6D35}"/>
              </a:ext>
            </a:extLst>
          </p:cNvPr>
          <p:cNvSpPr txBox="1"/>
          <p:nvPr/>
        </p:nvSpPr>
        <p:spPr>
          <a:xfrm>
            <a:off x="2010696" y="1574311"/>
            <a:ext cx="3057833" cy="861774"/>
          </a:xfrm>
          <a:prstGeom prst="rect">
            <a:avLst/>
          </a:prstGeom>
          <a:noFill/>
        </p:spPr>
        <p:txBody>
          <a:bodyPr wrap="square" rtlCol="0">
            <a:spAutoFit/>
          </a:bodyPr>
          <a:lstStyle/>
          <a:p>
            <a:pPr marL="342900" indent="-342900">
              <a:buAutoNum type="arabicPeriod"/>
            </a:pPr>
            <a:r>
              <a:rPr lang="es-MX" sz="2500" b="1" dirty="0"/>
              <a:t>ACTUALIZACIÓN DE INFORAMCIÓN</a:t>
            </a:r>
          </a:p>
        </p:txBody>
      </p:sp>
      <p:sp>
        <p:nvSpPr>
          <p:cNvPr id="3" name="Rectángulo 2">
            <a:extLst>
              <a:ext uri="{FF2B5EF4-FFF2-40B4-BE49-F238E27FC236}">
                <a16:creationId xmlns:a16="http://schemas.microsoft.com/office/drawing/2014/main" id="{A5AF5DB3-0224-4877-B534-58E13B09D6A6}"/>
              </a:ext>
            </a:extLst>
          </p:cNvPr>
          <p:cNvSpPr/>
          <p:nvPr/>
        </p:nvSpPr>
        <p:spPr>
          <a:xfrm>
            <a:off x="6951787" y="1592148"/>
            <a:ext cx="2504768" cy="477054"/>
          </a:xfrm>
          <a:prstGeom prst="rect">
            <a:avLst/>
          </a:prstGeom>
        </p:spPr>
        <p:txBody>
          <a:bodyPr wrap="square">
            <a:spAutoFit/>
          </a:bodyPr>
          <a:lstStyle/>
          <a:p>
            <a:pPr marL="342900" indent="-342900">
              <a:buFont typeface="+mj-lt"/>
              <a:buAutoNum type="arabicPeriod" startAt="2"/>
            </a:pPr>
            <a:r>
              <a:rPr lang="es-MX" sz="2500" b="1" dirty="0"/>
              <a:t>CAPACITACIÓN</a:t>
            </a:r>
          </a:p>
        </p:txBody>
      </p:sp>
      <p:sp>
        <p:nvSpPr>
          <p:cNvPr id="4" name="Rectángulo 3">
            <a:extLst>
              <a:ext uri="{FF2B5EF4-FFF2-40B4-BE49-F238E27FC236}">
                <a16:creationId xmlns:a16="http://schemas.microsoft.com/office/drawing/2014/main" id="{19D09AAB-C797-4C85-B48A-110755A16CDB}"/>
              </a:ext>
            </a:extLst>
          </p:cNvPr>
          <p:cNvSpPr/>
          <p:nvPr/>
        </p:nvSpPr>
        <p:spPr>
          <a:xfrm>
            <a:off x="2158179" y="3196235"/>
            <a:ext cx="3057833" cy="861774"/>
          </a:xfrm>
          <a:prstGeom prst="rect">
            <a:avLst/>
          </a:prstGeom>
        </p:spPr>
        <p:txBody>
          <a:bodyPr wrap="square">
            <a:spAutoFit/>
          </a:bodyPr>
          <a:lstStyle/>
          <a:p>
            <a:pPr marL="342900" indent="-342900">
              <a:buFont typeface="+mj-lt"/>
              <a:buAutoNum type="arabicPeriod" startAt="3"/>
            </a:pPr>
            <a:r>
              <a:rPr lang="es-MX" sz="2500" b="1" dirty="0"/>
              <a:t>ACTUALIZACIÓN DE SOFTWARE</a:t>
            </a:r>
          </a:p>
        </p:txBody>
      </p:sp>
      <p:sp>
        <p:nvSpPr>
          <p:cNvPr id="6" name="Rectángulo 5">
            <a:extLst>
              <a:ext uri="{FF2B5EF4-FFF2-40B4-BE49-F238E27FC236}">
                <a16:creationId xmlns:a16="http://schemas.microsoft.com/office/drawing/2014/main" id="{B99F92DB-C236-4386-B5A0-CDC6CA06997F}"/>
              </a:ext>
            </a:extLst>
          </p:cNvPr>
          <p:cNvSpPr/>
          <p:nvPr/>
        </p:nvSpPr>
        <p:spPr>
          <a:xfrm>
            <a:off x="7364361" y="3008075"/>
            <a:ext cx="2222090" cy="477054"/>
          </a:xfrm>
          <a:prstGeom prst="rect">
            <a:avLst/>
          </a:prstGeom>
        </p:spPr>
        <p:txBody>
          <a:bodyPr wrap="square">
            <a:spAutoFit/>
          </a:bodyPr>
          <a:lstStyle/>
          <a:p>
            <a:pPr marL="342900" indent="-342900">
              <a:buFont typeface="+mj-lt"/>
              <a:buAutoNum type="arabicPeriod" startAt="4"/>
            </a:pPr>
            <a:r>
              <a:rPr lang="es-MX" sz="2500" b="1" dirty="0"/>
              <a:t>ORDEN</a:t>
            </a:r>
          </a:p>
        </p:txBody>
      </p:sp>
      <p:sp>
        <p:nvSpPr>
          <p:cNvPr id="7" name="Rectángulo 6">
            <a:extLst>
              <a:ext uri="{FF2B5EF4-FFF2-40B4-BE49-F238E27FC236}">
                <a16:creationId xmlns:a16="http://schemas.microsoft.com/office/drawing/2014/main" id="{DA07718D-7DAC-4D37-B022-C0F49193C66C}"/>
              </a:ext>
            </a:extLst>
          </p:cNvPr>
          <p:cNvSpPr/>
          <p:nvPr/>
        </p:nvSpPr>
        <p:spPr>
          <a:xfrm>
            <a:off x="4247153" y="4774933"/>
            <a:ext cx="3617722" cy="477054"/>
          </a:xfrm>
          <a:prstGeom prst="rect">
            <a:avLst/>
          </a:prstGeom>
        </p:spPr>
        <p:txBody>
          <a:bodyPr wrap="none">
            <a:spAutoFit/>
          </a:bodyPr>
          <a:lstStyle/>
          <a:p>
            <a:pPr marL="457200" indent="-457200">
              <a:buFont typeface="+mj-lt"/>
              <a:buAutoNum type="arabicPeriod" startAt="5"/>
            </a:pPr>
            <a:r>
              <a:rPr lang="es-MX" sz="2500" b="1" dirty="0"/>
              <a:t>EFICIENCIA Y EFICACIA</a:t>
            </a:r>
          </a:p>
        </p:txBody>
      </p:sp>
      <p:sp>
        <p:nvSpPr>
          <p:cNvPr id="15" name="Text Box 7">
            <a:extLst>
              <a:ext uri="{FF2B5EF4-FFF2-40B4-BE49-F238E27FC236}">
                <a16:creationId xmlns:a16="http://schemas.microsoft.com/office/drawing/2014/main" id="{9C4AA94B-418B-492A-9C34-6E759F58251F}"/>
              </a:ext>
            </a:extLst>
          </p:cNvPr>
          <p:cNvSpPr txBox="1">
            <a:spLocks noChangeArrowheads="1"/>
          </p:cNvSpPr>
          <p:nvPr/>
        </p:nvSpPr>
        <p:spPr bwMode="auto">
          <a:xfrm>
            <a:off x="379192" y="307472"/>
            <a:ext cx="11244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a:buFontTx/>
              <a:buNone/>
            </a:pPr>
            <a:r>
              <a:rPr lang="es-MX" altLang="es-MX" b="1" dirty="0">
                <a:solidFill>
                  <a:schemeClr val="tx1"/>
                </a:solidFill>
              </a:rPr>
              <a:t>CONCLUSIONES, SUGERENCIAS, RECOMENDACIONES, DUDAS…</a:t>
            </a:r>
          </a:p>
        </p:txBody>
      </p:sp>
    </p:spTree>
    <p:extLst>
      <p:ext uri="{BB962C8B-B14F-4D97-AF65-F5344CB8AC3E}">
        <p14:creationId xmlns:p14="http://schemas.microsoft.com/office/powerpoint/2010/main" val="402446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4EFDC2F-4174-4ABE-A066-6DD17B97CD4B}"/>
              </a:ext>
            </a:extLst>
          </p:cNvPr>
          <p:cNvSpPr/>
          <p:nvPr/>
        </p:nvSpPr>
        <p:spPr>
          <a:xfrm>
            <a:off x="2065722" y="5208381"/>
            <a:ext cx="8060555" cy="86177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a:spAutoFit/>
          </a:bodyPr>
          <a:lstStyle/>
          <a:p>
            <a:pPr algn="ctr"/>
            <a:r>
              <a:rPr lang="es-ES" sz="2500" b="1" dirty="0">
                <a:ln w="9525">
                  <a:solidFill>
                    <a:schemeClr val="bg1"/>
                  </a:solidFill>
                  <a:prstDash val="solid"/>
                </a:ln>
                <a:solidFill>
                  <a:schemeClr val="tx2">
                    <a:lumMod val="75000"/>
                  </a:schemeClr>
                </a:solidFill>
                <a:effectLst>
                  <a:outerShdw blurRad="12700" dist="38100" dir="2700000" algn="tl" rotWithShape="0">
                    <a:schemeClr val="accent5">
                      <a:lumMod val="60000"/>
                      <a:lumOff val="40000"/>
                    </a:schemeClr>
                  </a:outerShdw>
                </a:effectLst>
                <a:latin typeface="Segoe Script" panose="030B0504020000000003" pitchFamily="66" charset="0"/>
              </a:rPr>
              <a:t>YADIRA ALBOR VALDES</a:t>
            </a:r>
          </a:p>
          <a:p>
            <a:pPr algn="ctr"/>
            <a:r>
              <a:rPr lang="es-ES" sz="2500" b="1" dirty="0">
                <a:ln w="9525">
                  <a:solidFill>
                    <a:schemeClr val="bg1"/>
                  </a:solidFill>
                  <a:prstDash val="solid"/>
                </a:ln>
                <a:solidFill>
                  <a:schemeClr val="tx2">
                    <a:lumMod val="75000"/>
                  </a:schemeClr>
                </a:solidFill>
                <a:effectLst>
                  <a:outerShdw blurRad="12700" dist="38100" dir="2700000" algn="tl" rotWithShape="0">
                    <a:schemeClr val="accent5">
                      <a:lumMod val="60000"/>
                      <a:lumOff val="40000"/>
                    </a:schemeClr>
                  </a:outerShdw>
                </a:effectLst>
                <a:latin typeface="Segoe Script" panose="030B0504020000000003" pitchFamily="66" charset="0"/>
                <a:hlinkClick r:id="rId2"/>
              </a:rPr>
              <a:t>yalbor@citne.com</a:t>
            </a:r>
            <a:r>
              <a:rPr lang="es-ES" sz="2500" b="1" dirty="0">
                <a:ln w="9525">
                  <a:solidFill>
                    <a:schemeClr val="bg1"/>
                  </a:solidFill>
                  <a:prstDash val="solid"/>
                </a:ln>
                <a:solidFill>
                  <a:schemeClr val="tx2">
                    <a:lumMod val="75000"/>
                  </a:schemeClr>
                </a:solidFill>
                <a:effectLst>
                  <a:outerShdw blurRad="12700" dist="38100" dir="2700000" algn="tl" rotWithShape="0">
                    <a:schemeClr val="accent5">
                      <a:lumMod val="60000"/>
                      <a:lumOff val="40000"/>
                    </a:schemeClr>
                  </a:outerShdw>
                </a:effectLst>
                <a:latin typeface="Segoe Script" panose="030B0504020000000003" pitchFamily="66" charset="0"/>
              </a:rPr>
              <a:t> </a:t>
            </a:r>
          </a:p>
        </p:txBody>
      </p:sp>
      <p:sp>
        <p:nvSpPr>
          <p:cNvPr id="7" name="Text Box 7">
            <a:extLst>
              <a:ext uri="{FF2B5EF4-FFF2-40B4-BE49-F238E27FC236}">
                <a16:creationId xmlns:a16="http://schemas.microsoft.com/office/drawing/2014/main" id="{DE46FADF-A469-4E8B-A407-C562687B697C}"/>
              </a:ext>
            </a:extLst>
          </p:cNvPr>
          <p:cNvSpPr txBox="1">
            <a:spLocks noChangeArrowheads="1"/>
          </p:cNvSpPr>
          <p:nvPr/>
        </p:nvSpPr>
        <p:spPr bwMode="auto">
          <a:xfrm>
            <a:off x="227914" y="364317"/>
            <a:ext cx="83454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a:buFontTx/>
              <a:buNone/>
            </a:pPr>
            <a:r>
              <a:rPr lang="es-MX" altLang="es-MX" sz="2000" b="1" dirty="0">
                <a:solidFill>
                  <a:schemeClr val="bg1"/>
                </a:solidFill>
              </a:rPr>
              <a:t>CONCLUSIONES, SUGERENCIAS, RECOMENDACIONES, DUDAS…</a:t>
            </a:r>
          </a:p>
        </p:txBody>
      </p:sp>
      <p:pic>
        <p:nvPicPr>
          <p:cNvPr id="2052" name="Picture 4" descr="Gracias (gracias En Español) Fondo De Nube De Palabras, Todos Los Idiomas,  Multilingüe Para La Educación O El Día De Acción De Gracias Ilustraciones  Svg, Vectoriales, Clip Art Vectorizado Libre De Derechos.">
            <a:extLst>
              <a:ext uri="{FF2B5EF4-FFF2-40B4-BE49-F238E27FC236}">
                <a16:creationId xmlns:a16="http://schemas.microsoft.com/office/drawing/2014/main" id="{9862127B-E928-4395-ACAB-393A9DE97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660" y="636992"/>
            <a:ext cx="5616957" cy="424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36211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1387497" y="1222482"/>
            <a:ext cx="8884061" cy="4524315"/>
          </a:xfrm>
          <a:prstGeom prst="rect">
            <a:avLst/>
          </a:prstGeom>
          <a:noFill/>
        </p:spPr>
        <p:txBody>
          <a:bodyPr wrap="square" rtlCol="0">
            <a:spAutoFit/>
          </a:bodyPr>
          <a:lstStyle/>
          <a:p>
            <a:r>
              <a:rPr lang="es-MX" sz="3200" b="1" dirty="0">
                <a:solidFill>
                  <a:srgbClr val="000099"/>
                </a:solidFill>
              </a:rPr>
              <a:t>Aclaraciones importantes</a:t>
            </a:r>
            <a:endParaRPr lang="es-MX" sz="3200" dirty="0">
              <a:solidFill>
                <a:srgbClr val="000099"/>
              </a:solidFill>
            </a:endParaRPr>
          </a:p>
          <a:p>
            <a:r>
              <a:rPr lang="es-MX" sz="3200" dirty="0"/>
              <a:t>El presente documento tiene un carácter meramente informativo y académico, y no expresa la opinión de nuestra firma, respecto de los temas planteados.</a:t>
            </a:r>
          </a:p>
          <a:p>
            <a:r>
              <a:rPr lang="es-MX" sz="3200" dirty="0"/>
              <a:t>No asumimos responsabilidad alguna por el uso que se le llegue a dar a la información aquí contenida. Se recomienda que esta información se utilice como referencia y se consulten directamente las fuentes.</a:t>
            </a:r>
          </a:p>
        </p:txBody>
      </p:sp>
    </p:spTree>
    <p:extLst>
      <p:ext uri="{BB962C8B-B14F-4D97-AF65-F5344CB8AC3E}">
        <p14:creationId xmlns:p14="http://schemas.microsoft.com/office/powerpoint/2010/main" val="3184537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0546AFC1-71EF-4336-B4A5-44A94DDBB23A}"/>
              </a:ext>
            </a:extLst>
          </p:cNvPr>
          <p:cNvSpPr txBox="1">
            <a:spLocks/>
          </p:cNvSpPr>
          <p:nvPr/>
        </p:nvSpPr>
        <p:spPr>
          <a:xfrm>
            <a:off x="354386" y="196926"/>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mn-lt"/>
                <a:cs typeface="Arial"/>
              </a:rPr>
              <a:t>I.</a:t>
            </a:r>
            <a:r>
              <a:rPr lang="es-MX" sz="3000" b="1" spc="-5" dirty="0">
                <a:latin typeface="+mn-lt"/>
                <a:cs typeface="Arial"/>
              </a:rPr>
              <a:t> </a:t>
            </a: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
        <p:nvSpPr>
          <p:cNvPr id="4" name="Rectángulo 3">
            <a:extLst>
              <a:ext uri="{FF2B5EF4-FFF2-40B4-BE49-F238E27FC236}">
                <a16:creationId xmlns:a16="http://schemas.microsoft.com/office/drawing/2014/main" id="{685B62FB-0CD6-4F7D-AEE2-D5F5484BA75A}"/>
              </a:ext>
            </a:extLst>
          </p:cNvPr>
          <p:cNvSpPr/>
          <p:nvPr/>
        </p:nvSpPr>
        <p:spPr>
          <a:xfrm>
            <a:off x="509325" y="915214"/>
            <a:ext cx="10948384" cy="5355312"/>
          </a:xfrm>
          <a:prstGeom prst="rect">
            <a:avLst/>
          </a:prstGeom>
        </p:spPr>
        <p:txBody>
          <a:bodyPr wrap="square">
            <a:spAutoFit/>
          </a:bodyPr>
          <a:lstStyle/>
          <a:p>
            <a:r>
              <a:rPr lang="es-MX" b="1" dirty="0">
                <a:solidFill>
                  <a:srgbClr val="000000"/>
                </a:solidFill>
                <a:latin typeface="Montserrat"/>
              </a:rPr>
              <a:t>Entrega del CFDI por concepto nómina </a:t>
            </a:r>
            <a:endParaRPr lang="es-MX" dirty="0">
              <a:solidFill>
                <a:srgbClr val="000000"/>
              </a:solidFill>
              <a:latin typeface="Montserrat"/>
            </a:endParaRPr>
          </a:p>
          <a:p>
            <a:r>
              <a:rPr lang="es-ES" b="1" dirty="0">
                <a:solidFill>
                  <a:srgbClr val="000000"/>
                </a:solidFill>
                <a:latin typeface="Montserrat"/>
              </a:rPr>
              <a:t>2.7.5.2. </a:t>
            </a:r>
            <a:r>
              <a:rPr lang="es-ES" dirty="0">
                <a:solidFill>
                  <a:srgbClr val="000000"/>
                </a:solidFill>
                <a:latin typeface="Montserrat"/>
              </a:rPr>
              <a:t>Para los efectos de los artículos 29, segundo párrafo, fracción V del CFF y 99, fracción III de la Ley del ISR, los contribuyentes entregarán o enviarán a sus trabajadores el CFDI en un archivo con el formato electrónico XML de las remuneraciones cubiertas. </a:t>
            </a:r>
          </a:p>
          <a:p>
            <a:r>
              <a:rPr lang="es-ES" dirty="0">
                <a:solidFill>
                  <a:srgbClr val="000000"/>
                </a:solidFill>
                <a:latin typeface="Montserrat"/>
              </a:rPr>
              <a:t>Los contribuyentes que se encuentren imposibilitados para cumplir con lo establecido en el párrafo anterior, podrán entregar una representación impresa del CFDI. Dicha representación deberá contener al menos los siguientes datos: </a:t>
            </a:r>
          </a:p>
          <a:p>
            <a:pPr lvl="1"/>
            <a:r>
              <a:rPr lang="es-MX" b="1" dirty="0">
                <a:solidFill>
                  <a:srgbClr val="000000"/>
                </a:solidFill>
                <a:latin typeface="Montserrat"/>
              </a:rPr>
              <a:t>I. </a:t>
            </a:r>
            <a:r>
              <a:rPr lang="es-MX" dirty="0">
                <a:solidFill>
                  <a:srgbClr val="000000"/>
                </a:solidFill>
                <a:latin typeface="Montserrat"/>
              </a:rPr>
              <a:t>El folio fiscal. </a:t>
            </a:r>
          </a:p>
          <a:p>
            <a:pPr lvl="1"/>
            <a:r>
              <a:rPr lang="es-ES" b="1" dirty="0">
                <a:solidFill>
                  <a:srgbClr val="000000"/>
                </a:solidFill>
                <a:latin typeface="Montserrat"/>
              </a:rPr>
              <a:t>II. </a:t>
            </a:r>
            <a:r>
              <a:rPr lang="es-ES" dirty="0">
                <a:solidFill>
                  <a:srgbClr val="000000"/>
                </a:solidFill>
                <a:latin typeface="Montserrat"/>
              </a:rPr>
              <a:t>La clave en el RFC del empleador. </a:t>
            </a:r>
          </a:p>
          <a:p>
            <a:pPr lvl="1"/>
            <a:r>
              <a:rPr lang="es-ES" b="1" dirty="0">
                <a:solidFill>
                  <a:srgbClr val="000000"/>
                </a:solidFill>
                <a:latin typeface="Montserrat"/>
              </a:rPr>
              <a:t>III. </a:t>
            </a:r>
            <a:r>
              <a:rPr lang="es-ES" dirty="0">
                <a:solidFill>
                  <a:srgbClr val="000000"/>
                </a:solidFill>
                <a:latin typeface="Montserrat"/>
              </a:rPr>
              <a:t>La clave en el RFC del empleado. </a:t>
            </a:r>
          </a:p>
          <a:p>
            <a:r>
              <a:rPr lang="es-ES" b="1" dirty="0">
                <a:solidFill>
                  <a:srgbClr val="000000"/>
                </a:solidFill>
                <a:latin typeface="Montserrat"/>
              </a:rPr>
              <a:t>Los contribuyentes que pongan a disposición de sus trabajadores una página o dirección electrónica que les permita obtener la representación impresa del CFDI, tendrán por cumplida la entrega de los mismos. </a:t>
            </a:r>
          </a:p>
          <a:p>
            <a:endParaRPr lang="es-ES" dirty="0">
              <a:solidFill>
                <a:srgbClr val="000000"/>
              </a:solidFill>
              <a:latin typeface="Montserrat"/>
            </a:endParaRPr>
          </a:p>
          <a:p>
            <a:r>
              <a:rPr lang="es-ES" b="1" dirty="0">
                <a:solidFill>
                  <a:srgbClr val="0070C0"/>
                </a:solidFill>
                <a:latin typeface="Montserrat"/>
              </a:rPr>
              <a:t>Los empleadores que no puedan realizar lo señalado en el párrafo que antecede, podrán entregar a sus trabajadores las representaciones impresas del CFDI de forma semestral, dentro del mes inmediato posterior al término de cada semestre. </a:t>
            </a:r>
          </a:p>
          <a:p>
            <a:endParaRPr lang="es-ES" b="1" dirty="0">
              <a:solidFill>
                <a:srgbClr val="0070C0"/>
              </a:solidFill>
              <a:latin typeface="Montserrat"/>
            </a:endParaRPr>
          </a:p>
          <a:p>
            <a:r>
              <a:rPr lang="es-ES" dirty="0">
                <a:solidFill>
                  <a:srgbClr val="000000"/>
                </a:solidFill>
                <a:latin typeface="Montserrat"/>
              </a:rPr>
              <a:t>La facilidad prevista en la presente regla será aplicable siempre que al efecto se hayan emitido los CFDI correspondientes dentro de los plazos establecidos para tales efectos. </a:t>
            </a:r>
          </a:p>
          <a:p>
            <a:pPr algn="r"/>
            <a:r>
              <a:rPr lang="es-MX" dirty="0">
                <a:solidFill>
                  <a:srgbClr val="000000"/>
                </a:solidFill>
                <a:latin typeface="Montserrat"/>
              </a:rPr>
              <a:t>CFF 29, LISR 99 </a:t>
            </a:r>
            <a:endParaRPr lang="es-MX" dirty="0"/>
          </a:p>
        </p:txBody>
      </p:sp>
    </p:spTree>
    <p:extLst>
      <p:ext uri="{BB962C8B-B14F-4D97-AF65-F5344CB8AC3E}">
        <p14:creationId xmlns:p14="http://schemas.microsoft.com/office/powerpoint/2010/main" val="700958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9077D10A-30E2-4505-A469-CF078029BC40}"/>
              </a:ext>
            </a:extLst>
          </p:cNvPr>
          <p:cNvSpPr txBox="1">
            <a:spLocks noChangeArrowheads="1"/>
          </p:cNvSpPr>
          <p:nvPr/>
        </p:nvSpPr>
        <p:spPr bwMode="auto">
          <a:xfrm>
            <a:off x="293693" y="248456"/>
            <a:ext cx="961157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s-ES" altLang="es-MX" sz="3200" dirty="0">
                <a:solidFill>
                  <a:schemeClr val="bg1"/>
                </a:solidFill>
              </a:rPr>
              <a:t>EXPOSITOR</a:t>
            </a:r>
          </a:p>
        </p:txBody>
      </p:sp>
      <p:sp>
        <p:nvSpPr>
          <p:cNvPr id="11" name="Rectángulo 10">
            <a:extLst>
              <a:ext uri="{FF2B5EF4-FFF2-40B4-BE49-F238E27FC236}">
                <a16:creationId xmlns:a16="http://schemas.microsoft.com/office/drawing/2014/main" id="{B58C56DD-4DB8-413F-9511-FB7D350FDCE8}"/>
              </a:ext>
            </a:extLst>
          </p:cNvPr>
          <p:cNvSpPr/>
          <p:nvPr/>
        </p:nvSpPr>
        <p:spPr>
          <a:xfrm>
            <a:off x="4105565" y="731967"/>
            <a:ext cx="7940518" cy="4668907"/>
          </a:xfrm>
          <a:prstGeom prst="rect">
            <a:avLst/>
          </a:prstGeom>
        </p:spPr>
        <p:txBody>
          <a:bodyPr wrap="square">
            <a:spAutoFit/>
          </a:bodyPr>
          <a:lstStyle/>
          <a:p>
            <a:pPr marL="285750" indent="-285750">
              <a:lnSpc>
                <a:spcPct val="107000"/>
              </a:lnSpc>
              <a:buFont typeface="Wingdings" panose="05000000000000000000" pitchFamily="2" charset="2"/>
              <a:buChar char="Ø"/>
            </a:pPr>
            <a:r>
              <a:rPr lang="es-MX" sz="1900" dirty="0">
                <a:latin typeface="Calibri" panose="020F0502020204030204" pitchFamily="34" charset="0"/>
                <a:ea typeface="Calibri" panose="020F0502020204030204" pitchFamily="34" charset="0"/>
                <a:cs typeface="Arial" panose="020B0604020202020204" pitchFamily="34" charset="0"/>
              </a:rPr>
              <a:t>Licenciada en Contaduría, egresada de la Facultad de Contaduría y Administración de la UNAM</a:t>
            </a:r>
          </a:p>
          <a:p>
            <a:pPr marL="285750" indent="-285750">
              <a:lnSpc>
                <a:spcPct val="107000"/>
              </a:lnSpc>
              <a:buFont typeface="Wingdings" panose="05000000000000000000" pitchFamily="2" charset="2"/>
              <a:buChar char="Ø"/>
            </a:pPr>
            <a:r>
              <a:rPr lang="es-MX" sz="1900" dirty="0">
                <a:latin typeface="Calibri" panose="020F0502020204030204" pitchFamily="34" charset="0"/>
                <a:ea typeface="Calibri" panose="020F0502020204030204" pitchFamily="34" charset="0"/>
                <a:cs typeface="Arial" panose="020B0604020202020204" pitchFamily="34" charset="0"/>
              </a:rPr>
              <a:t>Socio fundador de la Firma CITNE (Consultoría Integral en Tecnología de Negocios). Consultor en Automatización de Procesos.</a:t>
            </a:r>
          </a:p>
          <a:p>
            <a:pPr marL="285750" indent="-285750">
              <a:lnSpc>
                <a:spcPct val="107000"/>
              </a:lnSpc>
              <a:buFont typeface="Wingdings" panose="05000000000000000000" pitchFamily="2" charset="2"/>
              <a:buChar char="Ø"/>
            </a:pPr>
            <a:r>
              <a:rPr lang="es-MX" sz="1900" dirty="0">
                <a:latin typeface="Calibri" panose="020F0502020204030204" pitchFamily="34" charset="0"/>
                <a:ea typeface="Calibri" panose="020F0502020204030204" pitchFamily="34" charset="0"/>
                <a:cs typeface="Arial" panose="020B0604020202020204" pitchFamily="34" charset="0"/>
              </a:rPr>
              <a:t>Implementador de Software para la MyPime principalmente la línea Aspel</a:t>
            </a:r>
          </a:p>
          <a:p>
            <a:pPr marL="285750" indent="-285750">
              <a:lnSpc>
                <a:spcPct val="107000"/>
              </a:lnSpc>
              <a:buFont typeface="Wingdings" panose="05000000000000000000" pitchFamily="2" charset="2"/>
              <a:buChar char="Ø"/>
            </a:pPr>
            <a:r>
              <a:rPr lang="es-MX" sz="1900" dirty="0">
                <a:latin typeface="Calibri" panose="020F0502020204030204" pitchFamily="34" charset="0"/>
                <a:ea typeface="Calibri" panose="020F0502020204030204" pitchFamily="34" charset="0"/>
                <a:cs typeface="Arial" panose="020B0604020202020204" pitchFamily="34" charset="0"/>
              </a:rPr>
              <a:t>Distribuidor autorizado Aspel</a:t>
            </a:r>
          </a:p>
          <a:p>
            <a:pPr marL="285750" indent="-285750">
              <a:lnSpc>
                <a:spcPct val="107000"/>
              </a:lnSpc>
              <a:buFont typeface="Wingdings" panose="05000000000000000000" pitchFamily="2" charset="2"/>
              <a:buChar char="Ø"/>
            </a:pPr>
            <a:r>
              <a:rPr lang="es-MX" sz="1900" dirty="0">
                <a:latin typeface="Calibri" panose="020F0502020204030204" pitchFamily="34" charset="0"/>
                <a:ea typeface="Calibri" panose="020F0502020204030204" pitchFamily="34" charset="0"/>
                <a:cs typeface="Arial" panose="020B0604020202020204" pitchFamily="34" charset="0"/>
              </a:rPr>
              <a:t>Experta en Nominas, Contabilidad Electrónica y CFDI 3.3 y CFDI 4.0</a:t>
            </a:r>
          </a:p>
          <a:p>
            <a:pPr marL="285750" indent="-285750">
              <a:lnSpc>
                <a:spcPct val="107000"/>
              </a:lnSpc>
              <a:buFont typeface="Wingdings" panose="05000000000000000000" pitchFamily="2" charset="2"/>
              <a:buChar char="Ø"/>
            </a:pPr>
            <a:r>
              <a:rPr lang="es-MX" sz="1900" dirty="0">
                <a:latin typeface="Calibri" panose="020F0502020204030204" pitchFamily="34" charset="0"/>
                <a:ea typeface="Calibri" panose="020F0502020204030204" pitchFamily="34" charset="0"/>
                <a:cs typeface="Arial" panose="020B0604020202020204" pitchFamily="34" charset="0"/>
              </a:rPr>
              <a:t>Asesor Fiscal de la Empresa Instelisis Software</a:t>
            </a:r>
          </a:p>
          <a:p>
            <a:pPr marL="285750" indent="-285750">
              <a:lnSpc>
                <a:spcPct val="107000"/>
              </a:lnSpc>
              <a:buFont typeface="Wingdings" panose="05000000000000000000" pitchFamily="2" charset="2"/>
              <a:buChar char="Ø"/>
            </a:pPr>
            <a:r>
              <a:rPr lang="es-MX" sz="1900" dirty="0">
                <a:latin typeface="Calibri" panose="020F0502020204030204" pitchFamily="34" charset="0"/>
                <a:ea typeface="Calibri" panose="020F0502020204030204" pitchFamily="34" charset="0"/>
                <a:cs typeface="Arial" panose="020B0604020202020204" pitchFamily="34" charset="0"/>
              </a:rPr>
              <a:t>Asesor de Nóminas en Fractal INSIDE DEVELOPMENT, empresa de Software</a:t>
            </a:r>
          </a:p>
          <a:p>
            <a:pPr marL="285750" indent="-285750">
              <a:buFont typeface="Wingdings" panose="05000000000000000000" pitchFamily="2" charset="2"/>
              <a:buChar char="Ø"/>
            </a:pPr>
            <a:r>
              <a:rPr lang="es-MX" sz="1900" b="1" dirty="0">
                <a:latin typeface="Calibri" panose="020F0502020204030204" pitchFamily="34" charset="0"/>
                <a:cs typeface="Arial" panose="020B0604020202020204" pitchFamily="34" charset="0"/>
              </a:rPr>
              <a:t>Mención como una de la Fiscalistas más importantes de México, por al revista Defensa Fiscal 2023</a:t>
            </a:r>
            <a:r>
              <a:rPr lang="es-MX" sz="1900" dirty="0">
                <a:latin typeface="Calibri" panose="020F0502020204030204" pitchFamily="34" charset="0"/>
                <a:cs typeface="Arial" panose="020B0604020202020204" pitchFamily="34" charset="0"/>
              </a:rPr>
              <a:t>. </a:t>
            </a:r>
          </a:p>
          <a:p>
            <a:pPr marL="285750" indent="-285750">
              <a:buFont typeface="Wingdings" panose="05000000000000000000" pitchFamily="2" charset="2"/>
              <a:buChar char="Ø"/>
            </a:pPr>
            <a:r>
              <a:rPr lang="es-MX" sz="1900" dirty="0">
                <a:latin typeface="Calibri" panose="020F0502020204030204" pitchFamily="34" charset="0"/>
                <a:cs typeface="Arial" panose="020B0604020202020204" pitchFamily="34" charset="0"/>
              </a:rPr>
              <a:t>Integrante del comité de Documentos Digitales de la AMITI</a:t>
            </a:r>
          </a:p>
          <a:p>
            <a:pPr marL="285750" indent="-285750">
              <a:buFont typeface="Wingdings" panose="05000000000000000000" pitchFamily="2" charset="2"/>
              <a:buChar char="Ø"/>
            </a:pPr>
            <a:r>
              <a:rPr lang="es-MX" sz="1900" dirty="0">
                <a:latin typeface="Calibri" panose="020F0502020204030204" pitchFamily="34" charset="0"/>
                <a:cs typeface="Arial" panose="020B0604020202020204" pitchFamily="34" charset="0"/>
              </a:rPr>
              <a:t>Conductor del programa Contador@ Digital en la televisora por internet </a:t>
            </a:r>
            <a:r>
              <a:rPr lang="es-MX" sz="1900" dirty="0">
                <a:latin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www.imefitv.com</a:t>
            </a:r>
            <a:endParaRPr lang="es-MX" sz="1900" dirty="0">
              <a:latin typeface="Calibri" panose="020F0502020204030204" pitchFamily="34" charset="0"/>
              <a:cs typeface="Arial" panose="020B0604020202020204" pitchFamily="34" charset="0"/>
            </a:endParaRPr>
          </a:p>
          <a:p>
            <a:pPr marL="171450" indent="-171450">
              <a:lnSpc>
                <a:spcPct val="107000"/>
              </a:lnSpc>
              <a:buFont typeface="Wingdings" panose="05000000000000000000" pitchFamily="2" charset="2"/>
              <a:buChar char="Ø"/>
            </a:pPr>
            <a:endParaRPr lang="es-MX" sz="1900" dirty="0">
              <a:latin typeface="Calibri" panose="020F0502020204030204" pitchFamily="34" charset="0"/>
              <a:ea typeface="Calibri" panose="020F050202020403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A6CDE612-1DB1-441E-BD57-009179AAC7AB}"/>
              </a:ext>
            </a:extLst>
          </p:cNvPr>
          <p:cNvSpPr/>
          <p:nvPr/>
        </p:nvSpPr>
        <p:spPr>
          <a:xfrm>
            <a:off x="515131" y="5100632"/>
            <a:ext cx="11383412" cy="1017073"/>
          </a:xfrm>
          <a:prstGeom prst="rect">
            <a:avLst/>
          </a:prstGeom>
        </p:spPr>
        <p:txBody>
          <a:bodyPr wrap="square">
            <a:spAutoFit/>
          </a:bodyPr>
          <a:lstStyle/>
          <a:p>
            <a:pPr marL="285750" indent="-285750">
              <a:lnSpc>
                <a:spcPct val="107000"/>
              </a:lnSpc>
              <a:buFont typeface="Wingdings" panose="05000000000000000000" pitchFamily="2" charset="2"/>
              <a:buChar char="Ø"/>
            </a:pPr>
            <a:r>
              <a:rPr lang="es-MX" sz="1900" dirty="0">
                <a:latin typeface="Calibri" panose="020F0502020204030204" pitchFamily="34" charset="0"/>
                <a:ea typeface="Calibri" panose="020F0502020204030204" pitchFamily="34" charset="0"/>
                <a:cs typeface="Arial" panose="020B0604020202020204" pitchFamily="34" charset="0"/>
              </a:rPr>
              <a:t>Experta en el manejo de paquetería Aspel: COI, NOI, SAE, BANCO, PROD, CAJA; con 20 años de experiencia en los sistemas. De los cuales 15 laborando para la marca Aspel.  </a:t>
            </a:r>
          </a:p>
          <a:p>
            <a:pPr marL="285750" indent="-285750">
              <a:lnSpc>
                <a:spcPct val="107000"/>
              </a:lnSpc>
              <a:buFont typeface="Wingdings" panose="05000000000000000000" pitchFamily="2" charset="2"/>
              <a:buChar char="Ø"/>
            </a:pPr>
            <a:r>
              <a:rPr lang="es-MX" sz="1900" dirty="0">
                <a:latin typeface="Calibri" panose="020F0502020204030204" pitchFamily="34" charset="0"/>
                <a:ea typeface="Calibri" panose="020F0502020204030204" pitchFamily="34" charset="0"/>
                <a:cs typeface="Arial" panose="020B0604020202020204" pitchFamily="34" charset="0"/>
              </a:rPr>
              <a:t>Capacitador y Expositor en diversos foros del país.1</a:t>
            </a:r>
          </a:p>
        </p:txBody>
      </p:sp>
      <p:pic>
        <p:nvPicPr>
          <p:cNvPr id="13" name="Imagen 12">
            <a:extLst>
              <a:ext uri="{FF2B5EF4-FFF2-40B4-BE49-F238E27FC236}">
                <a16:creationId xmlns:a16="http://schemas.microsoft.com/office/drawing/2014/main" id="{811138B2-BEF4-48BB-8134-84ED36040E74}"/>
              </a:ext>
            </a:extLst>
          </p:cNvPr>
          <p:cNvPicPr>
            <a:picLocks noChangeAspect="1"/>
          </p:cNvPicPr>
          <p:nvPr/>
        </p:nvPicPr>
        <p:blipFill>
          <a:blip r:embed="rId3"/>
          <a:stretch>
            <a:fillRect/>
          </a:stretch>
        </p:blipFill>
        <p:spPr>
          <a:xfrm>
            <a:off x="659492" y="832656"/>
            <a:ext cx="3190875" cy="3686175"/>
          </a:xfrm>
          <a:prstGeom prst="rect">
            <a:avLst/>
          </a:prstGeom>
        </p:spPr>
      </p:pic>
    </p:spTree>
    <p:extLst>
      <p:ext uri="{BB962C8B-B14F-4D97-AF65-F5344CB8AC3E}">
        <p14:creationId xmlns:p14="http://schemas.microsoft.com/office/powerpoint/2010/main" val="1679764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0546AFC1-71EF-4336-B4A5-44A94DDBB23A}"/>
              </a:ext>
            </a:extLst>
          </p:cNvPr>
          <p:cNvSpPr txBox="1">
            <a:spLocks/>
          </p:cNvSpPr>
          <p:nvPr/>
        </p:nvSpPr>
        <p:spPr>
          <a:xfrm>
            <a:off x="264149" y="205643"/>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mn-lt"/>
                <a:cs typeface="Arial"/>
              </a:rPr>
              <a:t>I.</a:t>
            </a:r>
            <a:r>
              <a:rPr lang="es-MX" sz="3000" b="1" spc="-5" dirty="0">
                <a:latin typeface="+mn-lt"/>
                <a:cs typeface="Arial"/>
              </a:rPr>
              <a:t> </a:t>
            </a: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
        <p:nvSpPr>
          <p:cNvPr id="4" name="Rectángulo 3">
            <a:extLst>
              <a:ext uri="{FF2B5EF4-FFF2-40B4-BE49-F238E27FC236}">
                <a16:creationId xmlns:a16="http://schemas.microsoft.com/office/drawing/2014/main" id="{954DEA7C-4628-4A3D-8DE2-6A3D092112A4}"/>
              </a:ext>
            </a:extLst>
          </p:cNvPr>
          <p:cNvSpPr/>
          <p:nvPr/>
        </p:nvSpPr>
        <p:spPr>
          <a:xfrm>
            <a:off x="264149" y="1020046"/>
            <a:ext cx="10916469" cy="5632311"/>
          </a:xfrm>
          <a:prstGeom prst="rect">
            <a:avLst/>
          </a:prstGeom>
        </p:spPr>
        <p:txBody>
          <a:bodyPr wrap="square">
            <a:spAutoFit/>
          </a:bodyPr>
          <a:lstStyle/>
          <a:p>
            <a:pPr marL="914400" indent="-730885" algn="just"/>
            <a:r>
              <a:rPr lang="es-MX" sz="2000" b="1" dirty="0">
                <a:latin typeface="Arial" panose="020B0604020202020204" pitchFamily="34" charset="0"/>
                <a:ea typeface="Times New Roman" panose="02020603050405020304" pitchFamily="18" charset="0"/>
              </a:rPr>
              <a:t>Emisión de CFDI por concepto nómina del ejercicio fiscal 2022</a:t>
            </a:r>
          </a:p>
          <a:p>
            <a:pPr marL="914400" indent="-730885" algn="just"/>
            <a:endParaRPr lang="es-MX" sz="2000" dirty="0">
              <a:latin typeface="Arial" panose="020B0604020202020204" pitchFamily="34" charset="0"/>
              <a:ea typeface="Times New Roman" panose="02020603050405020304" pitchFamily="18" charset="0"/>
            </a:endParaRPr>
          </a:p>
          <a:p>
            <a:pPr marL="177800" indent="-6350" algn="just"/>
            <a:r>
              <a:rPr lang="es-MX" sz="2000" b="1" dirty="0">
                <a:latin typeface="Arial" panose="020B0604020202020204" pitchFamily="34" charset="0"/>
                <a:ea typeface="Times New Roman" panose="02020603050405020304" pitchFamily="18" charset="0"/>
              </a:rPr>
              <a:t>2.7.5.6. </a:t>
            </a:r>
            <a:r>
              <a:rPr lang="es-MX" sz="2000" dirty="0">
                <a:latin typeface="Arial" panose="020B0604020202020204" pitchFamily="34" charset="0"/>
                <a:ea typeface="Times New Roman" panose="02020603050405020304" pitchFamily="18" charset="0"/>
              </a:rPr>
              <a:t>Para los efectos de los artículos 29, segundo párrafo, fracción V y último párrafo del CFF; 27, fracciones V, segundo párrafo y XVIII, primer párrafo, 98, fracción II y 99, fracción III de la Ley del ISR, así como 39 del Reglamento del CFF, </a:t>
            </a:r>
            <a:r>
              <a:rPr lang="es-MX" sz="2000" b="1" dirty="0">
                <a:solidFill>
                  <a:srgbClr val="CC00CC"/>
                </a:solidFill>
                <a:latin typeface="Arial" panose="020B0604020202020204" pitchFamily="34" charset="0"/>
                <a:ea typeface="Times New Roman" panose="02020603050405020304" pitchFamily="18" charset="0"/>
              </a:rPr>
              <a:t>los contribuyentes que durante el ejercicio fiscal 2022 hayan emitido CFDI de nómina que contengan errores u omisiones en su llenado o en su versión </a:t>
            </a:r>
            <a:r>
              <a:rPr lang="es-MX" sz="2000" b="1" dirty="0">
                <a:solidFill>
                  <a:srgbClr val="0070C0"/>
                </a:solidFill>
                <a:latin typeface="Arial" panose="020B0604020202020204" pitchFamily="34" charset="0"/>
                <a:ea typeface="Times New Roman" panose="02020603050405020304" pitchFamily="18" charset="0"/>
              </a:rPr>
              <a:t>podrán, por única ocasión, corregir </a:t>
            </a:r>
            <a:r>
              <a:rPr lang="es-ES" sz="2000" b="1" dirty="0">
                <a:solidFill>
                  <a:srgbClr val="0070C0"/>
                </a:solidFill>
                <a:latin typeface="Arial" panose="020B0604020202020204" pitchFamily="34" charset="0"/>
                <a:ea typeface="Times New Roman" panose="02020603050405020304" pitchFamily="18" charset="0"/>
              </a:rPr>
              <a:t>estos</a:t>
            </a:r>
            <a:r>
              <a:rPr lang="es-MX" sz="2000" b="1" dirty="0">
                <a:solidFill>
                  <a:srgbClr val="0070C0"/>
                </a:solidFill>
                <a:latin typeface="Arial" panose="020B0604020202020204" pitchFamily="34" charset="0"/>
                <a:ea typeface="Times New Roman" panose="02020603050405020304" pitchFamily="18" charset="0"/>
              </a:rPr>
              <a:t>, siempre y cuando el nuevo comprobante que se elabore se emita a más tardar el 28 de febrero de 2023 y se cancelen los comprobantes que sustituyen.</a:t>
            </a:r>
          </a:p>
          <a:p>
            <a:pPr marL="177800" indent="-6350" algn="just"/>
            <a:endParaRPr lang="es-MX" sz="2000" b="1" dirty="0">
              <a:solidFill>
                <a:srgbClr val="0070C0"/>
              </a:solidFill>
              <a:latin typeface="Arial" panose="020B0604020202020204" pitchFamily="34" charset="0"/>
              <a:ea typeface="Times New Roman" panose="02020603050405020304" pitchFamily="18" charset="0"/>
            </a:endParaRPr>
          </a:p>
          <a:p>
            <a:pPr marL="177800" indent="-6350" algn="just"/>
            <a:r>
              <a:rPr lang="es-MX" sz="2000" dirty="0">
                <a:latin typeface="Arial" panose="020B0604020202020204" pitchFamily="34" charset="0"/>
                <a:ea typeface="Times New Roman" panose="02020603050405020304" pitchFamily="18" charset="0"/>
              </a:rPr>
              <a:t>	El CFDI de nómina que se emita en atención a esta facilidad </a:t>
            </a:r>
            <a:r>
              <a:rPr lang="es-MX" sz="2000" b="1" dirty="0">
                <a:solidFill>
                  <a:srgbClr val="C00000"/>
                </a:solidFill>
                <a:latin typeface="Arial" panose="020B0604020202020204" pitchFamily="34" charset="0"/>
                <a:ea typeface="Times New Roman" panose="02020603050405020304" pitchFamily="18" charset="0"/>
              </a:rPr>
              <a:t>se considerará emitido en el ejercicio fiscal 2022 siempre y cuando refleje como </a:t>
            </a:r>
            <a:r>
              <a:rPr lang="es-MX" sz="2000" b="1" u="sng" dirty="0">
                <a:solidFill>
                  <a:srgbClr val="C00000"/>
                </a:solidFill>
                <a:latin typeface="Arial" panose="020B0604020202020204" pitchFamily="34" charset="0"/>
                <a:ea typeface="Times New Roman" panose="02020603050405020304" pitchFamily="18" charset="0"/>
              </a:rPr>
              <a:t>“fecha de pago” </a:t>
            </a:r>
            <a:r>
              <a:rPr lang="es-MX" sz="2000" b="1" dirty="0">
                <a:solidFill>
                  <a:srgbClr val="C00000"/>
                </a:solidFill>
                <a:latin typeface="Arial" panose="020B0604020202020204" pitchFamily="34" charset="0"/>
                <a:ea typeface="Times New Roman" panose="02020603050405020304" pitchFamily="18" charset="0"/>
              </a:rPr>
              <a:t>el día correspondiente a 2022 en que se realizó el pago asociado al comprobante.</a:t>
            </a:r>
          </a:p>
          <a:p>
            <a:pPr marL="177800" indent="-6350" algn="just"/>
            <a:endParaRPr lang="es-MX" sz="2000" b="1" dirty="0">
              <a:solidFill>
                <a:srgbClr val="C00000"/>
              </a:solidFill>
              <a:latin typeface="Arial" panose="020B0604020202020204" pitchFamily="34" charset="0"/>
              <a:ea typeface="Times New Roman" panose="02020603050405020304" pitchFamily="18" charset="0"/>
            </a:endParaRPr>
          </a:p>
          <a:p>
            <a:pPr marL="177800" indent="-6350" algn="just"/>
            <a:r>
              <a:rPr lang="es-MX" sz="2000" dirty="0">
                <a:latin typeface="Arial" panose="020B0604020202020204" pitchFamily="34" charset="0"/>
                <a:ea typeface="Times New Roman" panose="02020603050405020304" pitchFamily="18" charset="0"/>
              </a:rPr>
              <a:t>	La aplicación del beneficio contenido en </a:t>
            </a:r>
            <a:r>
              <a:rPr lang="es-MX" sz="2000" b="1" dirty="0">
                <a:highlight>
                  <a:srgbClr val="FFFF00"/>
                </a:highlight>
                <a:latin typeface="Arial" panose="020B0604020202020204" pitchFamily="34" charset="0"/>
                <a:ea typeface="Times New Roman" panose="02020603050405020304" pitchFamily="18" charset="0"/>
              </a:rPr>
              <a:t>la presente regla no libera a los contribuyentes de realizar el pago de la diferencia no cubierta con la actualización y recargos que, en su caso, procedan.</a:t>
            </a:r>
          </a:p>
          <a:p>
            <a:pPr marL="177800" indent="-6350" algn="r"/>
            <a:r>
              <a:rPr lang="es-MX" sz="2000" i="1" dirty="0">
                <a:latin typeface="Arial" panose="020B0604020202020204" pitchFamily="34" charset="0"/>
                <a:ea typeface="Times New Roman" panose="02020603050405020304" pitchFamily="18" charset="0"/>
              </a:rPr>
              <a:t>	CFF 29, LISR 27, 98, 99, RCFF 39</a:t>
            </a:r>
            <a:endParaRPr lang="es-MX" sz="20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492477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0546AFC1-71EF-4336-B4A5-44A94DDBB23A}"/>
              </a:ext>
            </a:extLst>
          </p:cNvPr>
          <p:cNvSpPr txBox="1">
            <a:spLocks/>
          </p:cNvSpPr>
          <p:nvPr/>
        </p:nvSpPr>
        <p:spPr>
          <a:xfrm>
            <a:off x="409804" y="268912"/>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mn-lt"/>
                <a:cs typeface="Arial"/>
              </a:rPr>
              <a:t>I.</a:t>
            </a:r>
            <a:r>
              <a:rPr lang="es-MX" sz="3000" b="1" spc="-5" dirty="0">
                <a:latin typeface="+mn-lt"/>
                <a:cs typeface="Arial"/>
              </a:rPr>
              <a:t> </a:t>
            </a: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
        <p:nvSpPr>
          <p:cNvPr id="4" name="Rectángulo 3">
            <a:extLst>
              <a:ext uri="{FF2B5EF4-FFF2-40B4-BE49-F238E27FC236}">
                <a16:creationId xmlns:a16="http://schemas.microsoft.com/office/drawing/2014/main" id="{B771F437-A912-4D99-BE2C-B6C35F5E0558}"/>
              </a:ext>
            </a:extLst>
          </p:cNvPr>
          <p:cNvSpPr/>
          <p:nvPr/>
        </p:nvSpPr>
        <p:spPr>
          <a:xfrm>
            <a:off x="823856" y="1755200"/>
            <a:ext cx="10071422" cy="2800767"/>
          </a:xfrm>
          <a:prstGeom prst="rect">
            <a:avLst/>
          </a:prstGeom>
        </p:spPr>
        <p:txBody>
          <a:bodyPr wrap="square">
            <a:spAutoFit/>
          </a:bodyPr>
          <a:lstStyle/>
          <a:p>
            <a:pPr marL="914400" indent="-13970" algn="just"/>
            <a:r>
              <a:rPr lang="es-MX" sz="2200" b="1" dirty="0">
                <a:latin typeface="Arial" panose="020B0604020202020204" pitchFamily="34" charset="0"/>
                <a:ea typeface="Times New Roman" panose="02020603050405020304" pitchFamily="18" charset="0"/>
              </a:rPr>
              <a:t>Plazos para la cancelación de CFDI </a:t>
            </a:r>
          </a:p>
          <a:p>
            <a:pPr marL="914400" indent="-13970" algn="just"/>
            <a:endParaRPr lang="es-MX" sz="2200" dirty="0">
              <a:latin typeface="Arial" panose="020B0604020202020204" pitchFamily="34" charset="0"/>
              <a:ea typeface="Times New Roman" panose="02020603050405020304" pitchFamily="18" charset="0"/>
            </a:endParaRPr>
          </a:p>
          <a:p>
            <a:pPr marL="900430" indent="182880" algn="just"/>
            <a:r>
              <a:rPr lang="es-MX" sz="2200" b="1" dirty="0">
                <a:latin typeface="Arial" panose="020B0604020202020204" pitchFamily="34" charset="0"/>
                <a:ea typeface="Times New Roman" panose="02020603050405020304" pitchFamily="18" charset="0"/>
              </a:rPr>
              <a:t>2.7.1.47.</a:t>
            </a:r>
            <a:r>
              <a:rPr lang="es-MX" sz="2200" dirty="0">
                <a:latin typeface="Arial" panose="020B0604020202020204" pitchFamily="34" charset="0"/>
                <a:ea typeface="Times New Roman" panose="02020603050405020304" pitchFamily="18" charset="0"/>
              </a:rPr>
              <a:t>	Para los efectos del artículo 29-A, cuarto párrafo del CFF, la cancelación de los CFDI se podrá efectuar a más tardar en el mes en el cual se deba </a:t>
            </a:r>
            <a:r>
              <a:rPr lang="es-MX" sz="2200" b="1" dirty="0">
                <a:latin typeface="Arial" panose="020B0604020202020204" pitchFamily="34" charset="0"/>
                <a:ea typeface="Times New Roman" panose="02020603050405020304" pitchFamily="18" charset="0"/>
              </a:rPr>
              <a:t>presentar la declaración anual del ISR correspondiente al ejercicio fiscal en el cual se expidió el citado comprobante.</a:t>
            </a:r>
          </a:p>
          <a:p>
            <a:pPr marL="914400" indent="-13970" algn="just"/>
            <a:r>
              <a:rPr lang="es-MX" sz="2200" i="1" dirty="0">
                <a:latin typeface="Arial" panose="020B0604020202020204" pitchFamily="34" charset="0"/>
                <a:ea typeface="Times New Roman" panose="02020603050405020304" pitchFamily="18" charset="0"/>
              </a:rPr>
              <a:t>CFF 29-A</a:t>
            </a:r>
            <a:endParaRPr lang="es-MX" sz="22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677117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3F29DC2-8AAA-4634-A3C1-1F88C47AC438}"/>
              </a:ext>
            </a:extLst>
          </p:cNvPr>
          <p:cNvPicPr>
            <a:picLocks noChangeAspect="1"/>
          </p:cNvPicPr>
          <p:nvPr/>
        </p:nvPicPr>
        <p:blipFill>
          <a:blip r:embed="rId2"/>
          <a:stretch>
            <a:fillRect/>
          </a:stretch>
        </p:blipFill>
        <p:spPr>
          <a:xfrm>
            <a:off x="1644675" y="2186487"/>
            <a:ext cx="8286750" cy="2733675"/>
          </a:xfrm>
          <a:prstGeom prst="rect">
            <a:avLst/>
          </a:prstGeom>
        </p:spPr>
      </p:pic>
      <p:sp>
        <p:nvSpPr>
          <p:cNvPr id="5" name="object 2">
            <a:extLst>
              <a:ext uri="{FF2B5EF4-FFF2-40B4-BE49-F238E27FC236}">
                <a16:creationId xmlns:a16="http://schemas.microsoft.com/office/drawing/2014/main" id="{11123A34-F175-4E9C-BF75-A6117A54A56C}"/>
              </a:ext>
            </a:extLst>
          </p:cNvPr>
          <p:cNvSpPr txBox="1">
            <a:spLocks/>
          </p:cNvSpPr>
          <p:nvPr/>
        </p:nvSpPr>
        <p:spPr>
          <a:xfrm>
            <a:off x="191946" y="305469"/>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II.</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¿Cuáles son los principales cambios?	</a:t>
            </a:r>
          </a:p>
        </p:txBody>
      </p:sp>
    </p:spTree>
    <p:extLst>
      <p:ext uri="{BB962C8B-B14F-4D97-AF65-F5344CB8AC3E}">
        <p14:creationId xmlns:p14="http://schemas.microsoft.com/office/powerpoint/2010/main" val="3752214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graphicFrame>
        <p:nvGraphicFramePr>
          <p:cNvPr id="8" name="Tabla 7">
            <a:extLst>
              <a:ext uri="{FF2B5EF4-FFF2-40B4-BE49-F238E27FC236}">
                <a16:creationId xmlns:a16="http://schemas.microsoft.com/office/drawing/2014/main" id="{3C62680E-3A21-46E0-9AC4-9509919DCE3E}"/>
              </a:ext>
            </a:extLst>
          </p:cNvPr>
          <p:cNvGraphicFramePr>
            <a:graphicFrameLocks noGrp="1"/>
          </p:cNvGraphicFramePr>
          <p:nvPr/>
        </p:nvGraphicFramePr>
        <p:xfrm>
          <a:off x="678999" y="1152634"/>
          <a:ext cx="10197089" cy="4933950"/>
        </p:xfrm>
        <a:graphic>
          <a:graphicData uri="http://schemas.openxmlformats.org/drawingml/2006/table">
            <a:tbl>
              <a:tblPr/>
              <a:tblGrid>
                <a:gridCol w="1237102">
                  <a:extLst>
                    <a:ext uri="{9D8B030D-6E8A-4147-A177-3AD203B41FA5}">
                      <a16:colId xmlns:a16="http://schemas.microsoft.com/office/drawing/2014/main" val="1125633403"/>
                    </a:ext>
                  </a:extLst>
                </a:gridCol>
                <a:gridCol w="3571185">
                  <a:extLst>
                    <a:ext uri="{9D8B030D-6E8A-4147-A177-3AD203B41FA5}">
                      <a16:colId xmlns:a16="http://schemas.microsoft.com/office/drawing/2014/main" val="3603729749"/>
                    </a:ext>
                  </a:extLst>
                </a:gridCol>
                <a:gridCol w="960856">
                  <a:extLst>
                    <a:ext uri="{9D8B030D-6E8A-4147-A177-3AD203B41FA5}">
                      <a16:colId xmlns:a16="http://schemas.microsoft.com/office/drawing/2014/main" val="95573071"/>
                    </a:ext>
                  </a:extLst>
                </a:gridCol>
                <a:gridCol w="1237102">
                  <a:extLst>
                    <a:ext uri="{9D8B030D-6E8A-4147-A177-3AD203B41FA5}">
                      <a16:colId xmlns:a16="http://schemas.microsoft.com/office/drawing/2014/main" val="3138811935"/>
                    </a:ext>
                  </a:extLst>
                </a:gridCol>
                <a:gridCol w="960856">
                  <a:extLst>
                    <a:ext uri="{9D8B030D-6E8A-4147-A177-3AD203B41FA5}">
                      <a16:colId xmlns:a16="http://schemas.microsoft.com/office/drawing/2014/main" val="929973398"/>
                    </a:ext>
                  </a:extLst>
                </a:gridCol>
                <a:gridCol w="992886">
                  <a:extLst>
                    <a:ext uri="{9D8B030D-6E8A-4147-A177-3AD203B41FA5}">
                      <a16:colId xmlns:a16="http://schemas.microsoft.com/office/drawing/2014/main" val="3192418139"/>
                    </a:ext>
                  </a:extLst>
                </a:gridCol>
                <a:gridCol w="1237102">
                  <a:extLst>
                    <a:ext uri="{9D8B030D-6E8A-4147-A177-3AD203B41FA5}">
                      <a16:colId xmlns:a16="http://schemas.microsoft.com/office/drawing/2014/main" val="1163067630"/>
                    </a:ext>
                  </a:extLst>
                </a:gridCol>
              </a:tblGrid>
              <a:tr h="190500">
                <a:tc>
                  <a:txBody>
                    <a:bodyPr/>
                    <a:lstStyle/>
                    <a:p>
                      <a:pPr algn="ctr" fontAlgn="b"/>
                      <a:r>
                        <a:rPr lang="es-MX" sz="2100" b="1" i="0" u="none" strike="noStrike">
                          <a:solidFill>
                            <a:srgbClr val="FFFFFF"/>
                          </a:solidFill>
                          <a:effectLst/>
                          <a:latin typeface="Calibri" panose="020F0502020204030204" pitchFamily="34" charset="0"/>
                        </a:rPr>
                        <a:t>Número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100" b="1" i="0" u="none" strike="noStrike">
                          <a:solidFill>
                            <a:srgbClr val="FFFFFF"/>
                          </a:solidFill>
                          <a:effectLst/>
                          <a:latin typeface="Calibri" panose="020F0502020204030204" pitchFamily="34" charset="0"/>
                        </a:rPr>
                        <a:t>CATALOGO  5 DE ENERO 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100" b="1" i="0" u="none" strike="noStrike">
                          <a:solidFill>
                            <a:srgbClr val="FFFFFF"/>
                          </a:solidFill>
                          <a:effectLst/>
                          <a:latin typeface="Calibri" panose="020F0502020204030204" pitchFamily="34" charset="0"/>
                        </a:rPr>
                        <a:t>CFDI 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100" b="1" i="0" u="none" strike="noStrike">
                          <a:solidFill>
                            <a:srgbClr val="FFFFFF"/>
                          </a:solidFill>
                          <a:effectLst/>
                          <a:latin typeface="Calibri" panose="020F0502020204030204" pitchFamily="34" charset="0"/>
                        </a:rPr>
                        <a:t>OBS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100" b="1" i="0" u="none" strike="noStrike">
                          <a:solidFill>
                            <a:srgbClr val="FFFFFF"/>
                          </a:solidFill>
                          <a:effectLst/>
                          <a:latin typeface="Calibri" panose="020F0502020204030204" pitchFamily="34" charset="0"/>
                        </a:rPr>
                        <a:t>Número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100" b="1" i="0" u="none" strike="noStrike">
                          <a:solidFill>
                            <a:srgbClr val="FFFFFF"/>
                          </a:solidFill>
                          <a:effectLst/>
                          <a:latin typeface="Calibri" panose="020F0502020204030204" pitchFamily="34" charset="0"/>
                        </a:rPr>
                        <a:t>CFDI 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100" b="1" i="0" u="none" strike="noStrike">
                          <a:solidFill>
                            <a:srgbClr val="FFFFFF"/>
                          </a:solidFill>
                          <a:effectLst/>
                          <a:latin typeface="Calibri" panose="020F0502020204030204" pitchFamily="34" charset="0"/>
                        </a:rPr>
                        <a:t>OBS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695246"/>
                  </a:ext>
                </a:extLst>
              </a:tr>
              <a:tr h="190500">
                <a:tc>
                  <a:txBody>
                    <a:bodyPr/>
                    <a:lstStyle/>
                    <a:p>
                      <a:pPr algn="ctr" fontAlgn="ctr"/>
                      <a:r>
                        <a:rPr lang="es-MX" sz="2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FORMA DE PAGO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9916194"/>
                  </a:ext>
                </a:extLst>
              </a:tr>
              <a:tr h="190500">
                <a:tc>
                  <a:txBody>
                    <a:bodyPr/>
                    <a:lstStyle/>
                    <a:p>
                      <a:pPr algn="ctr" fontAlgn="ctr"/>
                      <a:r>
                        <a:rPr lang="es-MX" sz="2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MONEDA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178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178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7668914"/>
                  </a:ext>
                </a:extLst>
              </a:tr>
              <a:tr h="190500">
                <a:tc>
                  <a:txBody>
                    <a:bodyPr/>
                    <a:lstStyle/>
                    <a:p>
                      <a:pPr algn="ctr" fontAlgn="ctr"/>
                      <a:r>
                        <a:rPr lang="es-MX" sz="2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TIPO DE COMPROBANTE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19186"/>
                  </a:ext>
                </a:extLst>
              </a:tr>
              <a:tr h="190500">
                <a:tc>
                  <a:txBody>
                    <a:bodyPr/>
                    <a:lstStyle/>
                    <a:p>
                      <a:pPr algn="ctr" fontAlgn="b"/>
                      <a:r>
                        <a:rPr lang="es-MX" sz="2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s-MX" sz="2100" b="1" i="0" u="none" strike="noStrike">
                          <a:solidFill>
                            <a:srgbClr val="000000"/>
                          </a:solidFill>
                          <a:effectLst/>
                          <a:latin typeface="Calibri" panose="020F0502020204030204" pitchFamily="34" charset="0"/>
                        </a:rPr>
                        <a:t>EXPORTACIÓN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1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100" b="1" i="0" u="none" strike="noStrike" dirty="0">
                          <a:solidFill>
                            <a:srgbClr val="000000"/>
                          </a:solidFill>
                          <a:effectLst/>
                          <a:latin typeface="Calibri" panose="020F0502020204030204" pitchFamily="34" charset="0"/>
                        </a:rPr>
                        <a:t>NUEVO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100" b="0" i="0" u="none" strike="noStrike">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4965976"/>
                  </a:ext>
                </a:extLst>
              </a:tr>
              <a:tr h="190500">
                <a:tc>
                  <a:txBody>
                    <a:bodyPr/>
                    <a:lstStyle/>
                    <a:p>
                      <a:pPr algn="ctr" fontAlgn="ctr"/>
                      <a:r>
                        <a:rPr lang="es-MX" sz="2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METODO DE PAGO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439466"/>
                  </a:ext>
                </a:extLst>
              </a:tr>
              <a:tr h="190500">
                <a:tc>
                  <a:txBody>
                    <a:bodyPr/>
                    <a:lstStyle/>
                    <a:p>
                      <a:pPr algn="ctr" fontAlgn="ctr"/>
                      <a:r>
                        <a:rPr lang="es-MX" sz="2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CODIGOS POSTALES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1" i="0" u="none" strike="noStrike">
                          <a:solidFill>
                            <a:srgbClr val="C00000"/>
                          </a:solidFill>
                          <a:effectLst/>
                          <a:latin typeface="Calibri" panose="020F0502020204030204" pitchFamily="34" charset="0"/>
                        </a:rPr>
                        <a:t> 95,750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1" i="0" u="none" strike="noStrike">
                          <a:solidFill>
                            <a:srgbClr val="C00000"/>
                          </a:solidFill>
                          <a:effectLst/>
                          <a:latin typeface="Calibri" panose="020F0502020204030204" pitchFamily="34" charset="0"/>
                        </a:rPr>
                        <a:t> 95,777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236122"/>
                  </a:ext>
                </a:extLst>
              </a:tr>
              <a:tr h="190500">
                <a:tc>
                  <a:txBody>
                    <a:bodyPr/>
                    <a:lstStyle/>
                    <a:p>
                      <a:pPr algn="ctr" fontAlgn="b"/>
                      <a:r>
                        <a:rPr lang="es-MX" sz="2100" b="1"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s-MX" sz="2100" b="1" i="0" u="none" strike="noStrike" dirty="0">
                          <a:solidFill>
                            <a:srgbClr val="000000"/>
                          </a:solidFill>
                          <a:effectLst/>
                          <a:latin typeface="Calibri" panose="020F0502020204030204" pitchFamily="34" charset="0"/>
                        </a:rPr>
                        <a:t>PERIODICIDAD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100" b="1" i="0" u="none" strike="noStrike">
                          <a:solidFill>
                            <a:srgbClr val="000000"/>
                          </a:solidFill>
                          <a:effectLst/>
                          <a:latin typeface="Calibri" panose="020F0502020204030204" pitchFamily="34" charset="0"/>
                        </a:rPr>
                        <a:t>NUEVO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100" b="0" i="0" u="none" strike="noStrike">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5413589"/>
                  </a:ext>
                </a:extLst>
              </a:tr>
              <a:tr h="190500">
                <a:tc>
                  <a:txBody>
                    <a:bodyPr/>
                    <a:lstStyle/>
                    <a:p>
                      <a:pPr algn="ctr" fontAlgn="b"/>
                      <a:r>
                        <a:rPr lang="es-MX" sz="2100" b="1"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s-MX" sz="2100" b="1" i="0" u="none" strike="noStrike">
                          <a:solidFill>
                            <a:srgbClr val="000000"/>
                          </a:solidFill>
                          <a:effectLst/>
                          <a:latin typeface="Calibri" panose="020F0502020204030204" pitchFamily="34" charset="0"/>
                        </a:rPr>
                        <a:t>MESES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100" b="1"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100" b="1" i="0" u="none" strike="noStrike">
                          <a:solidFill>
                            <a:srgbClr val="000000"/>
                          </a:solidFill>
                          <a:effectLst/>
                          <a:latin typeface="Calibri" panose="020F0502020204030204" pitchFamily="34" charset="0"/>
                        </a:rPr>
                        <a:t>NUEVO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100" b="0" i="0" u="none" strike="noStrike">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208819"/>
                  </a:ext>
                </a:extLst>
              </a:tr>
              <a:tr h="190500">
                <a:tc>
                  <a:txBody>
                    <a:bodyPr/>
                    <a:lstStyle/>
                    <a:p>
                      <a:pPr algn="ctr" fontAlgn="ctr"/>
                      <a:r>
                        <a:rPr lang="es-MX" sz="2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TIPO DE RELACION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1" i="0" u="none" strike="noStrike">
                          <a:solidFill>
                            <a:srgbClr val="C00000"/>
                          </a:solidFill>
                          <a:effectLst/>
                          <a:latin typeface="Calibri" panose="020F0502020204030204" pitchFamily="34" charset="0"/>
                        </a:rPr>
                        <a:t> 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1" i="0" u="none" strike="noStrike">
                          <a:solidFill>
                            <a:srgbClr val="C00000"/>
                          </a:solidFill>
                          <a:effectLst/>
                          <a:latin typeface="Calibri" panose="020F0502020204030204" pitchFamily="34" charset="0"/>
                        </a:rPr>
                        <a:t> 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VIGENCIA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9938223"/>
                  </a:ext>
                </a:extLst>
              </a:tr>
              <a:tr h="190500">
                <a:tc>
                  <a:txBody>
                    <a:bodyPr/>
                    <a:lstStyle/>
                    <a:p>
                      <a:pPr algn="ctr" fontAlgn="ctr"/>
                      <a:r>
                        <a:rPr lang="es-MX" sz="2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REGIMEN FISCAL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1" i="0" u="none" strike="noStrike">
                          <a:solidFill>
                            <a:srgbClr val="C00000"/>
                          </a:solidFill>
                          <a:effectLst/>
                          <a:latin typeface="Calibri" panose="020F0502020204030204" pitchFamily="34" charset="0"/>
                        </a:rPr>
                        <a:t> 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1" i="0" u="none" strike="noStrike">
                          <a:solidFill>
                            <a:srgbClr val="C00000"/>
                          </a:solidFill>
                          <a:effectLst/>
                          <a:latin typeface="Calibri" panose="020F0502020204030204" pitchFamily="34" charset="0"/>
                        </a:rPr>
                        <a:t> 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VIGENCIA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885763"/>
                  </a:ext>
                </a:extLst>
              </a:tr>
              <a:tr h="190500">
                <a:tc>
                  <a:txBody>
                    <a:bodyPr/>
                    <a:lstStyle/>
                    <a:p>
                      <a:pPr algn="ctr" fontAlgn="ctr"/>
                      <a:r>
                        <a:rPr lang="es-MX" sz="21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PAIS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250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250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2848481"/>
                  </a:ext>
                </a:extLst>
              </a:tr>
              <a:tr h="190500">
                <a:tc>
                  <a:txBody>
                    <a:bodyPr/>
                    <a:lstStyle/>
                    <a:p>
                      <a:pPr algn="ctr" fontAlgn="ctr"/>
                      <a:r>
                        <a:rPr lang="es-MX" sz="2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USO DE CFDI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1" i="0" u="none" strike="noStrike">
                          <a:solidFill>
                            <a:srgbClr val="C00000"/>
                          </a:solidFill>
                          <a:effectLst/>
                          <a:latin typeface="Calibri" panose="020F0502020204030204" pitchFamily="34" charset="0"/>
                        </a:rPr>
                        <a:t> 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1" i="0" u="none" strike="noStrike">
                          <a:solidFill>
                            <a:srgbClr val="C00000"/>
                          </a:solidFill>
                          <a:effectLst/>
                          <a:latin typeface="Calibri" panose="020F0502020204030204" pitchFamily="34" charset="0"/>
                        </a:rPr>
                        <a:t> 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VIGENCIA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080104"/>
                  </a:ext>
                </a:extLst>
              </a:tr>
              <a:tr h="190500">
                <a:tc>
                  <a:txBody>
                    <a:bodyPr/>
                    <a:lstStyle/>
                    <a:p>
                      <a:pPr algn="ctr" fontAlgn="ctr"/>
                      <a:r>
                        <a:rPr lang="es-MX" sz="2100" b="0" i="0" u="none" strike="noStrike" dirty="0">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CLAVE DE PRODUCTOS Y SERVICIOS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1" i="0" u="none" strike="noStrike">
                          <a:solidFill>
                            <a:srgbClr val="C00000"/>
                          </a:solidFill>
                          <a:effectLst/>
                          <a:latin typeface="Calibri" panose="020F0502020204030204" pitchFamily="34" charset="0"/>
                        </a:rPr>
                        <a:t> 52,512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1" i="0" u="none" strike="noStrike">
                          <a:solidFill>
                            <a:srgbClr val="C00000"/>
                          </a:solidFill>
                          <a:effectLst/>
                          <a:latin typeface="Calibri" panose="020F0502020204030204" pitchFamily="34" charset="0"/>
                        </a:rPr>
                        <a:t> 52,513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1542162"/>
                  </a:ext>
                </a:extLst>
              </a:tr>
            </a:tbl>
          </a:graphicData>
        </a:graphic>
      </p:graphicFrame>
    </p:spTree>
    <p:extLst>
      <p:ext uri="{BB962C8B-B14F-4D97-AF65-F5344CB8AC3E}">
        <p14:creationId xmlns:p14="http://schemas.microsoft.com/office/powerpoint/2010/main" val="2909416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graphicFrame>
        <p:nvGraphicFramePr>
          <p:cNvPr id="4" name="Tabla 3">
            <a:extLst>
              <a:ext uri="{FF2B5EF4-FFF2-40B4-BE49-F238E27FC236}">
                <a16:creationId xmlns:a16="http://schemas.microsoft.com/office/drawing/2014/main" id="{09215C25-9FB1-419C-B6E9-F2E8BFE4E20C}"/>
              </a:ext>
            </a:extLst>
          </p:cNvPr>
          <p:cNvGraphicFramePr>
            <a:graphicFrameLocks noGrp="1"/>
          </p:cNvGraphicFramePr>
          <p:nvPr/>
        </p:nvGraphicFramePr>
        <p:xfrm>
          <a:off x="707800" y="1243110"/>
          <a:ext cx="10776400" cy="4604385"/>
        </p:xfrm>
        <a:graphic>
          <a:graphicData uri="http://schemas.openxmlformats.org/drawingml/2006/table">
            <a:tbl>
              <a:tblPr/>
              <a:tblGrid>
                <a:gridCol w="1307384">
                  <a:extLst>
                    <a:ext uri="{9D8B030D-6E8A-4147-A177-3AD203B41FA5}">
                      <a16:colId xmlns:a16="http://schemas.microsoft.com/office/drawing/2014/main" val="843329547"/>
                    </a:ext>
                  </a:extLst>
                </a:gridCol>
                <a:gridCol w="3774068">
                  <a:extLst>
                    <a:ext uri="{9D8B030D-6E8A-4147-A177-3AD203B41FA5}">
                      <a16:colId xmlns:a16="http://schemas.microsoft.com/office/drawing/2014/main" val="3590397191"/>
                    </a:ext>
                  </a:extLst>
                </a:gridCol>
                <a:gridCol w="1015444">
                  <a:extLst>
                    <a:ext uri="{9D8B030D-6E8A-4147-A177-3AD203B41FA5}">
                      <a16:colId xmlns:a16="http://schemas.microsoft.com/office/drawing/2014/main" val="4283832251"/>
                    </a:ext>
                  </a:extLst>
                </a:gridCol>
                <a:gridCol w="1555883">
                  <a:extLst>
                    <a:ext uri="{9D8B030D-6E8A-4147-A177-3AD203B41FA5}">
                      <a16:colId xmlns:a16="http://schemas.microsoft.com/office/drawing/2014/main" val="1488836571"/>
                    </a:ext>
                  </a:extLst>
                </a:gridCol>
                <a:gridCol w="977385">
                  <a:extLst>
                    <a:ext uri="{9D8B030D-6E8A-4147-A177-3AD203B41FA5}">
                      <a16:colId xmlns:a16="http://schemas.microsoft.com/office/drawing/2014/main" val="320979433"/>
                    </a:ext>
                  </a:extLst>
                </a:gridCol>
                <a:gridCol w="1052945">
                  <a:extLst>
                    <a:ext uri="{9D8B030D-6E8A-4147-A177-3AD203B41FA5}">
                      <a16:colId xmlns:a16="http://schemas.microsoft.com/office/drawing/2014/main" val="274512567"/>
                    </a:ext>
                  </a:extLst>
                </a:gridCol>
                <a:gridCol w="1093291">
                  <a:extLst>
                    <a:ext uri="{9D8B030D-6E8A-4147-A177-3AD203B41FA5}">
                      <a16:colId xmlns:a16="http://schemas.microsoft.com/office/drawing/2014/main" val="1952633924"/>
                    </a:ext>
                  </a:extLst>
                </a:gridCol>
              </a:tblGrid>
              <a:tr h="190500">
                <a:tc>
                  <a:txBody>
                    <a:bodyPr/>
                    <a:lstStyle/>
                    <a:p>
                      <a:pPr algn="ctr" fontAlgn="b"/>
                      <a:r>
                        <a:rPr lang="es-MX" sz="2100" b="1" i="0" u="none" strike="noStrike">
                          <a:solidFill>
                            <a:srgbClr val="FFFFFF"/>
                          </a:solidFill>
                          <a:effectLst/>
                          <a:latin typeface="Calibri" panose="020F0502020204030204" pitchFamily="34" charset="0"/>
                        </a:rPr>
                        <a:t>Número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100" b="1" i="0" u="none" strike="noStrike">
                          <a:solidFill>
                            <a:srgbClr val="FFFFFF"/>
                          </a:solidFill>
                          <a:effectLst/>
                          <a:latin typeface="Calibri" panose="020F0502020204030204" pitchFamily="34" charset="0"/>
                        </a:rPr>
                        <a:t>CATALOGO  5 DE ENERO 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100" b="1" i="0" u="none" strike="noStrike">
                          <a:solidFill>
                            <a:srgbClr val="FFFFFF"/>
                          </a:solidFill>
                          <a:effectLst/>
                          <a:latin typeface="Calibri" panose="020F0502020204030204" pitchFamily="34" charset="0"/>
                        </a:rPr>
                        <a:t>CFDI 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100" b="1" i="0" u="none" strike="noStrike">
                          <a:solidFill>
                            <a:srgbClr val="FFFFFF"/>
                          </a:solidFill>
                          <a:effectLst/>
                          <a:latin typeface="Calibri" panose="020F0502020204030204" pitchFamily="34" charset="0"/>
                        </a:rPr>
                        <a:t>OBS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100" b="1" i="0" u="none" strike="noStrike">
                          <a:solidFill>
                            <a:srgbClr val="FFFFFF"/>
                          </a:solidFill>
                          <a:effectLst/>
                          <a:latin typeface="Calibri" panose="020F0502020204030204" pitchFamily="34" charset="0"/>
                        </a:rPr>
                        <a:t>Número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100" b="1" i="0" u="none" strike="noStrike">
                          <a:solidFill>
                            <a:srgbClr val="FFFFFF"/>
                          </a:solidFill>
                          <a:effectLst/>
                          <a:latin typeface="Calibri" panose="020F0502020204030204" pitchFamily="34" charset="0"/>
                        </a:rPr>
                        <a:t>CFDI 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s-MX" sz="2100" b="1" i="0" u="none" strike="noStrike" dirty="0">
                          <a:solidFill>
                            <a:srgbClr val="FFFFFF"/>
                          </a:solidFill>
                          <a:effectLst/>
                          <a:latin typeface="Calibri" panose="020F0502020204030204" pitchFamily="34" charset="0"/>
                        </a:rPr>
                        <a:t>OBS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593452869"/>
                  </a:ext>
                </a:extLst>
              </a:tr>
              <a:tr h="190500">
                <a:tc>
                  <a:txBody>
                    <a:bodyPr/>
                    <a:lstStyle/>
                    <a:p>
                      <a:pPr algn="ctr" fontAlgn="ctr"/>
                      <a:r>
                        <a:rPr lang="es-MX" sz="21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100" b="0" i="0" u="none" strike="noStrike">
                          <a:solidFill>
                            <a:srgbClr val="000000"/>
                          </a:solidFill>
                          <a:effectLst/>
                          <a:latin typeface="Calibri" panose="020F0502020204030204" pitchFamily="34" charset="0"/>
                        </a:rPr>
                        <a:t>CLAVE DE UNIDAD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2,418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2,418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4456013"/>
                  </a:ext>
                </a:extLst>
              </a:tr>
              <a:tr h="190500">
                <a:tc>
                  <a:txBody>
                    <a:bodyPr/>
                    <a:lstStyle/>
                    <a:p>
                      <a:pPr algn="ctr" fontAlgn="b"/>
                      <a:r>
                        <a:rPr lang="es-MX" sz="2100" b="1"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s-MX" sz="2100" b="1" i="0" u="none" strike="noStrike">
                          <a:solidFill>
                            <a:srgbClr val="000000"/>
                          </a:solidFill>
                          <a:effectLst/>
                          <a:latin typeface="Calibri" panose="020F0502020204030204" pitchFamily="34" charset="0"/>
                        </a:rPr>
                        <a:t>OBJETO DE IMPUESTOS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1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100" b="1" i="0" u="none" strike="noStrike">
                          <a:solidFill>
                            <a:srgbClr val="000000"/>
                          </a:solidFill>
                          <a:effectLst/>
                          <a:latin typeface="Calibri" panose="020F0502020204030204" pitchFamily="34" charset="0"/>
                        </a:rPr>
                        <a:t>NUEVO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100" b="0" i="0" u="none" strike="noStrike">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452505"/>
                  </a:ext>
                </a:extLst>
              </a:tr>
              <a:tr h="190500">
                <a:tc>
                  <a:txBody>
                    <a:bodyPr/>
                    <a:lstStyle/>
                    <a:p>
                      <a:pPr algn="ctr" fontAlgn="ctr"/>
                      <a:r>
                        <a:rPr lang="es-MX" sz="2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IMPUESTOS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032280"/>
                  </a:ext>
                </a:extLst>
              </a:tr>
              <a:tr h="190500">
                <a:tc>
                  <a:txBody>
                    <a:bodyPr/>
                    <a:lstStyle/>
                    <a:p>
                      <a:pPr algn="ctr" fontAlgn="ctr"/>
                      <a:r>
                        <a:rPr lang="es-MX" sz="2100" b="0" i="0" u="none" strike="noStrike">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TIPO DE FACTOR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797275"/>
                  </a:ext>
                </a:extLst>
              </a:tr>
              <a:tr h="190500">
                <a:tc>
                  <a:txBody>
                    <a:bodyPr/>
                    <a:lstStyle/>
                    <a:p>
                      <a:pPr algn="ctr" fontAlgn="ctr"/>
                      <a:r>
                        <a:rPr lang="es-MX" sz="2100" b="0"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TASA O CUOTA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0316163"/>
                  </a:ext>
                </a:extLst>
              </a:tr>
              <a:tr h="190500">
                <a:tc>
                  <a:txBody>
                    <a:bodyPr/>
                    <a:lstStyle/>
                    <a:p>
                      <a:pPr algn="ctr" fontAlgn="ctr"/>
                      <a:r>
                        <a:rPr lang="es-MX" sz="21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ADUANA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728947"/>
                  </a:ext>
                </a:extLst>
              </a:tr>
              <a:tr h="190500">
                <a:tc>
                  <a:txBody>
                    <a:bodyPr/>
                    <a:lstStyle/>
                    <a:p>
                      <a:pPr algn="ctr" fontAlgn="ctr"/>
                      <a:r>
                        <a:rPr lang="es-MX" sz="2100" b="0" i="0" u="none" strike="noStrike">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NÚMERO DE PEDIMENTO ADUANAL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44,152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44,152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6260779"/>
                  </a:ext>
                </a:extLst>
              </a:tr>
              <a:tr h="190500">
                <a:tc>
                  <a:txBody>
                    <a:bodyPr/>
                    <a:lstStyle/>
                    <a:p>
                      <a:pPr algn="ctr" fontAlgn="ctr"/>
                      <a:r>
                        <a:rPr lang="es-MX" sz="2100" b="0" i="0" u="none" strike="noStrike">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100" b="0" i="0" u="none" strike="noStrike">
                          <a:solidFill>
                            <a:srgbClr val="000000"/>
                          </a:solidFill>
                          <a:effectLst/>
                          <a:latin typeface="Calibri" panose="020F0502020204030204" pitchFamily="34" charset="0"/>
                        </a:rPr>
                        <a:t>PATENTE ADUANAL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3,311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3,311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2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912886"/>
                  </a:ext>
                </a:extLst>
              </a:tr>
              <a:tr h="190500">
                <a:tc>
                  <a:txBody>
                    <a:bodyPr/>
                    <a:lstStyle/>
                    <a:p>
                      <a:pPr algn="ctr" fontAlgn="b"/>
                      <a:r>
                        <a:rPr lang="es-MX" sz="2100" b="1"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s-MX" sz="2100" b="1" i="0" u="none" strike="noStrike">
                          <a:solidFill>
                            <a:srgbClr val="000000"/>
                          </a:solidFill>
                          <a:effectLst/>
                          <a:latin typeface="Calibri" panose="020F0502020204030204" pitchFamily="34" charset="0"/>
                        </a:rPr>
                        <a:t>COLONIA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MX" sz="2100" b="1" i="0" u="none" strike="noStrike">
                          <a:solidFill>
                            <a:srgbClr val="000000"/>
                          </a:solidFill>
                          <a:effectLst/>
                          <a:latin typeface="Calibri" panose="020F0502020204030204" pitchFamily="34" charset="0"/>
                        </a:rPr>
                        <a:t> 145,366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MX" sz="2100" b="1" i="0" u="none" strike="noStrike">
                          <a:solidFill>
                            <a:srgbClr val="000000"/>
                          </a:solidFill>
                          <a:effectLst/>
                          <a:latin typeface="Calibri" panose="020F0502020204030204" pitchFamily="34" charset="0"/>
                        </a:rPr>
                        <a:t>CARTA PORTE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MX" sz="2100" b="0" i="0" u="none" strike="noStrike">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080571"/>
                  </a:ext>
                </a:extLst>
              </a:tr>
              <a:tr h="190500">
                <a:tc>
                  <a:txBody>
                    <a:bodyPr/>
                    <a:lstStyle/>
                    <a:p>
                      <a:pPr algn="ctr" fontAlgn="ctr"/>
                      <a:r>
                        <a:rPr lang="es-MX" sz="2100" b="1" i="0" u="none" strike="noStrike">
                          <a:solidFill>
                            <a:srgbClr val="000000"/>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s-MX" sz="2100" b="1" i="0" u="none" strike="noStrike">
                          <a:solidFill>
                            <a:srgbClr val="000000"/>
                          </a:solidFill>
                          <a:effectLst/>
                          <a:latin typeface="Calibri" panose="020F0502020204030204" pitchFamily="34" charset="0"/>
                        </a:rPr>
                        <a:t>ESTADO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MX" sz="2100" b="1" i="0" u="none" strike="noStrike">
                          <a:solidFill>
                            <a:srgbClr val="000000"/>
                          </a:solidFill>
                          <a:effectLst/>
                          <a:latin typeface="Calibri" panose="020F0502020204030204" pitchFamily="34" charset="0"/>
                        </a:rPr>
                        <a:t> 94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MX" sz="2100" b="1" i="0" u="none" strike="noStrike">
                          <a:solidFill>
                            <a:srgbClr val="000000"/>
                          </a:solidFill>
                          <a:effectLst/>
                          <a:latin typeface="Calibri" panose="020F0502020204030204" pitchFamily="34" charset="0"/>
                        </a:rPr>
                        <a:t>NOMINA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MX" sz="2100" b="0" i="0" u="none" strike="noStrike">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1073657"/>
                  </a:ext>
                </a:extLst>
              </a:tr>
              <a:tr h="190500">
                <a:tc>
                  <a:txBody>
                    <a:bodyPr/>
                    <a:lstStyle/>
                    <a:p>
                      <a:pPr algn="ctr" fontAlgn="ctr"/>
                      <a:r>
                        <a:rPr lang="es-MX" sz="2100" b="1" i="0" u="none" strike="noStrike">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s-MX" sz="2100" b="1" i="0" u="none" strike="noStrike">
                          <a:solidFill>
                            <a:srgbClr val="000000"/>
                          </a:solidFill>
                          <a:effectLst/>
                          <a:latin typeface="Calibri" panose="020F0502020204030204" pitchFamily="34" charset="0"/>
                        </a:rPr>
                        <a:t>LOCALIDAD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MX" sz="2100" b="1" i="0" u="none" strike="noStrike">
                          <a:solidFill>
                            <a:srgbClr val="000000"/>
                          </a:solidFill>
                          <a:effectLst/>
                          <a:latin typeface="Calibri" panose="020F0502020204030204" pitchFamily="34" charset="0"/>
                        </a:rPr>
                        <a:t> 664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MX" sz="2100" b="1" i="0" u="none" strike="noStrike">
                          <a:solidFill>
                            <a:srgbClr val="000000"/>
                          </a:solidFill>
                          <a:effectLst/>
                          <a:latin typeface="Calibri" panose="020F0502020204030204" pitchFamily="34" charset="0"/>
                        </a:rPr>
                        <a:t>CARTA PORTE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MX" sz="2100" b="0" i="0" u="none" strike="noStrike">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416431"/>
                  </a:ext>
                </a:extLst>
              </a:tr>
              <a:tr h="190500">
                <a:tc>
                  <a:txBody>
                    <a:bodyPr/>
                    <a:lstStyle/>
                    <a:p>
                      <a:pPr algn="ctr" fontAlgn="ctr"/>
                      <a:r>
                        <a:rPr lang="es-MX" sz="2100" b="1" i="0" u="none" strike="noStrike">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s-MX" sz="2100" b="1" i="0" u="none" strike="noStrike">
                          <a:solidFill>
                            <a:srgbClr val="000000"/>
                          </a:solidFill>
                          <a:effectLst/>
                          <a:latin typeface="Calibri" panose="020F0502020204030204" pitchFamily="34" charset="0"/>
                        </a:rPr>
                        <a:t>MUNICIPIO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MX" sz="2100" b="1" i="0" u="none" strike="noStrike">
                          <a:solidFill>
                            <a:srgbClr val="000000"/>
                          </a:solidFill>
                          <a:effectLst/>
                          <a:latin typeface="Calibri" panose="020F0502020204030204" pitchFamily="34" charset="0"/>
                        </a:rPr>
                        <a:t> 2,463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MX" sz="2100" b="1" i="0" u="none" strike="noStrike">
                          <a:solidFill>
                            <a:srgbClr val="000000"/>
                          </a:solidFill>
                          <a:effectLst/>
                          <a:latin typeface="Calibri" panose="020F0502020204030204" pitchFamily="34" charset="0"/>
                        </a:rPr>
                        <a:t>CARTA PORTE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MX" sz="2100" b="0" i="0" u="none" strike="noStrike">
                          <a:solidFill>
                            <a:srgbClr val="000000"/>
                          </a:solidFill>
                          <a:effectLst/>
                          <a:latin typeface="Calibri" panose="020F0502020204030204" pitchFamily="34"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s-MX" sz="2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884694"/>
                  </a:ext>
                </a:extLst>
              </a:tr>
            </a:tbl>
          </a:graphicData>
        </a:graphic>
      </p:graphicFrame>
    </p:spTree>
    <p:extLst>
      <p:ext uri="{BB962C8B-B14F-4D97-AF65-F5344CB8AC3E}">
        <p14:creationId xmlns:p14="http://schemas.microsoft.com/office/powerpoint/2010/main" val="3577676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sp>
        <p:nvSpPr>
          <p:cNvPr id="4" name="Google Shape;247;p19">
            <a:extLst>
              <a:ext uri="{FF2B5EF4-FFF2-40B4-BE49-F238E27FC236}">
                <a16:creationId xmlns:a16="http://schemas.microsoft.com/office/drawing/2014/main" id="{0738B3FD-B269-4F23-8653-6C17B8E75792}"/>
              </a:ext>
            </a:extLst>
          </p:cNvPr>
          <p:cNvSpPr txBox="1">
            <a:spLocks/>
          </p:cNvSpPr>
          <p:nvPr/>
        </p:nvSpPr>
        <p:spPr>
          <a:xfrm>
            <a:off x="2907264" y="1411815"/>
            <a:ext cx="5525394" cy="382156"/>
          </a:xfrm>
          <a:prstGeom prst="rect">
            <a:avLst/>
          </a:prstGeom>
          <a:noFill/>
          <a:ln>
            <a:noFill/>
          </a:ln>
        </p:spPr>
        <p:txBody>
          <a:bodyPr spcFirstLastPara="1" vert="horz" wrap="square" lIns="0" tIns="1270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0"/>
              </a:spcBef>
              <a:buSzPts val="1400"/>
            </a:pPr>
            <a:r>
              <a:rPr lang="en-US" sz="2400" b="1" dirty="0">
                <a:latin typeface="Arial"/>
                <a:ea typeface="Arial"/>
                <a:cs typeface="Arial"/>
                <a:sym typeface="Arial"/>
              </a:rPr>
              <a:t>Nuevos Datos. Emisor / Receptor</a:t>
            </a:r>
          </a:p>
        </p:txBody>
      </p:sp>
      <p:pic>
        <p:nvPicPr>
          <p:cNvPr id="5" name="Google Shape;249;p19">
            <a:extLst>
              <a:ext uri="{FF2B5EF4-FFF2-40B4-BE49-F238E27FC236}">
                <a16:creationId xmlns:a16="http://schemas.microsoft.com/office/drawing/2014/main" id="{20C35895-79FF-4C34-8A09-D29A35EB666C}"/>
              </a:ext>
            </a:extLst>
          </p:cNvPr>
          <p:cNvPicPr preferRelativeResize="0"/>
          <p:nvPr/>
        </p:nvPicPr>
        <p:blipFill>
          <a:blip r:embed="rId2">
            <a:alphaModFix/>
          </a:blip>
          <a:stretch>
            <a:fillRect/>
          </a:stretch>
        </p:blipFill>
        <p:spPr>
          <a:xfrm>
            <a:off x="7391117" y="2386482"/>
            <a:ext cx="2610175" cy="2167444"/>
          </a:xfrm>
          <a:prstGeom prst="rect">
            <a:avLst/>
          </a:prstGeom>
          <a:noFill/>
          <a:ln>
            <a:noFill/>
          </a:ln>
        </p:spPr>
      </p:pic>
      <p:pic>
        <p:nvPicPr>
          <p:cNvPr id="8" name="Google Shape;250;p19">
            <a:extLst>
              <a:ext uri="{FF2B5EF4-FFF2-40B4-BE49-F238E27FC236}">
                <a16:creationId xmlns:a16="http://schemas.microsoft.com/office/drawing/2014/main" id="{B1C00D37-D56F-4CFC-A901-54B95F7193E6}"/>
              </a:ext>
            </a:extLst>
          </p:cNvPr>
          <p:cNvPicPr preferRelativeResize="0"/>
          <p:nvPr/>
        </p:nvPicPr>
        <p:blipFill rotWithShape="1">
          <a:blip r:embed="rId3">
            <a:alphaModFix/>
          </a:blip>
          <a:srcRect r="7235"/>
          <a:stretch/>
        </p:blipFill>
        <p:spPr>
          <a:xfrm>
            <a:off x="1639896" y="2307186"/>
            <a:ext cx="1777330" cy="1695800"/>
          </a:xfrm>
          <a:prstGeom prst="rect">
            <a:avLst/>
          </a:prstGeom>
          <a:noFill/>
          <a:ln>
            <a:noFill/>
          </a:ln>
        </p:spPr>
      </p:pic>
      <p:pic>
        <p:nvPicPr>
          <p:cNvPr id="9" name="Google Shape;251;p19">
            <a:extLst>
              <a:ext uri="{FF2B5EF4-FFF2-40B4-BE49-F238E27FC236}">
                <a16:creationId xmlns:a16="http://schemas.microsoft.com/office/drawing/2014/main" id="{B5E29E4C-991C-4163-BB7C-4534B2F9FCD2}"/>
              </a:ext>
            </a:extLst>
          </p:cNvPr>
          <p:cNvPicPr preferRelativeResize="0"/>
          <p:nvPr/>
        </p:nvPicPr>
        <p:blipFill>
          <a:blip r:embed="rId4">
            <a:alphaModFix/>
          </a:blip>
          <a:stretch>
            <a:fillRect/>
          </a:stretch>
        </p:blipFill>
        <p:spPr>
          <a:xfrm>
            <a:off x="3882391" y="2386482"/>
            <a:ext cx="2558219" cy="2957603"/>
          </a:xfrm>
          <a:prstGeom prst="rect">
            <a:avLst/>
          </a:prstGeom>
          <a:noFill/>
          <a:ln>
            <a:noFill/>
          </a:ln>
        </p:spPr>
      </p:pic>
      <p:sp>
        <p:nvSpPr>
          <p:cNvPr id="10" name="Google Shape;253;p19">
            <a:extLst>
              <a:ext uri="{FF2B5EF4-FFF2-40B4-BE49-F238E27FC236}">
                <a16:creationId xmlns:a16="http://schemas.microsoft.com/office/drawing/2014/main" id="{6A63FEE4-7390-40CD-9D5C-826F53FA67D7}"/>
              </a:ext>
            </a:extLst>
          </p:cNvPr>
          <p:cNvSpPr txBox="1"/>
          <p:nvPr/>
        </p:nvSpPr>
        <p:spPr>
          <a:xfrm>
            <a:off x="8228180" y="4649592"/>
            <a:ext cx="1863755" cy="50780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dirty="0"/>
              <a:t>Uso de CFDI</a:t>
            </a:r>
            <a:endParaRPr sz="2100" dirty="0"/>
          </a:p>
        </p:txBody>
      </p:sp>
      <p:sp>
        <p:nvSpPr>
          <p:cNvPr id="11" name="Google Shape;254;p19">
            <a:extLst>
              <a:ext uri="{FF2B5EF4-FFF2-40B4-BE49-F238E27FC236}">
                <a16:creationId xmlns:a16="http://schemas.microsoft.com/office/drawing/2014/main" id="{EDF56F1B-82C8-42F4-8B89-0524AE203FB5}"/>
              </a:ext>
            </a:extLst>
          </p:cNvPr>
          <p:cNvSpPr txBox="1"/>
          <p:nvPr/>
        </p:nvSpPr>
        <p:spPr>
          <a:xfrm>
            <a:off x="5669961" y="5118108"/>
            <a:ext cx="1863755" cy="50780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t>Domicilio</a:t>
            </a:r>
            <a:endParaRPr sz="2100"/>
          </a:p>
        </p:txBody>
      </p:sp>
      <p:sp>
        <p:nvSpPr>
          <p:cNvPr id="12" name="Google Shape;255;p19">
            <a:extLst>
              <a:ext uri="{FF2B5EF4-FFF2-40B4-BE49-F238E27FC236}">
                <a16:creationId xmlns:a16="http://schemas.microsoft.com/office/drawing/2014/main" id="{4E6B43BD-37BB-4E12-9F02-1D31F5B60ED8}"/>
              </a:ext>
            </a:extLst>
          </p:cNvPr>
          <p:cNvSpPr txBox="1"/>
          <p:nvPr/>
        </p:nvSpPr>
        <p:spPr>
          <a:xfrm>
            <a:off x="1310800" y="4262300"/>
            <a:ext cx="2246592" cy="50780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dirty="0"/>
              <a:t>Nuevos Datos</a:t>
            </a:r>
            <a:endParaRPr sz="2100" dirty="0"/>
          </a:p>
        </p:txBody>
      </p:sp>
    </p:spTree>
    <p:extLst>
      <p:ext uri="{BB962C8B-B14F-4D97-AF65-F5344CB8AC3E}">
        <p14:creationId xmlns:p14="http://schemas.microsoft.com/office/powerpoint/2010/main" val="3297764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sp>
        <p:nvSpPr>
          <p:cNvPr id="4" name="object 2">
            <a:extLst>
              <a:ext uri="{FF2B5EF4-FFF2-40B4-BE49-F238E27FC236}">
                <a16:creationId xmlns:a16="http://schemas.microsoft.com/office/drawing/2014/main" id="{A3E905A0-C17B-4698-A707-DFA618E36C9C}"/>
              </a:ext>
            </a:extLst>
          </p:cNvPr>
          <p:cNvSpPr txBox="1"/>
          <p:nvPr/>
        </p:nvSpPr>
        <p:spPr>
          <a:xfrm>
            <a:off x="2768333" y="2305170"/>
            <a:ext cx="8475227" cy="2044149"/>
          </a:xfrm>
          <a:prstGeom prst="rect">
            <a:avLst/>
          </a:prstGeom>
        </p:spPr>
        <p:txBody>
          <a:bodyPr vert="horz" wrap="square" lIns="0" tIns="12700" rIns="0" bIns="0" rtlCol="0">
            <a:spAutoFit/>
          </a:bodyPr>
          <a:lstStyle/>
          <a:p>
            <a:pPr marL="528956" marR="5080" indent="-514350" algn="just">
              <a:lnSpc>
                <a:spcPct val="100299"/>
              </a:lnSpc>
              <a:buFont typeface="+mj-lt"/>
              <a:buAutoNum type="romanUcPeriod"/>
              <a:tabLst>
                <a:tab pos="473075" algn="l"/>
              </a:tabLst>
            </a:pPr>
            <a:r>
              <a:rPr lang="es-MX" sz="2200" b="1" dirty="0">
                <a:solidFill>
                  <a:srgbClr val="000000"/>
                </a:solidFill>
                <a:latin typeface="Calibri" panose="020F0502020204030204" pitchFamily="34" charset="0"/>
                <a:ea typeface="Calibri" panose="020F0502020204030204" pitchFamily="34" charset="0"/>
                <a:cs typeface="Calibri" panose="020F0502020204030204" pitchFamily="34" charset="0"/>
              </a:rPr>
              <a:t>La clave del Registro Federal de Contribuyentes</a:t>
            </a:r>
            <a:r>
              <a:rPr lang="es-MX" sz="2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s-MX" sz="2200" b="1" dirty="0">
                <a:solidFill>
                  <a:srgbClr val="6F2F9F"/>
                </a:solidFill>
                <a:latin typeface="Calibri" panose="020F0502020204030204" pitchFamily="34" charset="0"/>
                <a:ea typeface="Calibri" panose="020F0502020204030204" pitchFamily="34" charset="0"/>
                <a:cs typeface="Calibri" panose="020F0502020204030204" pitchFamily="34" charset="0"/>
              </a:rPr>
              <a:t>nombre o razón social, </a:t>
            </a:r>
            <a:r>
              <a:rPr lang="es-MX" sz="2200" b="1" dirty="0">
                <a:solidFill>
                  <a:srgbClr val="000000"/>
                </a:solidFill>
                <a:latin typeface="Calibri" panose="020F0502020204030204" pitchFamily="34" charset="0"/>
                <a:ea typeface="Calibri" panose="020F0502020204030204" pitchFamily="34" charset="0"/>
                <a:cs typeface="Calibri" panose="020F0502020204030204" pitchFamily="34" charset="0"/>
              </a:rPr>
              <a:t>los contribuyentes que </a:t>
            </a:r>
            <a:r>
              <a:rPr lang="es-MX" sz="2200" b="1" dirty="0">
                <a:solidFill>
                  <a:srgbClr val="C00000"/>
                </a:solidFill>
                <a:latin typeface="Calibri" panose="020F0502020204030204" pitchFamily="34" charset="0"/>
                <a:ea typeface="Calibri" panose="020F0502020204030204" pitchFamily="34" charset="0"/>
                <a:cs typeface="Calibri" panose="020F0502020204030204" pitchFamily="34" charset="0"/>
              </a:rPr>
              <a:t>tengan más de un local o establecimiento</a:t>
            </a:r>
            <a:r>
              <a:rPr lang="es-MX" sz="2200" b="1" dirty="0">
                <a:solidFill>
                  <a:srgbClr val="000000"/>
                </a:solidFill>
                <a:latin typeface="Calibri" panose="020F0502020204030204" pitchFamily="34" charset="0"/>
                <a:ea typeface="Calibri" panose="020F0502020204030204" pitchFamily="34" charset="0"/>
                <a:cs typeface="Calibri" panose="020F0502020204030204" pitchFamily="34" charset="0"/>
              </a:rPr>
              <a:t>, se deberá señalar el domicilio del local o establecimiento en el que se expidan los comprobantes fiscales. </a:t>
            </a:r>
            <a:r>
              <a:rPr lang="es-MX" sz="2200" b="1" dirty="0">
                <a:solidFill>
                  <a:srgbClr val="7030A0"/>
                </a:solidFill>
                <a:latin typeface="Calibri" panose="020F0502020204030204" pitchFamily="34" charset="0"/>
                <a:ea typeface="Calibri" panose="020F0502020204030204" pitchFamily="34" charset="0"/>
                <a:cs typeface="Calibri" panose="020F0502020204030204" pitchFamily="34" charset="0"/>
              </a:rPr>
              <a:t>(2022)</a:t>
            </a:r>
            <a:endParaRPr lang="es-MX" sz="2200" dirty="0">
              <a:solidFill>
                <a:srgbClr val="7030A0"/>
              </a:solidFill>
              <a:latin typeface="Calibri" panose="020F0502020204030204" pitchFamily="34" charset="0"/>
              <a:ea typeface="Calibri" panose="020F0502020204030204" pitchFamily="34" charset="0"/>
              <a:cs typeface="Calibri" panose="020F0502020204030204" pitchFamily="34" charset="0"/>
            </a:endParaRPr>
          </a:p>
          <a:p>
            <a:pPr marL="528956" marR="5080" indent="-514350" algn="just">
              <a:lnSpc>
                <a:spcPct val="100299"/>
              </a:lnSpc>
              <a:buFont typeface="+mj-lt"/>
              <a:buAutoNum type="romanUcPeriod"/>
              <a:tabLst>
                <a:tab pos="473075" algn="l"/>
              </a:tabLst>
            </a:pPr>
            <a:r>
              <a:rPr sz="2200" b="1" dirty="0">
                <a:latin typeface="Calibri" panose="020F0502020204030204" pitchFamily="34" charset="0"/>
                <a:cs typeface="Calibri" panose="020F0502020204030204" pitchFamily="34" charset="0"/>
              </a:rPr>
              <a:t>El </a:t>
            </a:r>
            <a:r>
              <a:rPr sz="2200" b="1" spc="-10" dirty="0">
                <a:latin typeface="Calibri" panose="020F0502020204030204" pitchFamily="34" charset="0"/>
                <a:cs typeface="Calibri" panose="020F0502020204030204" pitchFamily="34" charset="0"/>
              </a:rPr>
              <a:t>número </a:t>
            </a:r>
            <a:r>
              <a:rPr sz="2200" b="1" spc="-5" dirty="0">
                <a:latin typeface="Calibri" panose="020F0502020204030204" pitchFamily="34" charset="0"/>
                <a:cs typeface="Calibri" panose="020F0502020204030204" pitchFamily="34" charset="0"/>
              </a:rPr>
              <a:t>de </a:t>
            </a:r>
            <a:r>
              <a:rPr sz="2200" b="1" spc="-10" dirty="0">
                <a:latin typeface="Calibri" panose="020F0502020204030204" pitchFamily="34" charset="0"/>
                <a:cs typeface="Calibri" panose="020F0502020204030204" pitchFamily="34" charset="0"/>
              </a:rPr>
              <a:t>folio </a:t>
            </a:r>
            <a:r>
              <a:rPr sz="2200" b="1" dirty="0">
                <a:latin typeface="Calibri" panose="020F0502020204030204" pitchFamily="34" charset="0"/>
                <a:cs typeface="Calibri" panose="020F0502020204030204" pitchFamily="34" charset="0"/>
              </a:rPr>
              <a:t>y </a:t>
            </a:r>
            <a:r>
              <a:rPr sz="2200" b="1" spc="-5" dirty="0">
                <a:latin typeface="Calibri" panose="020F0502020204030204" pitchFamily="34" charset="0"/>
                <a:cs typeface="Calibri" panose="020F0502020204030204" pitchFamily="34" charset="0"/>
              </a:rPr>
              <a:t>el sello</a:t>
            </a:r>
            <a:r>
              <a:rPr lang="es-MX" sz="2200" b="1" spc="-5" dirty="0">
                <a:latin typeface="Calibri" panose="020F0502020204030204" pitchFamily="34" charset="0"/>
                <a:cs typeface="Calibri" panose="020F0502020204030204" pitchFamily="34" charset="0"/>
              </a:rPr>
              <a:t> </a:t>
            </a:r>
            <a:r>
              <a:rPr sz="2200" b="1" spc="-10" dirty="0">
                <a:latin typeface="Calibri" panose="020F0502020204030204" pitchFamily="34" charset="0"/>
                <a:cs typeface="Calibri" panose="020F0502020204030204" pitchFamily="34" charset="0"/>
              </a:rPr>
              <a:t>digital</a:t>
            </a:r>
            <a:endParaRPr lang="es-MX" sz="2200" spc="-10" dirty="0">
              <a:latin typeface="Calibri" panose="020F0502020204030204" pitchFamily="34" charset="0"/>
              <a:cs typeface="Calibri" panose="020F0502020204030204" pitchFamily="34" charset="0"/>
            </a:endParaRPr>
          </a:p>
        </p:txBody>
      </p:sp>
      <p:pic>
        <p:nvPicPr>
          <p:cNvPr id="5" name="Picture 2" descr="Solución CFDI">
            <a:extLst>
              <a:ext uri="{FF2B5EF4-FFF2-40B4-BE49-F238E27FC236}">
                <a16:creationId xmlns:a16="http://schemas.microsoft.com/office/drawing/2014/main" id="{E68E3EBD-E957-4DD9-82AF-8750F768E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25" y="2673749"/>
            <a:ext cx="1961262" cy="1202725"/>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2">
            <a:extLst>
              <a:ext uri="{FF2B5EF4-FFF2-40B4-BE49-F238E27FC236}">
                <a16:creationId xmlns:a16="http://schemas.microsoft.com/office/drawing/2014/main" id="{F818E744-5B2C-44DC-80E4-288ABD94466E}"/>
              </a:ext>
            </a:extLst>
          </p:cNvPr>
          <p:cNvSpPr txBox="1"/>
          <p:nvPr/>
        </p:nvSpPr>
        <p:spPr>
          <a:xfrm>
            <a:off x="599097" y="1132739"/>
            <a:ext cx="10731014" cy="1041311"/>
          </a:xfrm>
          <a:prstGeom prst="rect">
            <a:avLst/>
          </a:prstGeom>
        </p:spPr>
        <p:txBody>
          <a:bodyPr vert="horz" wrap="square" lIns="0" tIns="12700" rIns="0" bIns="0" rtlCol="0">
            <a:spAutoFit/>
          </a:bodyPr>
          <a:lstStyle/>
          <a:p>
            <a:pPr marL="15240">
              <a:lnSpc>
                <a:spcPct val="100000"/>
              </a:lnSpc>
              <a:spcBef>
                <a:spcPts val="100"/>
              </a:spcBef>
            </a:pPr>
            <a:r>
              <a:rPr lang="es-MX" sz="2200" b="1" dirty="0">
                <a:solidFill>
                  <a:srgbClr val="6F2F9F"/>
                </a:solidFill>
                <a:latin typeface="Calibri" panose="020F0502020204030204" pitchFamily="34" charset="0"/>
                <a:cs typeface="Calibri" panose="020F0502020204030204" pitchFamily="34" charset="0"/>
              </a:rPr>
              <a:t>Artículo</a:t>
            </a:r>
            <a:r>
              <a:rPr lang="es-MX" sz="2200" b="1" spc="-60" dirty="0">
                <a:solidFill>
                  <a:srgbClr val="6F2F9F"/>
                </a:solidFill>
                <a:latin typeface="Calibri" panose="020F0502020204030204" pitchFamily="34" charset="0"/>
                <a:cs typeface="Calibri" panose="020F0502020204030204" pitchFamily="34" charset="0"/>
              </a:rPr>
              <a:t> </a:t>
            </a:r>
            <a:r>
              <a:rPr lang="es-MX" sz="2200" b="1" dirty="0">
                <a:solidFill>
                  <a:srgbClr val="6F2F9F"/>
                </a:solidFill>
                <a:latin typeface="Calibri" panose="020F0502020204030204" pitchFamily="34" charset="0"/>
                <a:cs typeface="Calibri" panose="020F0502020204030204" pitchFamily="34" charset="0"/>
              </a:rPr>
              <a:t>29-A.</a:t>
            </a:r>
            <a:endParaRPr lang="es-MX" sz="2200" dirty="0">
              <a:latin typeface="Calibri" panose="020F0502020204030204" pitchFamily="34" charset="0"/>
              <a:cs typeface="Calibri" panose="020F0502020204030204" pitchFamily="34" charset="0"/>
            </a:endParaRPr>
          </a:p>
          <a:p>
            <a:pPr marL="15240">
              <a:lnSpc>
                <a:spcPct val="100000"/>
              </a:lnSpc>
              <a:spcBef>
                <a:spcPts val="60"/>
              </a:spcBef>
            </a:pPr>
            <a:r>
              <a:rPr lang="es-MX" sz="2200" b="1" dirty="0">
                <a:latin typeface="Calibri" panose="020F0502020204030204" pitchFamily="34" charset="0"/>
                <a:cs typeface="Calibri" panose="020F0502020204030204" pitchFamily="34" charset="0"/>
              </a:rPr>
              <a:t>Los</a:t>
            </a:r>
            <a:r>
              <a:rPr lang="es-MX" sz="2200" b="1" spc="145" dirty="0">
                <a:latin typeface="Calibri" panose="020F0502020204030204" pitchFamily="34" charset="0"/>
                <a:cs typeface="Calibri" panose="020F0502020204030204" pitchFamily="34" charset="0"/>
              </a:rPr>
              <a:t> </a:t>
            </a:r>
            <a:r>
              <a:rPr lang="es-MX" sz="2200" b="1" spc="-15" dirty="0">
                <a:latin typeface="Calibri" panose="020F0502020204030204" pitchFamily="34" charset="0"/>
                <a:cs typeface="Calibri" panose="020F0502020204030204" pitchFamily="34" charset="0"/>
              </a:rPr>
              <a:t>comprobantes</a:t>
            </a:r>
            <a:r>
              <a:rPr lang="es-MX" sz="2200" b="1" spc="150" dirty="0">
                <a:latin typeface="Calibri" panose="020F0502020204030204" pitchFamily="34" charset="0"/>
                <a:cs typeface="Calibri" panose="020F0502020204030204" pitchFamily="34" charset="0"/>
              </a:rPr>
              <a:t> </a:t>
            </a:r>
            <a:r>
              <a:rPr lang="es-MX" sz="2200" b="1" spc="-10" dirty="0">
                <a:latin typeface="Calibri" panose="020F0502020204030204" pitchFamily="34" charset="0"/>
                <a:cs typeface="Calibri" panose="020F0502020204030204" pitchFamily="34" charset="0"/>
              </a:rPr>
              <a:t>fiscales</a:t>
            </a:r>
            <a:r>
              <a:rPr lang="es-MX" sz="2200" b="1" spc="155" dirty="0">
                <a:latin typeface="Calibri" panose="020F0502020204030204" pitchFamily="34" charset="0"/>
                <a:cs typeface="Calibri" panose="020F0502020204030204" pitchFamily="34" charset="0"/>
              </a:rPr>
              <a:t> </a:t>
            </a:r>
            <a:r>
              <a:rPr lang="es-MX" sz="2200" b="1" spc="-10" dirty="0">
                <a:latin typeface="Calibri" panose="020F0502020204030204" pitchFamily="34" charset="0"/>
                <a:cs typeface="Calibri" panose="020F0502020204030204" pitchFamily="34" charset="0"/>
              </a:rPr>
              <a:t>digitales</a:t>
            </a:r>
            <a:r>
              <a:rPr lang="es-MX" sz="2200" b="1" spc="150" dirty="0">
                <a:latin typeface="Calibri" panose="020F0502020204030204" pitchFamily="34" charset="0"/>
                <a:cs typeface="Calibri" panose="020F0502020204030204" pitchFamily="34" charset="0"/>
              </a:rPr>
              <a:t> </a:t>
            </a:r>
            <a:r>
              <a:rPr lang="es-MX" sz="2200" b="1" dirty="0">
                <a:latin typeface="Calibri" panose="020F0502020204030204" pitchFamily="34" charset="0"/>
                <a:cs typeface="Calibri" panose="020F0502020204030204" pitchFamily="34" charset="0"/>
              </a:rPr>
              <a:t>a</a:t>
            </a:r>
            <a:r>
              <a:rPr lang="es-MX" sz="2200" b="1" spc="140" dirty="0">
                <a:latin typeface="Calibri" panose="020F0502020204030204" pitchFamily="34" charset="0"/>
                <a:cs typeface="Calibri" panose="020F0502020204030204" pitchFamily="34" charset="0"/>
              </a:rPr>
              <a:t> </a:t>
            </a:r>
            <a:r>
              <a:rPr lang="es-MX" sz="2200" b="1" spc="-5" dirty="0">
                <a:latin typeface="Calibri" panose="020F0502020204030204" pitchFamily="34" charset="0"/>
                <a:cs typeface="Calibri" panose="020F0502020204030204" pitchFamily="34" charset="0"/>
              </a:rPr>
              <a:t>que</a:t>
            </a:r>
            <a:r>
              <a:rPr lang="es-MX" sz="2200" b="1" spc="140" dirty="0">
                <a:latin typeface="Calibri" panose="020F0502020204030204" pitchFamily="34" charset="0"/>
                <a:cs typeface="Calibri" panose="020F0502020204030204" pitchFamily="34" charset="0"/>
              </a:rPr>
              <a:t> </a:t>
            </a:r>
            <a:r>
              <a:rPr lang="es-MX" sz="2200" b="1" dirty="0">
                <a:latin typeface="Calibri" panose="020F0502020204030204" pitchFamily="34" charset="0"/>
                <a:cs typeface="Calibri" panose="020F0502020204030204" pitchFamily="34" charset="0"/>
              </a:rPr>
              <a:t>se</a:t>
            </a:r>
            <a:r>
              <a:rPr lang="es-MX" sz="2200" b="1" spc="140" dirty="0">
                <a:latin typeface="Calibri" panose="020F0502020204030204" pitchFamily="34" charset="0"/>
                <a:cs typeface="Calibri" panose="020F0502020204030204" pitchFamily="34" charset="0"/>
              </a:rPr>
              <a:t> </a:t>
            </a:r>
            <a:r>
              <a:rPr lang="es-MX" sz="2200" b="1" spc="-15" dirty="0">
                <a:latin typeface="Calibri" panose="020F0502020204030204" pitchFamily="34" charset="0"/>
                <a:cs typeface="Calibri" panose="020F0502020204030204" pitchFamily="34" charset="0"/>
              </a:rPr>
              <a:t>refiere</a:t>
            </a:r>
            <a:r>
              <a:rPr lang="es-MX" sz="2200" b="1" spc="145" dirty="0">
                <a:latin typeface="Calibri" panose="020F0502020204030204" pitchFamily="34" charset="0"/>
                <a:cs typeface="Calibri" panose="020F0502020204030204" pitchFamily="34" charset="0"/>
              </a:rPr>
              <a:t> </a:t>
            </a:r>
            <a:r>
              <a:rPr lang="es-MX" sz="2200" b="1" spc="-5" dirty="0">
                <a:latin typeface="Calibri" panose="020F0502020204030204" pitchFamily="34" charset="0"/>
                <a:cs typeface="Calibri" panose="020F0502020204030204" pitchFamily="34" charset="0"/>
              </a:rPr>
              <a:t>el</a:t>
            </a:r>
            <a:r>
              <a:rPr lang="es-MX" sz="2200" b="1" spc="150" dirty="0">
                <a:latin typeface="Calibri" panose="020F0502020204030204" pitchFamily="34" charset="0"/>
                <a:cs typeface="Calibri" panose="020F0502020204030204" pitchFamily="34" charset="0"/>
              </a:rPr>
              <a:t> </a:t>
            </a:r>
            <a:r>
              <a:rPr lang="es-MX" sz="2200" b="1" spc="-5" dirty="0">
                <a:latin typeface="Calibri" panose="020F0502020204030204" pitchFamily="34" charset="0"/>
                <a:cs typeface="Calibri" panose="020F0502020204030204" pitchFamily="34" charset="0"/>
              </a:rPr>
              <a:t>artículo</a:t>
            </a:r>
            <a:r>
              <a:rPr lang="es-MX" sz="2200" b="1" spc="145" dirty="0">
                <a:latin typeface="Calibri" panose="020F0502020204030204" pitchFamily="34" charset="0"/>
                <a:cs typeface="Calibri" panose="020F0502020204030204" pitchFamily="34" charset="0"/>
              </a:rPr>
              <a:t> </a:t>
            </a:r>
            <a:r>
              <a:rPr lang="es-MX" sz="2200" b="1" dirty="0">
                <a:latin typeface="Calibri" panose="020F0502020204030204" pitchFamily="34" charset="0"/>
                <a:cs typeface="Calibri" panose="020F0502020204030204" pitchFamily="34" charset="0"/>
              </a:rPr>
              <a:t>29</a:t>
            </a:r>
            <a:r>
              <a:rPr lang="es-MX" sz="2200" b="1" spc="155" dirty="0">
                <a:latin typeface="Calibri" panose="020F0502020204030204" pitchFamily="34" charset="0"/>
                <a:cs typeface="Calibri" panose="020F0502020204030204" pitchFamily="34" charset="0"/>
              </a:rPr>
              <a:t> </a:t>
            </a:r>
            <a:r>
              <a:rPr lang="es-MX" sz="2200" b="1" spc="-5" dirty="0">
                <a:latin typeface="Calibri" panose="020F0502020204030204" pitchFamily="34" charset="0"/>
                <a:cs typeface="Calibri" panose="020F0502020204030204" pitchFamily="34" charset="0"/>
              </a:rPr>
              <a:t>de</a:t>
            </a:r>
            <a:r>
              <a:rPr lang="es-MX" sz="2200" b="1" spc="140" dirty="0">
                <a:latin typeface="Calibri" panose="020F0502020204030204" pitchFamily="34" charset="0"/>
                <a:cs typeface="Calibri" panose="020F0502020204030204" pitchFamily="34" charset="0"/>
              </a:rPr>
              <a:t> </a:t>
            </a:r>
            <a:r>
              <a:rPr lang="es-MX" sz="2200" b="1" spc="-15" dirty="0">
                <a:latin typeface="Calibri" panose="020F0502020204030204" pitchFamily="34" charset="0"/>
                <a:cs typeface="Calibri" panose="020F0502020204030204" pitchFamily="34" charset="0"/>
              </a:rPr>
              <a:t>este</a:t>
            </a:r>
            <a:r>
              <a:rPr lang="es-MX" sz="2200" b="1" spc="145" dirty="0">
                <a:latin typeface="Calibri" panose="020F0502020204030204" pitchFamily="34" charset="0"/>
                <a:cs typeface="Calibri" panose="020F0502020204030204" pitchFamily="34" charset="0"/>
              </a:rPr>
              <a:t> </a:t>
            </a:r>
            <a:r>
              <a:rPr lang="es-MX" sz="2200" b="1" spc="-15" dirty="0">
                <a:latin typeface="Calibri" panose="020F0502020204030204" pitchFamily="34" charset="0"/>
                <a:cs typeface="Calibri" panose="020F0502020204030204" pitchFamily="34" charset="0"/>
              </a:rPr>
              <a:t>Código,</a:t>
            </a:r>
            <a:r>
              <a:rPr lang="es-MX" sz="2200" b="1" spc="145" dirty="0">
                <a:latin typeface="Calibri" panose="020F0502020204030204" pitchFamily="34" charset="0"/>
                <a:cs typeface="Calibri" panose="020F0502020204030204" pitchFamily="34" charset="0"/>
              </a:rPr>
              <a:t> </a:t>
            </a:r>
            <a:r>
              <a:rPr lang="es-MX" sz="2200" b="1" spc="-10" dirty="0">
                <a:solidFill>
                  <a:srgbClr val="C00000"/>
                </a:solidFill>
                <a:latin typeface="Calibri" panose="020F0502020204030204" pitchFamily="34" charset="0"/>
                <a:cs typeface="Calibri" panose="020F0502020204030204" pitchFamily="34" charset="0"/>
              </a:rPr>
              <a:t>deberán </a:t>
            </a:r>
            <a:r>
              <a:rPr lang="es-MX" sz="2200" b="1" spc="-15" dirty="0">
                <a:solidFill>
                  <a:srgbClr val="C00000"/>
                </a:solidFill>
                <a:latin typeface="Calibri" panose="020F0502020204030204" pitchFamily="34" charset="0"/>
                <a:cs typeface="Calibri" panose="020F0502020204030204" pitchFamily="34" charset="0"/>
              </a:rPr>
              <a:t>contener</a:t>
            </a:r>
            <a:r>
              <a:rPr lang="es-MX" sz="2200" b="1" spc="35" dirty="0">
                <a:solidFill>
                  <a:srgbClr val="C00000"/>
                </a:solidFill>
                <a:latin typeface="Calibri" panose="020F0502020204030204" pitchFamily="34" charset="0"/>
                <a:cs typeface="Calibri" panose="020F0502020204030204" pitchFamily="34" charset="0"/>
              </a:rPr>
              <a:t> </a:t>
            </a:r>
            <a:r>
              <a:rPr lang="es-MX" sz="2200" b="1" dirty="0">
                <a:solidFill>
                  <a:srgbClr val="C00000"/>
                </a:solidFill>
                <a:latin typeface="Calibri" panose="020F0502020204030204" pitchFamily="34" charset="0"/>
                <a:cs typeface="Calibri" panose="020F0502020204030204" pitchFamily="34" charset="0"/>
              </a:rPr>
              <a:t>los </a:t>
            </a:r>
            <a:r>
              <a:rPr lang="es-MX" sz="2200" b="1" spc="-10" dirty="0">
                <a:solidFill>
                  <a:srgbClr val="C00000"/>
                </a:solidFill>
                <a:latin typeface="Calibri" panose="020F0502020204030204" pitchFamily="34" charset="0"/>
                <a:cs typeface="Calibri" panose="020F0502020204030204" pitchFamily="34" charset="0"/>
              </a:rPr>
              <a:t>siguientes</a:t>
            </a:r>
            <a:r>
              <a:rPr lang="es-MX" sz="2200" b="1" spc="10" dirty="0">
                <a:solidFill>
                  <a:srgbClr val="C00000"/>
                </a:solidFill>
                <a:latin typeface="Calibri" panose="020F0502020204030204" pitchFamily="34" charset="0"/>
                <a:cs typeface="Calibri" panose="020F0502020204030204" pitchFamily="34" charset="0"/>
              </a:rPr>
              <a:t> </a:t>
            </a:r>
            <a:r>
              <a:rPr lang="es-MX" sz="2200" b="1" spc="-10" dirty="0">
                <a:solidFill>
                  <a:srgbClr val="C00000"/>
                </a:solidFill>
                <a:latin typeface="Calibri" panose="020F0502020204030204" pitchFamily="34" charset="0"/>
                <a:cs typeface="Calibri" panose="020F0502020204030204" pitchFamily="34" charset="0"/>
              </a:rPr>
              <a:t>requisitos</a:t>
            </a:r>
            <a:r>
              <a:rPr lang="es-MX" sz="2200" spc="-10" dirty="0">
                <a:solidFill>
                  <a:srgbClr val="C00000"/>
                </a:solidFill>
                <a:latin typeface="Calibri" panose="020F0502020204030204" pitchFamily="34" charset="0"/>
                <a:cs typeface="Calibri" panose="020F0502020204030204" pitchFamily="34" charset="0"/>
              </a:rPr>
              <a:t>:</a:t>
            </a:r>
            <a:endParaRPr lang="es-MX" sz="2200" dirty="0">
              <a:latin typeface="Calibri" panose="020F0502020204030204" pitchFamily="34" charset="0"/>
              <a:cs typeface="Calibri" panose="020F0502020204030204" pitchFamily="34" charset="0"/>
            </a:endParaRPr>
          </a:p>
        </p:txBody>
      </p:sp>
      <p:sp>
        <p:nvSpPr>
          <p:cNvPr id="9" name="Rectángulo 8">
            <a:extLst>
              <a:ext uri="{FF2B5EF4-FFF2-40B4-BE49-F238E27FC236}">
                <a16:creationId xmlns:a16="http://schemas.microsoft.com/office/drawing/2014/main" id="{C939C35B-1C73-4EDE-90DC-20F73FBE557B}"/>
              </a:ext>
            </a:extLst>
          </p:cNvPr>
          <p:cNvSpPr/>
          <p:nvPr/>
        </p:nvSpPr>
        <p:spPr>
          <a:xfrm>
            <a:off x="623811" y="4410874"/>
            <a:ext cx="7814820" cy="1863972"/>
          </a:xfrm>
          <a:prstGeom prst="rect">
            <a:avLst/>
          </a:prstGeom>
        </p:spPr>
        <p:txBody>
          <a:bodyPr wrap="square">
            <a:spAutoFit/>
          </a:bodyPr>
          <a:lstStyle/>
          <a:p>
            <a:pPr marL="528956" marR="5080" indent="-514350" algn="just">
              <a:lnSpc>
                <a:spcPct val="100299"/>
              </a:lnSpc>
              <a:buFont typeface="+mj-lt"/>
              <a:buAutoNum type="romanUcPeriod" startAt="3"/>
              <a:tabLst>
                <a:tab pos="473075" algn="l"/>
              </a:tabLst>
            </a:pPr>
            <a:r>
              <a:rPr lang="es-MX" sz="2200" b="1" dirty="0">
                <a:latin typeface="Calibri" panose="020F0502020204030204" pitchFamily="34" charset="0"/>
                <a:cs typeface="Calibri" panose="020F0502020204030204" pitchFamily="34" charset="0"/>
              </a:rPr>
              <a:t>El</a:t>
            </a:r>
            <a:r>
              <a:rPr lang="es-MX" sz="2200" b="1" spc="-5" dirty="0">
                <a:latin typeface="Calibri" panose="020F0502020204030204" pitchFamily="34" charset="0"/>
                <a:cs typeface="Calibri" panose="020F0502020204030204" pitchFamily="34" charset="0"/>
              </a:rPr>
              <a:t> </a:t>
            </a:r>
            <a:r>
              <a:rPr lang="es-MX" sz="2200" b="1" spc="-15" dirty="0">
                <a:latin typeface="Calibri" panose="020F0502020204030204" pitchFamily="34" charset="0"/>
                <a:cs typeface="Calibri" panose="020F0502020204030204" pitchFamily="34" charset="0"/>
              </a:rPr>
              <a:t>lugar</a:t>
            </a:r>
            <a:r>
              <a:rPr lang="es-MX" sz="2200" b="1" dirty="0">
                <a:latin typeface="Calibri" panose="020F0502020204030204" pitchFamily="34" charset="0"/>
                <a:cs typeface="Calibri" panose="020F0502020204030204" pitchFamily="34" charset="0"/>
              </a:rPr>
              <a:t> y</a:t>
            </a:r>
            <a:r>
              <a:rPr lang="es-MX" sz="2200" b="1" spc="-5" dirty="0">
                <a:latin typeface="Calibri" panose="020F0502020204030204" pitchFamily="34" charset="0"/>
                <a:cs typeface="Calibri" panose="020F0502020204030204" pitchFamily="34" charset="0"/>
              </a:rPr>
              <a:t> </a:t>
            </a:r>
            <a:r>
              <a:rPr lang="es-MX" sz="2200" b="1" spc="-15" dirty="0">
                <a:latin typeface="Calibri" panose="020F0502020204030204" pitchFamily="34" charset="0"/>
                <a:cs typeface="Calibri" panose="020F0502020204030204" pitchFamily="34" charset="0"/>
              </a:rPr>
              <a:t>fecha</a:t>
            </a:r>
            <a:r>
              <a:rPr lang="es-MX" sz="2200" b="1" spc="15" dirty="0">
                <a:latin typeface="Calibri" panose="020F0502020204030204" pitchFamily="34" charset="0"/>
                <a:cs typeface="Calibri" panose="020F0502020204030204" pitchFamily="34" charset="0"/>
              </a:rPr>
              <a:t> </a:t>
            </a:r>
            <a:r>
              <a:rPr lang="es-MX" sz="2200" b="1" spc="-5" dirty="0">
                <a:latin typeface="Calibri" panose="020F0502020204030204" pitchFamily="34" charset="0"/>
                <a:cs typeface="Calibri" panose="020F0502020204030204" pitchFamily="34" charset="0"/>
              </a:rPr>
              <a:t>de</a:t>
            </a:r>
            <a:r>
              <a:rPr lang="es-MX" sz="2200" b="1" spc="-10" dirty="0">
                <a:latin typeface="Calibri" panose="020F0502020204030204" pitchFamily="34" charset="0"/>
                <a:cs typeface="Calibri" panose="020F0502020204030204" pitchFamily="34" charset="0"/>
              </a:rPr>
              <a:t> expedición</a:t>
            </a:r>
            <a:r>
              <a:rPr lang="es-MX" sz="2200" spc="-10" dirty="0">
                <a:latin typeface="Calibri" panose="020F0502020204030204" pitchFamily="34" charset="0"/>
                <a:cs typeface="Calibri" panose="020F0502020204030204" pitchFamily="34" charset="0"/>
              </a:rPr>
              <a:t>.</a:t>
            </a:r>
          </a:p>
          <a:p>
            <a:pPr marL="514350" indent="-514350" algn="just">
              <a:lnSpc>
                <a:spcPct val="107000"/>
              </a:lnSpc>
              <a:buFont typeface="+mj-lt"/>
              <a:buAutoNum type="romanUcPeriod" startAt="3"/>
            </a:pPr>
            <a:r>
              <a:rPr lang="es-MX" sz="2200" b="1" dirty="0">
                <a:highlight>
                  <a:srgbClr val="FF00FF"/>
                </a:highlight>
                <a:latin typeface="Calibri" panose="020F0502020204030204" pitchFamily="34" charset="0"/>
                <a:ea typeface="Calibri" panose="020F0502020204030204" pitchFamily="34" charset="0"/>
                <a:cs typeface="Calibri" panose="020F0502020204030204" pitchFamily="34" charset="0"/>
              </a:rPr>
              <a:t>RFC, NOMBRE, DIRECCIÓN ( C.P.) Y USO DE CFDI (2022</a:t>
            </a:r>
            <a:r>
              <a:rPr lang="es-MX" sz="2200" b="1" dirty="0">
                <a:solidFill>
                  <a:srgbClr val="FF0000"/>
                </a:solidFill>
                <a:highlight>
                  <a:srgbClr val="FF00FF"/>
                </a:highlight>
                <a:latin typeface="Calibri" panose="020F0502020204030204" pitchFamily="34" charset="0"/>
                <a:ea typeface="Calibri" panose="020F0502020204030204" pitchFamily="34" charset="0"/>
                <a:cs typeface="Calibri" panose="020F0502020204030204" pitchFamily="34" charset="0"/>
              </a:rPr>
              <a:t>)</a:t>
            </a:r>
          </a:p>
          <a:p>
            <a:pPr marL="514350" indent="-514350" algn="just">
              <a:lnSpc>
                <a:spcPct val="107000"/>
              </a:lnSpc>
              <a:spcAft>
                <a:spcPts val="0"/>
              </a:spcAft>
              <a:buFont typeface="+mj-lt"/>
              <a:buAutoNum type="romanUcPeriod" startAt="3"/>
            </a:pPr>
            <a:r>
              <a:rPr lang="es-MX" sz="2200" b="1" dirty="0">
                <a:latin typeface="Calibri" panose="020F0502020204030204" pitchFamily="34" charset="0"/>
                <a:cs typeface="Calibri" panose="020F0502020204030204" pitchFamily="34" charset="0"/>
              </a:rPr>
              <a:t>La cantidad, unidad de medida y clase de los bienes </a:t>
            </a:r>
            <a:r>
              <a:rPr lang="es-MX" sz="2200" dirty="0">
                <a:latin typeface="Calibri" panose="020F0502020204030204" pitchFamily="34" charset="0"/>
                <a:cs typeface="Calibri" panose="020F0502020204030204" pitchFamily="34" charset="0"/>
              </a:rPr>
              <a:t>o mercancías o descripción del servicio o del uso o goce que amparen</a:t>
            </a:r>
            <a:r>
              <a:rPr lang="es-MX" sz="2200" dirty="0">
                <a:solidFill>
                  <a:srgbClr val="000000"/>
                </a:solidFill>
                <a:latin typeface="Calibri" panose="020F0502020204030204" pitchFamily="34" charset="0"/>
                <a:cs typeface="Calibri" panose="020F0502020204030204" pitchFamily="34" charset="0"/>
              </a:rPr>
              <a:t>, de acuerdo al CATALOGO</a:t>
            </a:r>
            <a:endParaRPr lang="es-MX" sz="2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Imagen 9">
            <a:extLst>
              <a:ext uri="{FF2B5EF4-FFF2-40B4-BE49-F238E27FC236}">
                <a16:creationId xmlns:a16="http://schemas.microsoft.com/office/drawing/2014/main" id="{37B22BDD-1945-40B5-AB3F-A864A52A6D2F}"/>
              </a:ext>
            </a:extLst>
          </p:cNvPr>
          <p:cNvPicPr>
            <a:picLocks noChangeAspect="1"/>
          </p:cNvPicPr>
          <p:nvPr/>
        </p:nvPicPr>
        <p:blipFill>
          <a:blip r:embed="rId3"/>
          <a:stretch>
            <a:fillRect/>
          </a:stretch>
        </p:blipFill>
        <p:spPr>
          <a:xfrm>
            <a:off x="8662063" y="4376175"/>
            <a:ext cx="2492272" cy="1524602"/>
          </a:xfrm>
          <a:prstGeom prst="rect">
            <a:avLst/>
          </a:prstGeom>
        </p:spPr>
      </p:pic>
    </p:spTree>
    <p:extLst>
      <p:ext uri="{BB962C8B-B14F-4D97-AF65-F5344CB8AC3E}">
        <p14:creationId xmlns:p14="http://schemas.microsoft.com/office/powerpoint/2010/main" val="2618787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sp>
        <p:nvSpPr>
          <p:cNvPr id="4" name="Rectángulo 3">
            <a:extLst>
              <a:ext uri="{FF2B5EF4-FFF2-40B4-BE49-F238E27FC236}">
                <a16:creationId xmlns:a16="http://schemas.microsoft.com/office/drawing/2014/main" id="{0C2F539A-D171-4593-BECA-BCAB8C061BD4}"/>
              </a:ext>
            </a:extLst>
          </p:cNvPr>
          <p:cNvSpPr/>
          <p:nvPr/>
        </p:nvSpPr>
        <p:spPr>
          <a:xfrm>
            <a:off x="160421" y="1276816"/>
            <a:ext cx="11231744" cy="5324535"/>
          </a:xfrm>
          <a:prstGeom prst="rect">
            <a:avLst/>
          </a:prstGeom>
        </p:spPr>
        <p:txBody>
          <a:bodyPr wrap="square">
            <a:spAutoFit/>
          </a:bodyPr>
          <a:lstStyle/>
          <a:p>
            <a:r>
              <a:rPr lang="es-MX" sz="2000" b="1" dirty="0">
                <a:solidFill>
                  <a:srgbClr val="000000"/>
                </a:solidFill>
                <a:latin typeface="Arial" panose="020B0604020202020204" pitchFamily="34" charset="0"/>
              </a:rPr>
              <a:t>Requisitos en la expedición de CFDI </a:t>
            </a:r>
            <a:endParaRPr lang="es-MX" sz="2000" dirty="0">
              <a:solidFill>
                <a:srgbClr val="000000"/>
              </a:solidFill>
              <a:latin typeface="Arial" panose="020B0604020202020204" pitchFamily="34" charset="0"/>
            </a:endParaRPr>
          </a:p>
          <a:p>
            <a:endParaRPr lang="es-MX" sz="2000" b="1" dirty="0">
              <a:solidFill>
                <a:srgbClr val="000000"/>
              </a:solidFill>
              <a:latin typeface="Arial" panose="020B0604020202020204" pitchFamily="34" charset="0"/>
            </a:endParaRPr>
          </a:p>
          <a:p>
            <a:r>
              <a:rPr lang="es-MX" sz="2000" b="1" dirty="0">
                <a:solidFill>
                  <a:srgbClr val="000000"/>
                </a:solidFill>
                <a:latin typeface="Arial" panose="020B0604020202020204" pitchFamily="34" charset="0"/>
              </a:rPr>
              <a:t>2.7.1.29. </a:t>
            </a:r>
            <a:r>
              <a:rPr lang="es-MX" sz="2000" dirty="0">
                <a:solidFill>
                  <a:srgbClr val="000000"/>
                </a:solidFill>
                <a:latin typeface="Arial" panose="020B0604020202020204" pitchFamily="34" charset="0"/>
              </a:rPr>
              <a:t>Para los efectos del artículo </a:t>
            </a:r>
            <a:r>
              <a:rPr lang="es-MX" sz="2000" b="1" dirty="0">
                <a:solidFill>
                  <a:srgbClr val="000000"/>
                </a:solidFill>
                <a:latin typeface="Arial" panose="020B0604020202020204" pitchFamily="34" charset="0"/>
              </a:rPr>
              <a:t>29-A, fracciones I, III, IV y VII</a:t>
            </a:r>
            <a:r>
              <a:rPr lang="es-MX" sz="2000" dirty="0">
                <a:solidFill>
                  <a:srgbClr val="000000"/>
                </a:solidFill>
                <a:latin typeface="Arial" panose="020B0604020202020204" pitchFamily="34" charset="0"/>
              </a:rPr>
              <a:t>, inciso c) del CFF, los </a:t>
            </a:r>
            <a:r>
              <a:rPr lang="es-MX" sz="2000" b="1" dirty="0">
                <a:solidFill>
                  <a:srgbClr val="0070C0"/>
                </a:solidFill>
                <a:latin typeface="Arial" panose="020B0604020202020204" pitchFamily="34" charset="0"/>
              </a:rPr>
              <a:t>contribuyentes incorporarán en los CFDI </a:t>
            </a:r>
            <a:r>
              <a:rPr lang="es-MX" sz="2000" dirty="0">
                <a:solidFill>
                  <a:srgbClr val="000000"/>
                </a:solidFill>
                <a:latin typeface="Arial" panose="020B0604020202020204" pitchFamily="34" charset="0"/>
              </a:rPr>
              <a:t>que expidan, los requisitos correspondientes conforme a lo siguiente: </a:t>
            </a:r>
          </a:p>
          <a:p>
            <a:endParaRPr lang="es-MX" sz="2000" dirty="0">
              <a:solidFill>
                <a:srgbClr val="000000"/>
              </a:solidFill>
              <a:latin typeface="Arial" panose="020B0604020202020204" pitchFamily="34" charset="0"/>
            </a:endParaRPr>
          </a:p>
          <a:p>
            <a:pPr marL="514350" indent="-514350">
              <a:buFont typeface="+mj-lt"/>
              <a:buAutoNum type="romanUcPeriod"/>
            </a:pPr>
            <a:r>
              <a:rPr lang="es-MX" sz="2000" b="1" dirty="0">
                <a:solidFill>
                  <a:srgbClr val="0070C0"/>
                </a:solidFill>
                <a:latin typeface="Arial" panose="020B0604020202020204" pitchFamily="34" charset="0"/>
              </a:rPr>
              <a:t>El lugar de expedición</a:t>
            </a:r>
            <a:r>
              <a:rPr lang="es-MX" sz="2000" dirty="0">
                <a:solidFill>
                  <a:srgbClr val="000000"/>
                </a:solidFill>
                <a:latin typeface="Arial" panose="020B0604020202020204" pitchFamily="34" charset="0"/>
              </a:rPr>
              <a:t>, se cumplirá señalando </a:t>
            </a:r>
            <a:r>
              <a:rPr lang="es-MX" sz="2000" b="1" dirty="0">
                <a:solidFill>
                  <a:srgbClr val="0070C0"/>
                </a:solidFill>
                <a:latin typeface="Arial" panose="020B0604020202020204" pitchFamily="34" charset="0"/>
              </a:rPr>
              <a:t>el código postal del domicilio fiscal o domicilio del local o establecimiento</a:t>
            </a:r>
            <a:r>
              <a:rPr lang="es-MX" sz="2000" dirty="0">
                <a:solidFill>
                  <a:srgbClr val="000000"/>
                </a:solidFill>
                <a:latin typeface="Arial" panose="020B0604020202020204" pitchFamily="34" charset="0"/>
              </a:rPr>
              <a:t> conforme al catálogo de códigos postales que señala el Anexo 20. </a:t>
            </a:r>
          </a:p>
          <a:p>
            <a:pPr marL="514350" indent="-514350">
              <a:buFont typeface="+mj-lt"/>
              <a:buAutoNum type="romanUcPeriod"/>
            </a:pPr>
            <a:r>
              <a:rPr lang="es-MX" sz="2000" dirty="0">
                <a:solidFill>
                  <a:srgbClr val="000000"/>
                </a:solidFill>
                <a:latin typeface="Arial" panose="020B0604020202020204" pitchFamily="34" charset="0"/>
              </a:rPr>
              <a:t>…</a:t>
            </a:r>
          </a:p>
          <a:p>
            <a:pPr algn="just"/>
            <a:r>
              <a:rPr lang="es-MX" sz="2000" b="1" dirty="0">
                <a:solidFill>
                  <a:srgbClr val="C00000"/>
                </a:solidFill>
                <a:highlight>
                  <a:srgbClr val="FFFF00"/>
                </a:highlight>
                <a:latin typeface="Arial" panose="020B0604020202020204" pitchFamily="34" charset="0"/>
              </a:rPr>
              <a:t>NUEVO</a:t>
            </a:r>
          </a:p>
          <a:p>
            <a:pPr marL="514350" indent="-514350" algn="just">
              <a:buFont typeface="+mj-lt"/>
              <a:buAutoNum type="romanUcPeriod" startAt="3"/>
            </a:pPr>
            <a:r>
              <a:rPr lang="es-MX" sz="2000" b="1" u="sng" dirty="0">
                <a:solidFill>
                  <a:srgbClr val="002060"/>
                </a:solidFill>
                <a:highlight>
                  <a:srgbClr val="FFFF00"/>
                </a:highlight>
                <a:latin typeface="Arial" panose="020B0604020202020204" pitchFamily="34" charset="0"/>
              </a:rPr>
              <a:t>El uso fiscal</a:t>
            </a:r>
            <a:r>
              <a:rPr lang="es-MX" sz="2000" b="1" dirty="0">
                <a:solidFill>
                  <a:srgbClr val="002060"/>
                </a:solidFill>
                <a:highlight>
                  <a:srgbClr val="FFFF00"/>
                </a:highlight>
                <a:latin typeface="Arial" panose="020B0604020202020204" pitchFamily="34" charset="0"/>
              </a:rPr>
              <a:t> </a:t>
            </a:r>
            <a:r>
              <a:rPr lang="es-MX" sz="2000" b="1" dirty="0">
                <a:solidFill>
                  <a:srgbClr val="C00000"/>
                </a:solidFill>
                <a:highlight>
                  <a:srgbClr val="FFFF00"/>
                </a:highlight>
                <a:latin typeface="Arial" panose="020B0604020202020204" pitchFamily="34" charset="0"/>
              </a:rPr>
              <a:t>que el receptor le dará al comprobante, se cumplirá señalando la clave correspondiente conforme al catálogo de uso de CFDI y registrando </a:t>
            </a:r>
            <a:r>
              <a:rPr lang="es-MX" sz="2000" b="1" u="sng" dirty="0">
                <a:solidFill>
                  <a:srgbClr val="002060"/>
                </a:solidFill>
                <a:highlight>
                  <a:srgbClr val="FFFF00"/>
                </a:highlight>
                <a:latin typeface="Arial" panose="020B0604020202020204" pitchFamily="34" charset="0"/>
              </a:rPr>
              <a:t>la clave del régimen fiscal en el que tribute el receptor</a:t>
            </a:r>
            <a:r>
              <a:rPr lang="es-MX" sz="2000" b="1" dirty="0">
                <a:solidFill>
                  <a:srgbClr val="C00000"/>
                </a:solidFill>
                <a:highlight>
                  <a:srgbClr val="FFFF00"/>
                </a:highlight>
                <a:latin typeface="Arial" panose="020B0604020202020204" pitchFamily="34" charset="0"/>
              </a:rPr>
              <a:t> de dicho comprobante conforme al catálogo del régimen fiscal, que señala el Anexo 20. </a:t>
            </a:r>
          </a:p>
          <a:p>
            <a:pPr algn="r"/>
            <a:r>
              <a:rPr lang="en-US" sz="2000" i="1" dirty="0">
                <a:solidFill>
                  <a:srgbClr val="000000"/>
                </a:solidFill>
                <a:latin typeface="Arial" panose="020B0604020202020204" pitchFamily="34" charset="0"/>
              </a:rPr>
              <a:t>CFF 29-A, RMF 2022 2.7.1.32., 3.3.1.35. </a:t>
            </a:r>
            <a:endParaRPr lang="es-MX" sz="2000" dirty="0"/>
          </a:p>
          <a:p>
            <a:pPr marL="514350" indent="-514350">
              <a:buFont typeface="+mj-lt"/>
              <a:buAutoNum type="romanUcPeriod"/>
            </a:pPr>
            <a:endParaRPr lang="es-MX" sz="2000" dirty="0">
              <a:solidFill>
                <a:srgbClr val="000000"/>
              </a:solidFill>
              <a:latin typeface="Arial" panose="020B0604020202020204" pitchFamily="34" charset="0"/>
            </a:endParaRPr>
          </a:p>
        </p:txBody>
      </p:sp>
      <p:sp>
        <p:nvSpPr>
          <p:cNvPr id="5" name="Rectángulo 4">
            <a:extLst>
              <a:ext uri="{FF2B5EF4-FFF2-40B4-BE49-F238E27FC236}">
                <a16:creationId xmlns:a16="http://schemas.microsoft.com/office/drawing/2014/main" id="{D030F01D-8997-49FE-BEFF-C7F98AEDBC6B}"/>
              </a:ext>
            </a:extLst>
          </p:cNvPr>
          <p:cNvSpPr/>
          <p:nvPr/>
        </p:nvSpPr>
        <p:spPr>
          <a:xfrm>
            <a:off x="160421" y="1147234"/>
            <a:ext cx="5278582" cy="59632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12136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graphicFrame>
        <p:nvGraphicFramePr>
          <p:cNvPr id="4" name="Objeto 3">
            <a:extLst>
              <a:ext uri="{FF2B5EF4-FFF2-40B4-BE49-F238E27FC236}">
                <a16:creationId xmlns:a16="http://schemas.microsoft.com/office/drawing/2014/main" id="{48084E89-46D3-4C82-BA34-21B708D6EF55}"/>
              </a:ext>
            </a:extLst>
          </p:cNvPr>
          <p:cNvGraphicFramePr>
            <a:graphicFrameLocks noChangeAspect="1"/>
          </p:cNvGraphicFramePr>
          <p:nvPr>
            <p:extLst>
              <p:ext uri="{D42A27DB-BD31-4B8C-83A1-F6EECF244321}">
                <p14:modId xmlns:p14="http://schemas.microsoft.com/office/powerpoint/2010/main" val="3037772881"/>
              </p:ext>
            </p:extLst>
          </p:nvPr>
        </p:nvGraphicFramePr>
        <p:xfrm>
          <a:off x="1565208" y="1232044"/>
          <a:ext cx="8413042" cy="4393911"/>
        </p:xfrm>
        <a:graphic>
          <a:graphicData uri="http://schemas.openxmlformats.org/presentationml/2006/ole">
            <mc:AlternateContent xmlns:mc="http://schemas.openxmlformats.org/markup-compatibility/2006">
              <mc:Choice xmlns:v="urn:schemas-microsoft-com:vml" Requires="v">
                <p:oleObj name="Worksheet" r:id="rId2" imgW="9467642" imgH="3838485" progId="Excel.Sheet.12">
                  <p:embed/>
                </p:oleObj>
              </mc:Choice>
              <mc:Fallback>
                <p:oleObj name="Worksheet" r:id="rId2" imgW="9467642" imgH="3838485" progId="Excel.Sheet.12">
                  <p:embed/>
                  <p:pic>
                    <p:nvPicPr>
                      <p:cNvPr id="4" name="Objeto 3">
                        <a:extLst>
                          <a:ext uri="{FF2B5EF4-FFF2-40B4-BE49-F238E27FC236}">
                            <a16:creationId xmlns:a16="http://schemas.microsoft.com/office/drawing/2014/main" id="{48084E89-46D3-4C82-BA34-21B708D6EF55}"/>
                          </a:ext>
                        </a:extLst>
                      </p:cNvPr>
                      <p:cNvPicPr/>
                      <p:nvPr/>
                    </p:nvPicPr>
                    <p:blipFill>
                      <a:blip r:embed="rId3"/>
                      <a:stretch>
                        <a:fillRect/>
                      </a:stretch>
                    </p:blipFill>
                    <p:spPr>
                      <a:xfrm>
                        <a:off x="1565208" y="1232044"/>
                        <a:ext cx="8413042" cy="4393911"/>
                      </a:xfrm>
                      <a:prstGeom prst="rect">
                        <a:avLst/>
                      </a:prstGeom>
                    </p:spPr>
                  </p:pic>
                </p:oleObj>
              </mc:Fallback>
            </mc:AlternateContent>
          </a:graphicData>
        </a:graphic>
      </p:graphicFrame>
    </p:spTree>
    <p:extLst>
      <p:ext uri="{BB962C8B-B14F-4D97-AF65-F5344CB8AC3E}">
        <p14:creationId xmlns:p14="http://schemas.microsoft.com/office/powerpoint/2010/main" val="2810664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sp>
        <p:nvSpPr>
          <p:cNvPr id="4" name="Rectángulo 3">
            <a:extLst>
              <a:ext uri="{FF2B5EF4-FFF2-40B4-BE49-F238E27FC236}">
                <a16:creationId xmlns:a16="http://schemas.microsoft.com/office/drawing/2014/main" id="{0CE5920E-4E6C-4832-92AE-3E55B1C8F927}"/>
              </a:ext>
            </a:extLst>
          </p:cNvPr>
          <p:cNvSpPr/>
          <p:nvPr/>
        </p:nvSpPr>
        <p:spPr>
          <a:xfrm>
            <a:off x="327887" y="1198769"/>
            <a:ext cx="11015870" cy="5016758"/>
          </a:xfrm>
          <a:prstGeom prst="rect">
            <a:avLst/>
          </a:prstGeom>
        </p:spPr>
        <p:txBody>
          <a:bodyPr wrap="square">
            <a:spAutoFit/>
          </a:bodyPr>
          <a:lstStyle/>
          <a:p>
            <a:pPr marL="177800" indent="88900" algn="just"/>
            <a:r>
              <a:rPr lang="es-MX" sz="2000" b="1" dirty="0">
                <a:latin typeface="Arial" panose="020B0604020202020204" pitchFamily="34" charset="0"/>
                <a:ea typeface="Times New Roman" panose="02020603050405020304" pitchFamily="18" charset="0"/>
              </a:rPr>
              <a:t>Solicitud de datos en el RFC para timbrado de CFDI con complemento de nómina</a:t>
            </a:r>
          </a:p>
          <a:p>
            <a:pPr marL="177800" indent="88900" algn="just"/>
            <a:endParaRPr lang="es-MX" sz="2000" dirty="0">
              <a:latin typeface="Arial" panose="020B0604020202020204" pitchFamily="34" charset="0"/>
              <a:ea typeface="Times New Roman" panose="02020603050405020304" pitchFamily="18" charset="0"/>
            </a:endParaRPr>
          </a:p>
          <a:p>
            <a:pPr marL="177800" indent="88900" algn="just"/>
            <a:r>
              <a:rPr lang="es-MX" sz="2000" b="1" dirty="0">
                <a:latin typeface="Arial" panose="020B0604020202020204" pitchFamily="34" charset="0"/>
                <a:ea typeface="Times New Roman" panose="02020603050405020304" pitchFamily="18" charset="0"/>
              </a:rPr>
              <a:t>2.7.1.48.</a:t>
            </a:r>
            <a:r>
              <a:rPr lang="es-MX" sz="2000" dirty="0">
                <a:latin typeface="Arial" panose="020B0604020202020204" pitchFamily="34" charset="0"/>
                <a:ea typeface="Times New Roman" panose="02020603050405020304" pitchFamily="18" charset="0"/>
              </a:rPr>
              <a:t>	</a:t>
            </a:r>
            <a:r>
              <a:rPr lang="es-ES" sz="2000" dirty="0">
                <a:latin typeface="Arial" panose="020B0604020202020204" pitchFamily="34" charset="0"/>
                <a:ea typeface="Times New Roman" panose="02020603050405020304" pitchFamily="18" charset="0"/>
              </a:rPr>
              <a:t>Para los efectos de los artículos, 27, apartado B, fracciones I y VII, 29, primer párrafo, fracción III, en relación con el 29-A, primer párrafo, fracción IV, todos del CFF, en relación con el artículo 26 del Reglamento del CFF, quienes hagan pagos por los conceptos a que se refiere el Título IV, Capítulo I de la Ley del ISR y que estén obligados a emitir CFDI por los mismos, </a:t>
            </a:r>
            <a:r>
              <a:rPr lang="es-ES" sz="2000" b="1" dirty="0">
                <a:latin typeface="Arial" panose="020B0604020202020204" pitchFamily="34" charset="0"/>
                <a:ea typeface="Times New Roman" panose="02020603050405020304" pitchFamily="18" charset="0"/>
              </a:rPr>
              <a:t>podrán solicitar a la autoridad fiscal a través del Portal del SAT, la información relacionada con la inscripción en el RFC de las personas a quienes les realizan los referidos pagos</a:t>
            </a:r>
            <a:r>
              <a:rPr lang="es-ES" sz="2000" dirty="0">
                <a:latin typeface="Arial" panose="020B0604020202020204" pitchFamily="34" charset="0"/>
                <a:ea typeface="Times New Roman" panose="02020603050405020304" pitchFamily="18" charset="0"/>
              </a:rPr>
              <a:t>, siempre que durante los </a:t>
            </a:r>
            <a:r>
              <a:rPr lang="es-ES" sz="2000" b="1" dirty="0">
                <a:solidFill>
                  <a:srgbClr val="C00000"/>
                </a:solidFill>
                <a:latin typeface="Arial" panose="020B0604020202020204" pitchFamily="34" charset="0"/>
                <a:ea typeface="Times New Roman" panose="02020603050405020304" pitchFamily="18" charset="0"/>
              </a:rPr>
              <a:t>últimos doce meses</a:t>
            </a:r>
            <a:r>
              <a:rPr lang="es-ES" sz="2000" dirty="0">
                <a:latin typeface="Arial" panose="020B0604020202020204" pitchFamily="34" charset="0"/>
                <a:ea typeface="Times New Roman" panose="02020603050405020304" pitchFamily="18" charset="0"/>
              </a:rPr>
              <a:t>, el solicitante les haya efectuado pagos por esos mismos conceptos en términos de la citada Ley.</a:t>
            </a:r>
          </a:p>
          <a:p>
            <a:pPr marL="177800" indent="88900" algn="just"/>
            <a:endParaRPr lang="es-MX" sz="2000" dirty="0">
              <a:latin typeface="Arial" panose="020B0604020202020204" pitchFamily="34" charset="0"/>
              <a:ea typeface="Times New Roman" panose="02020603050405020304" pitchFamily="18" charset="0"/>
            </a:endParaRPr>
          </a:p>
          <a:p>
            <a:pPr marL="177800" indent="88900" algn="just"/>
            <a:r>
              <a:rPr lang="es-ES" sz="2000" dirty="0">
                <a:latin typeface="Arial" panose="020B0604020202020204" pitchFamily="34" charset="0"/>
                <a:ea typeface="Times New Roman" panose="02020603050405020304" pitchFamily="18" charset="0"/>
              </a:rPr>
              <a:t>Las personas obligadas a emitir los CFDI, podrán realizar por única ocasión la solicitud a que se refiere el párrafo anterior, de conformidad con la ficha de trámite </a:t>
            </a:r>
            <a:r>
              <a:rPr lang="es-ES" sz="2000" b="1" dirty="0">
                <a:highlight>
                  <a:srgbClr val="FFFF00"/>
                </a:highlight>
                <a:latin typeface="Arial" panose="020B0604020202020204" pitchFamily="34" charset="0"/>
                <a:ea typeface="Times New Roman" panose="02020603050405020304" pitchFamily="18" charset="0"/>
              </a:rPr>
              <a:t>320/CFF “Solicitud de datos en el RFC de asalariados”, contenida en el Anexo </a:t>
            </a:r>
            <a:r>
              <a:rPr lang="es-MX" sz="2000" b="1" dirty="0">
                <a:highlight>
                  <a:srgbClr val="FFFF00"/>
                </a:highlight>
                <a:latin typeface="Arial" panose="020B0604020202020204" pitchFamily="34" charset="0"/>
                <a:ea typeface="Times New Roman" panose="02020603050405020304" pitchFamily="18" charset="0"/>
              </a:rPr>
              <a:t>1-A</a:t>
            </a:r>
            <a:r>
              <a:rPr lang="es-ES" sz="2000" b="1" dirty="0">
                <a:highlight>
                  <a:srgbClr val="FFFF00"/>
                </a:highlight>
                <a:latin typeface="Arial" panose="020B0604020202020204" pitchFamily="34" charset="0"/>
                <a:ea typeface="Times New Roman" panose="02020603050405020304" pitchFamily="18" charset="0"/>
              </a:rPr>
              <a:t>.</a:t>
            </a:r>
            <a:endParaRPr lang="es-MX" sz="2000" b="1" dirty="0">
              <a:highlight>
                <a:srgbClr val="FFFF00"/>
              </a:highlight>
              <a:latin typeface="Arial" panose="020B0604020202020204" pitchFamily="34" charset="0"/>
              <a:ea typeface="Times New Roman" panose="02020603050405020304" pitchFamily="18" charset="0"/>
            </a:endParaRPr>
          </a:p>
          <a:p>
            <a:pPr marL="177800" indent="88900" algn="just"/>
            <a:endParaRPr lang="es-MX" sz="2000" i="1" dirty="0">
              <a:latin typeface="Arial" panose="020B0604020202020204" pitchFamily="34" charset="0"/>
              <a:ea typeface="Times New Roman" panose="02020603050405020304" pitchFamily="18" charset="0"/>
            </a:endParaRPr>
          </a:p>
          <a:p>
            <a:pPr marL="177800" indent="88900" algn="just"/>
            <a:r>
              <a:rPr lang="es-MX" sz="2000" i="1" dirty="0">
                <a:latin typeface="Arial" panose="020B0604020202020204" pitchFamily="34" charset="0"/>
                <a:ea typeface="Times New Roman" panose="02020603050405020304" pitchFamily="18" charset="0"/>
              </a:rPr>
              <a:t>CFF 27, 29, 29-A, RCFF 26</a:t>
            </a:r>
            <a:endParaRPr lang="es-MX" sz="20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463253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275862" y="331118"/>
            <a:ext cx="924804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s-MX" altLang="es-MX" sz="3200" dirty="0">
                <a:solidFill>
                  <a:schemeClr val="tx1"/>
                </a:solidFill>
              </a:rPr>
              <a:t>TEMARIO.</a:t>
            </a:r>
            <a:endParaRPr lang="es-ES" altLang="es-MX" sz="3200" dirty="0">
              <a:solidFill>
                <a:schemeClr val="tx1"/>
              </a:solidFill>
            </a:endParaRPr>
          </a:p>
        </p:txBody>
      </p:sp>
      <p:sp>
        <p:nvSpPr>
          <p:cNvPr id="7" name="Rectángulo 6">
            <a:extLst>
              <a:ext uri="{FF2B5EF4-FFF2-40B4-BE49-F238E27FC236}">
                <a16:creationId xmlns:a16="http://schemas.microsoft.com/office/drawing/2014/main" id="{A2C74522-CBB1-420E-AA69-59281F9B7842}"/>
              </a:ext>
            </a:extLst>
          </p:cNvPr>
          <p:cNvSpPr/>
          <p:nvPr/>
        </p:nvSpPr>
        <p:spPr>
          <a:xfrm>
            <a:off x="1866900" y="1047835"/>
            <a:ext cx="8458200" cy="4704814"/>
          </a:xfrm>
          <a:prstGeom prst="rect">
            <a:avLst/>
          </a:prstGeom>
        </p:spPr>
        <p:txBody>
          <a:bodyPr wrap="square">
            <a:spAutoFit/>
          </a:bodyPr>
          <a:lstStyle/>
          <a:p>
            <a:pPr marL="514350" lvl="0" indent="-514350">
              <a:lnSpc>
                <a:spcPct val="107000"/>
              </a:lnSpc>
              <a:spcAft>
                <a:spcPts val="0"/>
              </a:spcAft>
              <a:buSzPct val="100000"/>
              <a:buFont typeface="+mj-lt"/>
              <a:buAutoNum type="romanUcPeriod"/>
            </a:pPr>
            <a:r>
              <a:rPr lang="es-MX" sz="2500" b="1" dirty="0">
                <a:latin typeface="Calibri" panose="020F0502020204030204" pitchFamily="34" charset="0"/>
                <a:ea typeface="Calibri" panose="020F0502020204030204" pitchFamily="34" charset="0"/>
                <a:cs typeface="Times New Roman" panose="02020603050405020304" pitchFamily="18" charset="0"/>
              </a:rPr>
              <a:t>Marco Fiscal de la Nómina RMF 2023</a:t>
            </a:r>
          </a:p>
          <a:p>
            <a:pPr marL="742950" lvl="1" indent="-285750">
              <a:lnSpc>
                <a:spcPct val="107000"/>
              </a:lnSpc>
              <a:spcAft>
                <a:spcPts val="0"/>
              </a:spcAft>
              <a:buFont typeface="+mj-lt"/>
              <a:buAutoNum type="alphaLcPeriod"/>
            </a:pPr>
            <a:r>
              <a:rPr lang="es-MX" sz="2500" dirty="0">
                <a:latin typeface="Calibri" panose="020F0502020204030204" pitchFamily="34" charset="0"/>
                <a:ea typeface="Calibri" panose="020F0502020204030204" pitchFamily="34" charset="0"/>
                <a:cs typeface="Times New Roman" panose="02020603050405020304" pitchFamily="18" charset="0"/>
              </a:rPr>
              <a:t>Plazos para timbrar la nómina</a:t>
            </a:r>
          </a:p>
          <a:p>
            <a:pPr marL="742950" lvl="1" indent="-285750">
              <a:lnSpc>
                <a:spcPct val="107000"/>
              </a:lnSpc>
              <a:spcAft>
                <a:spcPts val="0"/>
              </a:spcAft>
              <a:buFont typeface="+mj-lt"/>
              <a:buAutoNum type="alphaLcPeriod"/>
            </a:pPr>
            <a:r>
              <a:rPr lang="es-MX" sz="2500" dirty="0">
                <a:latin typeface="Calibri" panose="020F0502020204030204" pitchFamily="34" charset="0"/>
                <a:ea typeface="Calibri" panose="020F0502020204030204" pitchFamily="34" charset="0"/>
                <a:cs typeface="Times New Roman" panose="02020603050405020304" pitchFamily="18" charset="0"/>
              </a:rPr>
              <a:t>Periodo para corrección de la nómina.</a:t>
            </a:r>
          </a:p>
          <a:p>
            <a:pPr marL="514350" lvl="0" indent="-514350">
              <a:lnSpc>
                <a:spcPct val="107000"/>
              </a:lnSpc>
              <a:spcAft>
                <a:spcPts val="0"/>
              </a:spcAft>
              <a:buSzPct val="100000"/>
              <a:buFont typeface="+mj-lt"/>
              <a:buAutoNum type="romanUcPeriod" startAt="2"/>
            </a:pPr>
            <a:r>
              <a:rPr lang="es-MX" sz="2500" b="1" dirty="0">
                <a:latin typeface="Calibri" panose="020F0502020204030204" pitchFamily="34" charset="0"/>
                <a:ea typeface="Calibri" panose="020F0502020204030204" pitchFamily="34" charset="0"/>
                <a:cs typeface="Times New Roman" panose="02020603050405020304" pitchFamily="18" charset="0"/>
              </a:rPr>
              <a:t>¿Cuáles son los principales cambios?</a:t>
            </a:r>
            <a:endParaRPr lang="es-MX" sz="25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0"/>
              </a:spcAft>
              <a:buFont typeface="+mj-lt"/>
              <a:buAutoNum type="alphaLcPeriod"/>
            </a:pPr>
            <a:r>
              <a:rPr lang="es-MX" sz="2500" dirty="0">
                <a:latin typeface="Calibri" panose="020F0502020204030204" pitchFamily="34" charset="0"/>
                <a:ea typeface="Calibri" panose="020F0502020204030204" pitchFamily="34" charset="0"/>
                <a:cs typeface="Times New Roman" panose="02020603050405020304" pitchFamily="18" charset="0"/>
              </a:rPr>
              <a:t>CFDI 4.0</a:t>
            </a:r>
          </a:p>
          <a:p>
            <a:pPr marL="742950" lvl="1" indent="-285750">
              <a:lnSpc>
                <a:spcPct val="107000"/>
              </a:lnSpc>
              <a:spcAft>
                <a:spcPts val="0"/>
              </a:spcAft>
              <a:buFont typeface="+mj-lt"/>
              <a:buAutoNum type="alphaLcPeriod"/>
            </a:pPr>
            <a:r>
              <a:rPr lang="es-MX" sz="2500" dirty="0">
                <a:latin typeface="Calibri" panose="020F0502020204030204" pitchFamily="34" charset="0"/>
                <a:ea typeface="Calibri" panose="020F0502020204030204" pitchFamily="34" charset="0"/>
                <a:cs typeface="Times New Roman" panose="02020603050405020304" pitchFamily="18" charset="0"/>
              </a:rPr>
              <a:t>Salario Mínimo 2023</a:t>
            </a:r>
          </a:p>
          <a:p>
            <a:pPr marL="742950" lvl="1" indent="-285750">
              <a:lnSpc>
                <a:spcPct val="107000"/>
              </a:lnSpc>
              <a:spcAft>
                <a:spcPts val="0"/>
              </a:spcAft>
              <a:buFont typeface="+mj-lt"/>
              <a:buAutoNum type="alphaLcPeriod"/>
            </a:pPr>
            <a:r>
              <a:rPr lang="es-MX" sz="2500" dirty="0">
                <a:latin typeface="Calibri" panose="020F0502020204030204" pitchFamily="34" charset="0"/>
                <a:ea typeface="Calibri" panose="020F0502020204030204" pitchFamily="34" charset="0"/>
                <a:cs typeface="Times New Roman" panose="02020603050405020304" pitchFamily="18" charset="0"/>
              </a:rPr>
              <a:t>UMA</a:t>
            </a:r>
          </a:p>
          <a:p>
            <a:pPr marL="742950" lvl="1" indent="-285750">
              <a:lnSpc>
                <a:spcPct val="107000"/>
              </a:lnSpc>
              <a:spcAft>
                <a:spcPts val="0"/>
              </a:spcAft>
              <a:buFont typeface="+mj-lt"/>
              <a:buAutoNum type="alphaLcPeriod"/>
            </a:pPr>
            <a:r>
              <a:rPr lang="es-MX" sz="2500" dirty="0">
                <a:latin typeface="Calibri" panose="020F0502020204030204" pitchFamily="34" charset="0"/>
                <a:ea typeface="Calibri" panose="020F0502020204030204" pitchFamily="34" charset="0"/>
                <a:cs typeface="Times New Roman" panose="02020603050405020304" pitchFamily="18" charset="0"/>
              </a:rPr>
              <a:t>Nuevas tablas de ISR</a:t>
            </a:r>
          </a:p>
          <a:p>
            <a:pPr marL="742950" lvl="1" indent="-285750">
              <a:lnSpc>
                <a:spcPct val="107000"/>
              </a:lnSpc>
              <a:spcAft>
                <a:spcPts val="0"/>
              </a:spcAft>
              <a:buFont typeface="+mj-lt"/>
              <a:buAutoNum type="alphaLcPeriod"/>
            </a:pPr>
            <a:r>
              <a:rPr lang="es-MX" sz="2500" dirty="0">
                <a:latin typeface="Calibri" panose="020F0502020204030204" pitchFamily="34" charset="0"/>
                <a:ea typeface="Calibri" panose="020F0502020204030204" pitchFamily="34" charset="0"/>
                <a:cs typeface="Times New Roman" panose="02020603050405020304" pitchFamily="18" charset="0"/>
              </a:rPr>
              <a:t>Vacaciones y Prima Vacacional</a:t>
            </a:r>
          </a:p>
          <a:p>
            <a:pPr marL="742950" lvl="1" indent="-285750">
              <a:lnSpc>
                <a:spcPct val="107000"/>
              </a:lnSpc>
              <a:spcAft>
                <a:spcPts val="800"/>
              </a:spcAft>
              <a:buFont typeface="+mj-lt"/>
              <a:buAutoNum type="alphaLcPeriod"/>
            </a:pPr>
            <a:r>
              <a:rPr lang="es-MX" sz="2500" dirty="0">
                <a:latin typeface="Calibri" panose="020F0502020204030204" pitchFamily="34" charset="0"/>
                <a:ea typeface="Calibri" panose="020F0502020204030204" pitchFamily="34" charset="0"/>
                <a:cs typeface="Times New Roman" panose="02020603050405020304" pitchFamily="18" charset="0"/>
              </a:rPr>
              <a:t>Nuevos Costos de Nómina</a:t>
            </a:r>
          </a:p>
          <a:p>
            <a:pPr marL="742950" lvl="1" indent="-285750">
              <a:lnSpc>
                <a:spcPct val="107000"/>
              </a:lnSpc>
              <a:spcAft>
                <a:spcPts val="800"/>
              </a:spcAft>
              <a:buFont typeface="+mj-lt"/>
              <a:buAutoNum type="alphaLcPeriod"/>
            </a:pPr>
            <a:r>
              <a:rPr lang="es-MX" sz="2500" dirty="0">
                <a:latin typeface="Calibri" panose="020F0502020204030204" pitchFamily="34" charset="0"/>
                <a:ea typeface="Calibri" panose="020F0502020204030204" pitchFamily="34" charset="0"/>
                <a:cs typeface="Times New Roman" panose="02020603050405020304" pitchFamily="18" charset="0"/>
              </a:rPr>
              <a:t>Configuración en Aspel NOI </a:t>
            </a:r>
            <a:endParaRPr lang="es-MX" sz="2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6737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graphicFrame>
        <p:nvGraphicFramePr>
          <p:cNvPr id="4" name="Tabla 3">
            <a:extLst>
              <a:ext uri="{FF2B5EF4-FFF2-40B4-BE49-F238E27FC236}">
                <a16:creationId xmlns:a16="http://schemas.microsoft.com/office/drawing/2014/main" id="{05FA03E3-EC69-4275-BC72-B974394EB3C9}"/>
              </a:ext>
            </a:extLst>
          </p:cNvPr>
          <p:cNvGraphicFramePr>
            <a:graphicFrameLocks noGrp="1"/>
          </p:cNvGraphicFramePr>
          <p:nvPr/>
        </p:nvGraphicFramePr>
        <p:xfrm>
          <a:off x="881026" y="1153330"/>
          <a:ext cx="7936289" cy="5046127"/>
        </p:xfrm>
        <a:graphic>
          <a:graphicData uri="http://schemas.openxmlformats.org/drawingml/2006/table">
            <a:tbl>
              <a:tblPr/>
              <a:tblGrid>
                <a:gridCol w="1122418">
                  <a:extLst>
                    <a:ext uri="{9D8B030D-6E8A-4147-A177-3AD203B41FA5}">
                      <a16:colId xmlns:a16="http://schemas.microsoft.com/office/drawing/2014/main" val="2805879809"/>
                    </a:ext>
                  </a:extLst>
                </a:gridCol>
                <a:gridCol w="2482925">
                  <a:extLst>
                    <a:ext uri="{9D8B030D-6E8A-4147-A177-3AD203B41FA5}">
                      <a16:colId xmlns:a16="http://schemas.microsoft.com/office/drawing/2014/main" val="2333732527"/>
                    </a:ext>
                  </a:extLst>
                </a:gridCol>
                <a:gridCol w="578730">
                  <a:extLst>
                    <a:ext uri="{9D8B030D-6E8A-4147-A177-3AD203B41FA5}">
                      <a16:colId xmlns:a16="http://schemas.microsoft.com/office/drawing/2014/main" val="1795958320"/>
                    </a:ext>
                  </a:extLst>
                </a:gridCol>
                <a:gridCol w="3752216">
                  <a:extLst>
                    <a:ext uri="{9D8B030D-6E8A-4147-A177-3AD203B41FA5}">
                      <a16:colId xmlns:a16="http://schemas.microsoft.com/office/drawing/2014/main" val="105097854"/>
                    </a:ext>
                  </a:extLst>
                </a:gridCol>
              </a:tblGrid>
              <a:tr h="260707">
                <a:tc>
                  <a:txBody>
                    <a:bodyPr/>
                    <a:lstStyle/>
                    <a:p>
                      <a:pPr algn="ctr" rtl="0" fontAlgn="ctr"/>
                      <a:r>
                        <a:rPr lang="es-MX" sz="1800" b="1" i="0" u="none" strike="noStrike">
                          <a:solidFill>
                            <a:srgbClr val="FFFFFF"/>
                          </a:solidFill>
                          <a:effectLst/>
                          <a:latin typeface="Calibri" panose="020F0502020204030204" pitchFamily="34" charset="0"/>
                        </a:rPr>
                        <a:t>No.</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MX" sz="1800" b="1" i="0" u="none" strike="noStrike" dirty="0">
                          <a:solidFill>
                            <a:srgbClr val="FFFFFF"/>
                          </a:solidFill>
                          <a:effectLst/>
                          <a:latin typeface="Calibri" panose="020F0502020204030204" pitchFamily="34" charset="0"/>
                        </a:rPr>
                        <a:t>CONCEPTO</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gridSpan="2">
                  <a:txBody>
                    <a:bodyPr/>
                    <a:lstStyle/>
                    <a:p>
                      <a:pPr algn="ctr" rtl="0" fontAlgn="ctr"/>
                      <a:r>
                        <a:rPr lang="es-MX" sz="1800" b="1" i="0" u="none" strike="noStrike" dirty="0">
                          <a:solidFill>
                            <a:srgbClr val="FFFFFF"/>
                          </a:solidFill>
                          <a:effectLst/>
                          <a:latin typeface="Calibri" panose="020F0502020204030204" pitchFamily="34" charset="0"/>
                        </a:rPr>
                        <a:t>CONTENIDO</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pPr algn="ctr" rtl="0" fontAlgn="ctr"/>
                      <a:endParaRPr lang="es-MX" sz="1700" b="1" i="0" u="none" strike="noStrike">
                        <a:solidFill>
                          <a:srgbClr val="FFFFFF"/>
                        </a:solidFill>
                        <a:effectLst/>
                        <a:latin typeface="Calibri" panose="020F0502020204030204" pitchFamily="34" charset="0"/>
                      </a:endParaRP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491456277"/>
                  </a:ext>
                </a:extLst>
              </a:tr>
              <a:tr h="356757">
                <a:tc gridSpan="4">
                  <a:txBody>
                    <a:bodyPr/>
                    <a:lstStyle/>
                    <a:p>
                      <a:pPr algn="ctr" rtl="0" fontAlgn="ctr"/>
                      <a:r>
                        <a:rPr lang="es-MX" sz="1800" b="1" i="0" u="none" strike="noStrike">
                          <a:solidFill>
                            <a:srgbClr val="000000"/>
                          </a:solidFill>
                          <a:effectLst/>
                          <a:latin typeface="Calibri" panose="020F0502020204030204" pitchFamily="34" charset="0"/>
                        </a:rPr>
                        <a:t>CFDI</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s-MX"/>
                    </a:p>
                  </a:txBody>
                  <a:tcPr/>
                </a:tc>
                <a:tc hMerge="1">
                  <a:txBody>
                    <a:bodyPr/>
                    <a:lstStyle/>
                    <a:p>
                      <a:endParaRPr lang="es-MX"/>
                    </a:p>
                  </a:txBody>
                  <a:tcPr/>
                </a:tc>
                <a:tc hMerge="1">
                  <a:txBody>
                    <a:bodyPr/>
                    <a:lstStyle/>
                    <a:p>
                      <a:pPr algn="ctr" rtl="0" fontAlgn="ctr"/>
                      <a:endParaRPr lang="es-MX" sz="1700" b="1" i="0" u="none" strike="noStrike">
                        <a:solidFill>
                          <a:srgbClr val="000000"/>
                        </a:solidFill>
                        <a:effectLst/>
                        <a:latin typeface="Calibri" panose="020F0502020204030204" pitchFamily="34" charset="0"/>
                      </a:endParaRP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062590813"/>
                  </a:ext>
                </a:extLst>
              </a:tr>
              <a:tr h="260707">
                <a:tc>
                  <a:txBody>
                    <a:bodyPr/>
                    <a:lstStyle/>
                    <a:p>
                      <a:pPr algn="ctr" rtl="0" fontAlgn="ctr"/>
                      <a:r>
                        <a:rPr lang="es-MX" sz="1800" b="0" i="0" u="none" strike="noStrike">
                          <a:solidFill>
                            <a:srgbClr val="000000"/>
                          </a:solidFill>
                          <a:effectLst/>
                          <a:latin typeface="Calibri" panose="020F0502020204030204" pitchFamily="34" charset="0"/>
                        </a:rPr>
                        <a:t>1</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000000"/>
                          </a:solidFill>
                          <a:effectLst/>
                          <a:latin typeface="Calibri" panose="020F0502020204030204" pitchFamily="34" charset="0"/>
                        </a:rPr>
                        <a:t>VERSIÓN</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MX" sz="1700" b="0" i="0" u="none" strike="noStrike">
                          <a:solidFill>
                            <a:srgbClr val="000000"/>
                          </a:solidFill>
                          <a:effectLst/>
                          <a:latin typeface="Calibri" panose="020F0502020204030204" pitchFamily="34" charset="0"/>
                        </a:rPr>
                        <a:t>4.0</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Calibri" panose="020F0502020204030204" pitchFamily="34" charset="0"/>
                        </a:rPr>
                        <a:t>4.0</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8502899"/>
                  </a:ext>
                </a:extLst>
              </a:tr>
              <a:tr h="260707">
                <a:tc>
                  <a:txBody>
                    <a:bodyPr/>
                    <a:lstStyle/>
                    <a:p>
                      <a:pPr algn="ctr" rtl="0" fontAlgn="ctr"/>
                      <a:r>
                        <a:rPr lang="es-MX" sz="1800" b="0" i="0" u="none" strike="noStrike">
                          <a:solidFill>
                            <a:srgbClr val="000000"/>
                          </a:solidFill>
                          <a:effectLst/>
                          <a:latin typeface="Calibri" panose="020F0502020204030204" pitchFamily="34" charset="0"/>
                        </a:rPr>
                        <a:t>2</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000000"/>
                          </a:solidFill>
                          <a:effectLst/>
                          <a:latin typeface="Calibri" panose="020F0502020204030204" pitchFamily="34" charset="0"/>
                        </a:rPr>
                        <a:t>TIPO COMPROTANTE</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MX" sz="1700" b="0" i="0" u="none" strike="noStrike">
                          <a:solidFill>
                            <a:srgbClr val="000000"/>
                          </a:solidFill>
                          <a:effectLst/>
                          <a:latin typeface="Calibri" panose="020F0502020204030204" pitchFamily="34" charset="0"/>
                        </a:rPr>
                        <a:t>N </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Calibri" panose="020F0502020204030204" pitchFamily="34" charset="0"/>
                        </a:rPr>
                        <a:t>N </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4554203"/>
                  </a:ext>
                </a:extLst>
              </a:tr>
              <a:tr h="260707">
                <a:tc>
                  <a:txBody>
                    <a:bodyPr/>
                    <a:lstStyle/>
                    <a:p>
                      <a:pPr algn="ctr" rtl="0" fontAlgn="ctr"/>
                      <a:r>
                        <a:rPr lang="es-MX" sz="1800" b="0" i="0" u="none" strike="noStrike">
                          <a:solidFill>
                            <a:srgbClr val="000000"/>
                          </a:solidFill>
                          <a:effectLst/>
                          <a:latin typeface="Calibri" panose="020F0502020204030204" pitchFamily="34" charset="0"/>
                        </a:rPr>
                        <a:t>3</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000000"/>
                          </a:solidFill>
                          <a:effectLst/>
                          <a:latin typeface="Calibri" panose="020F0502020204030204" pitchFamily="34" charset="0"/>
                        </a:rPr>
                        <a:t>MONEDA</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MX" sz="1700" b="0" i="0" u="none" strike="noStrike">
                          <a:solidFill>
                            <a:srgbClr val="000000"/>
                          </a:solidFill>
                          <a:effectLst/>
                          <a:latin typeface="Calibri" panose="020F0502020204030204" pitchFamily="34" charset="0"/>
                        </a:rPr>
                        <a:t>MXN</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Calibri" panose="020F0502020204030204" pitchFamily="34" charset="0"/>
                        </a:rPr>
                        <a:t>MXN</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2778049"/>
                  </a:ext>
                </a:extLst>
              </a:tr>
              <a:tr h="260707">
                <a:tc>
                  <a:txBody>
                    <a:bodyPr/>
                    <a:lstStyle/>
                    <a:p>
                      <a:pPr algn="ctr" rtl="0" fontAlgn="ctr"/>
                      <a:r>
                        <a:rPr lang="es-MX" sz="1800" b="0" i="0" u="none" strike="noStrike">
                          <a:solidFill>
                            <a:srgbClr val="000000"/>
                          </a:solidFill>
                          <a:effectLst/>
                          <a:latin typeface="Calibri" panose="020F0502020204030204" pitchFamily="34" charset="0"/>
                        </a:rPr>
                        <a:t>4</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dirty="0">
                          <a:solidFill>
                            <a:srgbClr val="FF0000"/>
                          </a:solidFill>
                          <a:effectLst/>
                          <a:latin typeface="Calibri" panose="020F0502020204030204" pitchFamily="34" charset="0"/>
                        </a:rPr>
                        <a:t>TIPO DE CAMBIO </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MX" sz="1700" b="0" i="0" u="none" strike="noStrike">
                          <a:solidFill>
                            <a:srgbClr val="FF0000"/>
                          </a:solidFill>
                          <a:effectLst/>
                          <a:latin typeface="Calibri" panose="020F0502020204030204" pitchFamily="34" charset="0"/>
                        </a:rPr>
                        <a:t>NO EXISTE</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FF0000"/>
                          </a:solidFill>
                          <a:effectLst/>
                          <a:latin typeface="Calibri" panose="020F0502020204030204" pitchFamily="34" charset="0"/>
                        </a:rPr>
                        <a:t>NO EXISTE</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823521"/>
                  </a:ext>
                </a:extLst>
              </a:tr>
              <a:tr h="260707">
                <a:tc>
                  <a:txBody>
                    <a:bodyPr/>
                    <a:lstStyle/>
                    <a:p>
                      <a:pPr algn="ctr" rtl="0" fontAlgn="ctr"/>
                      <a:r>
                        <a:rPr lang="es-MX" sz="1800" b="0" i="0" u="none" strike="noStrike" dirty="0">
                          <a:solidFill>
                            <a:srgbClr val="000000"/>
                          </a:solidFill>
                          <a:effectLst/>
                          <a:latin typeface="Calibri" panose="020F0502020204030204" pitchFamily="34" charset="0"/>
                        </a:rPr>
                        <a:t>5</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000000"/>
                          </a:solidFill>
                          <a:effectLst/>
                          <a:latin typeface="Calibri" panose="020F0502020204030204" pitchFamily="34" charset="0"/>
                        </a:rPr>
                        <a:t>EXPORTACION</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MX" sz="1700" b="0" i="0" u="none" strike="noStrike">
                          <a:solidFill>
                            <a:srgbClr val="000000"/>
                          </a:solidFill>
                          <a:effectLst/>
                          <a:latin typeface="Calibri" panose="020F0502020204030204" pitchFamily="34" charset="0"/>
                        </a:rPr>
                        <a:t>01 NO APLICA</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Calibri" panose="020F0502020204030204" pitchFamily="34" charset="0"/>
                        </a:rPr>
                        <a:t>01 NO APLICA</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5148205"/>
                  </a:ext>
                </a:extLst>
              </a:tr>
              <a:tr h="260707">
                <a:tc>
                  <a:txBody>
                    <a:bodyPr/>
                    <a:lstStyle/>
                    <a:p>
                      <a:pPr algn="ctr" rtl="0" fontAlgn="ctr"/>
                      <a:r>
                        <a:rPr lang="es-MX" sz="1800" b="0" i="0" u="none" strike="noStrike">
                          <a:solidFill>
                            <a:srgbClr val="000000"/>
                          </a:solidFill>
                          <a:effectLst/>
                          <a:latin typeface="Calibri" panose="020F0502020204030204" pitchFamily="34" charset="0"/>
                        </a:rPr>
                        <a:t>6</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000000"/>
                          </a:solidFill>
                          <a:effectLst/>
                          <a:latin typeface="Calibri" panose="020F0502020204030204" pitchFamily="34" charset="0"/>
                        </a:rPr>
                        <a:t>METODO PAGO</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MX" sz="1700" b="0" i="0" u="none" strike="noStrike">
                          <a:solidFill>
                            <a:srgbClr val="000000"/>
                          </a:solidFill>
                          <a:effectLst/>
                          <a:latin typeface="Calibri" panose="020F0502020204030204" pitchFamily="34" charset="0"/>
                        </a:rPr>
                        <a:t>PUE</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Calibri" panose="020F0502020204030204" pitchFamily="34" charset="0"/>
                        </a:rPr>
                        <a:t>PUE</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830780"/>
                  </a:ext>
                </a:extLst>
              </a:tr>
              <a:tr h="260707">
                <a:tc>
                  <a:txBody>
                    <a:bodyPr/>
                    <a:lstStyle/>
                    <a:p>
                      <a:pPr algn="ctr" rtl="0" fontAlgn="ctr"/>
                      <a:r>
                        <a:rPr lang="es-MX" sz="1800" b="0" i="0" u="none" strike="noStrike">
                          <a:solidFill>
                            <a:srgbClr val="000000"/>
                          </a:solidFill>
                          <a:effectLst/>
                          <a:latin typeface="Calibri" panose="020F0502020204030204" pitchFamily="34" charset="0"/>
                        </a:rPr>
                        <a:t>7</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FF0000"/>
                          </a:solidFill>
                          <a:effectLst/>
                          <a:latin typeface="Calibri" panose="020F0502020204030204" pitchFamily="34" charset="0"/>
                        </a:rPr>
                        <a:t>FORMA PAGO</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MX" sz="1700" b="0" i="0" u="none" strike="noStrike">
                          <a:solidFill>
                            <a:srgbClr val="FF0000"/>
                          </a:solidFill>
                          <a:effectLst/>
                          <a:latin typeface="Calibri" panose="020F0502020204030204" pitchFamily="34" charset="0"/>
                        </a:rPr>
                        <a:t>NO EXISTE</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FF0000"/>
                          </a:solidFill>
                          <a:effectLst/>
                          <a:latin typeface="Calibri" panose="020F0502020204030204" pitchFamily="34" charset="0"/>
                        </a:rPr>
                        <a:t>NO EXISTE</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8845873"/>
                  </a:ext>
                </a:extLst>
              </a:tr>
              <a:tr h="260707">
                <a:tc>
                  <a:txBody>
                    <a:bodyPr/>
                    <a:lstStyle/>
                    <a:p>
                      <a:pPr algn="ctr" rtl="0" fontAlgn="ctr"/>
                      <a:r>
                        <a:rPr lang="es-MX" sz="1800" b="0" i="0" u="none" strike="noStrike">
                          <a:solidFill>
                            <a:srgbClr val="000000"/>
                          </a:solidFill>
                          <a:effectLst/>
                          <a:latin typeface="Calibri" panose="020F0502020204030204" pitchFamily="34" charset="0"/>
                        </a:rPr>
                        <a:t>8</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000000"/>
                          </a:solidFill>
                          <a:effectLst/>
                          <a:latin typeface="Calibri" panose="020F0502020204030204" pitchFamily="34" charset="0"/>
                        </a:rPr>
                        <a:t>TOTAL</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MX" sz="1700" b="0" i="0" u="none" strike="noStrike">
                          <a:solidFill>
                            <a:srgbClr val="000000"/>
                          </a:solidFill>
                          <a:effectLst/>
                          <a:latin typeface="Calibri" panose="020F0502020204030204" pitchFamily="34" charset="0"/>
                        </a:rPr>
                        <a:t>NETO A PAGAR</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Calibri" panose="020F0502020204030204" pitchFamily="34" charset="0"/>
                        </a:rPr>
                        <a:t>NETO A PAGAR</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040337"/>
                  </a:ext>
                </a:extLst>
              </a:tr>
              <a:tr h="260707">
                <a:tc>
                  <a:txBody>
                    <a:bodyPr/>
                    <a:lstStyle/>
                    <a:p>
                      <a:pPr algn="ctr" rtl="0" fontAlgn="ctr"/>
                      <a:r>
                        <a:rPr lang="es-MX" sz="1800" b="0" i="0" u="none" strike="noStrike">
                          <a:solidFill>
                            <a:srgbClr val="000000"/>
                          </a:solidFill>
                          <a:effectLst/>
                          <a:latin typeface="Calibri" panose="020F0502020204030204" pitchFamily="34" charset="0"/>
                        </a:rPr>
                        <a:t>9</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000000"/>
                          </a:solidFill>
                          <a:effectLst/>
                          <a:latin typeface="Calibri" panose="020F0502020204030204" pitchFamily="34" charset="0"/>
                        </a:rPr>
                        <a:t>CLAVE SAT</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MX" sz="1700" b="0" i="0" u="none" strike="noStrike">
                          <a:solidFill>
                            <a:srgbClr val="000000"/>
                          </a:solidFill>
                          <a:effectLst/>
                          <a:latin typeface="Calibri" panose="020F0502020204030204" pitchFamily="34" charset="0"/>
                        </a:rPr>
                        <a:t>84111505</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Calibri" panose="020F0502020204030204" pitchFamily="34" charset="0"/>
                        </a:rPr>
                        <a:t>84111505</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3733354"/>
                  </a:ext>
                </a:extLst>
              </a:tr>
              <a:tr h="260707">
                <a:tc>
                  <a:txBody>
                    <a:bodyPr/>
                    <a:lstStyle/>
                    <a:p>
                      <a:pPr algn="ctr" rtl="0" fontAlgn="ctr"/>
                      <a:r>
                        <a:rPr lang="es-MX" sz="1800" b="0" i="0" u="none" strike="noStrike">
                          <a:solidFill>
                            <a:srgbClr val="000000"/>
                          </a:solidFill>
                          <a:effectLst/>
                          <a:latin typeface="Calibri" panose="020F0502020204030204" pitchFamily="34" charset="0"/>
                        </a:rPr>
                        <a:t>10</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000000"/>
                          </a:solidFill>
                          <a:effectLst/>
                          <a:latin typeface="Calibri" panose="020F0502020204030204" pitchFamily="34" charset="0"/>
                        </a:rPr>
                        <a:t>UNIDAD DE MEDIDA</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MX" sz="1700" b="0" i="0" u="none" strike="noStrike">
                          <a:solidFill>
                            <a:srgbClr val="000000"/>
                          </a:solidFill>
                          <a:effectLst/>
                          <a:latin typeface="Calibri" panose="020F0502020204030204" pitchFamily="34" charset="0"/>
                        </a:rPr>
                        <a:t>ACT</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Calibri" panose="020F0502020204030204" pitchFamily="34" charset="0"/>
                        </a:rPr>
                        <a:t>ACT</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042710"/>
                  </a:ext>
                </a:extLst>
              </a:tr>
              <a:tr h="260707">
                <a:tc>
                  <a:txBody>
                    <a:bodyPr/>
                    <a:lstStyle/>
                    <a:p>
                      <a:pPr algn="ctr" rtl="0" fontAlgn="ctr"/>
                      <a:r>
                        <a:rPr lang="es-MX" sz="1800" b="0" i="0" u="none" strike="noStrike">
                          <a:solidFill>
                            <a:srgbClr val="000000"/>
                          </a:solidFill>
                          <a:effectLst/>
                          <a:latin typeface="Calibri" panose="020F0502020204030204" pitchFamily="34" charset="0"/>
                        </a:rPr>
                        <a:t>11</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000000"/>
                          </a:solidFill>
                          <a:effectLst/>
                          <a:latin typeface="Calibri" panose="020F0502020204030204" pitchFamily="34" charset="0"/>
                        </a:rPr>
                        <a:t>DESCRIPCION </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MX" sz="1700" b="0" i="0" u="none" strike="noStrike">
                          <a:solidFill>
                            <a:srgbClr val="000000"/>
                          </a:solidFill>
                          <a:effectLst/>
                          <a:latin typeface="Calibri" panose="020F0502020204030204" pitchFamily="34" charset="0"/>
                        </a:rPr>
                        <a:t>PAGO NOMINA</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Calibri" panose="020F0502020204030204" pitchFamily="34" charset="0"/>
                        </a:rPr>
                        <a:t>PAGO NOMINA</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093441"/>
                  </a:ext>
                </a:extLst>
              </a:tr>
              <a:tr h="260707">
                <a:tc>
                  <a:txBody>
                    <a:bodyPr/>
                    <a:lstStyle/>
                    <a:p>
                      <a:pPr algn="ctr" rtl="0" fontAlgn="ctr"/>
                      <a:r>
                        <a:rPr lang="es-MX" sz="1800" b="0" i="0" u="none" strike="noStrike">
                          <a:solidFill>
                            <a:srgbClr val="000000"/>
                          </a:solidFill>
                          <a:effectLst/>
                          <a:latin typeface="Calibri" panose="020F0502020204030204" pitchFamily="34" charset="0"/>
                        </a:rPr>
                        <a:t>12</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1" i="0" u="none" strike="noStrike">
                          <a:solidFill>
                            <a:srgbClr val="000000"/>
                          </a:solidFill>
                          <a:effectLst/>
                          <a:latin typeface="Calibri" panose="020F0502020204030204" pitchFamily="34" charset="0"/>
                        </a:rPr>
                        <a:t>USO DE CFDI</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ctr" rtl="0" fontAlgn="ctr"/>
                      <a:r>
                        <a:rPr lang="es-MX" sz="1700" b="1" i="0" u="none" strike="noStrike">
                          <a:solidFill>
                            <a:srgbClr val="000000"/>
                          </a:solidFill>
                          <a:effectLst/>
                          <a:latin typeface="Calibri" panose="020F0502020204030204" pitchFamily="34" charset="0"/>
                        </a:rPr>
                        <a:t>CN01 Nómina</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s-MX" sz="1800" b="1" i="0" u="none" strike="noStrike">
                          <a:solidFill>
                            <a:srgbClr val="000000"/>
                          </a:solidFill>
                          <a:effectLst/>
                          <a:latin typeface="Calibri" panose="020F0502020204030204" pitchFamily="34" charset="0"/>
                        </a:rPr>
                        <a:t>CN01 Nómina</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27367331"/>
                  </a:ext>
                </a:extLst>
              </a:tr>
              <a:tr h="260707">
                <a:tc>
                  <a:txBody>
                    <a:bodyPr/>
                    <a:lstStyle/>
                    <a:p>
                      <a:pPr algn="ctr" rtl="0" fontAlgn="ctr"/>
                      <a:r>
                        <a:rPr lang="es-MX" sz="1800" b="0" i="0" u="none" strike="noStrike">
                          <a:solidFill>
                            <a:srgbClr val="000000"/>
                          </a:solidFill>
                          <a:effectLst/>
                          <a:latin typeface="Calibri" panose="020F0502020204030204" pitchFamily="34" charset="0"/>
                        </a:rPr>
                        <a:t>13</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000000"/>
                          </a:solidFill>
                          <a:effectLst/>
                          <a:latin typeface="Calibri" panose="020F0502020204030204" pitchFamily="34" charset="0"/>
                        </a:rPr>
                        <a:t>TIPO DE RELACIÓN</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rtl="0" fontAlgn="ctr"/>
                      <a:r>
                        <a:rPr lang="es-MX" sz="1700" b="0" i="0" u="none" strike="noStrike">
                          <a:solidFill>
                            <a:srgbClr val="000000"/>
                          </a:solidFill>
                          <a:effectLst/>
                          <a:latin typeface="Calibri" panose="020F0502020204030204" pitchFamily="34" charset="0"/>
                        </a:rPr>
                        <a:t>04</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800" b="0" i="0" u="none" strike="noStrike">
                          <a:solidFill>
                            <a:srgbClr val="000000"/>
                          </a:solidFill>
                          <a:effectLst/>
                          <a:latin typeface="Calibri" panose="020F0502020204030204" pitchFamily="34" charset="0"/>
                        </a:rPr>
                        <a:t>04</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80854765"/>
                  </a:ext>
                </a:extLst>
              </a:tr>
              <a:tr h="260707">
                <a:tc>
                  <a:txBody>
                    <a:bodyPr/>
                    <a:lstStyle/>
                    <a:p>
                      <a:pPr algn="ctr" rtl="0" fontAlgn="ctr"/>
                      <a:r>
                        <a:rPr lang="es-MX" sz="1800" b="0" i="0" u="none" strike="noStrike">
                          <a:solidFill>
                            <a:srgbClr val="000000"/>
                          </a:solidFill>
                          <a:effectLst/>
                          <a:latin typeface="Calibri" panose="020F0502020204030204" pitchFamily="34" charset="0"/>
                        </a:rPr>
                        <a:t>14</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000000"/>
                          </a:solidFill>
                          <a:effectLst/>
                          <a:latin typeface="Calibri" panose="020F0502020204030204" pitchFamily="34" charset="0"/>
                        </a:rPr>
                        <a:t>OBJETO DE IMPUESTO</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rtl="0" fontAlgn="ctr"/>
                      <a:r>
                        <a:rPr lang="es-MX" sz="1700" b="0" i="0" u="none" strike="noStrike">
                          <a:solidFill>
                            <a:srgbClr val="000000"/>
                          </a:solidFill>
                          <a:effectLst/>
                          <a:latin typeface="Calibri" panose="020F0502020204030204" pitchFamily="34" charset="0"/>
                        </a:rPr>
                        <a:t>"01" NO OBJETO DE IMPUESTO</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800" b="0" i="0" u="none" strike="noStrike">
                          <a:solidFill>
                            <a:srgbClr val="000000"/>
                          </a:solidFill>
                          <a:effectLst/>
                          <a:latin typeface="Calibri" panose="020F0502020204030204" pitchFamily="34" charset="0"/>
                        </a:rPr>
                        <a:t>"01" NO OBJETO DE IMPUESTO</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1183668"/>
                  </a:ext>
                </a:extLst>
              </a:tr>
              <a:tr h="480250">
                <a:tc>
                  <a:txBody>
                    <a:bodyPr/>
                    <a:lstStyle/>
                    <a:p>
                      <a:pPr algn="ctr" rtl="0" fontAlgn="ctr"/>
                      <a:r>
                        <a:rPr lang="es-MX" sz="1800" b="0" i="0" u="none" strike="noStrike">
                          <a:solidFill>
                            <a:srgbClr val="000000"/>
                          </a:solidFill>
                          <a:effectLst/>
                          <a:latin typeface="Calibri" panose="020F0502020204030204" pitchFamily="34" charset="0"/>
                        </a:rPr>
                        <a:t>15</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rtl="0" fontAlgn="ctr"/>
                      <a:r>
                        <a:rPr lang="es-MX" sz="1800" b="0" i="0" u="none" strike="noStrike">
                          <a:solidFill>
                            <a:srgbClr val="FF0000"/>
                          </a:solidFill>
                          <a:effectLst/>
                          <a:latin typeface="Calibri" panose="020F0502020204030204" pitchFamily="34" charset="0"/>
                        </a:rPr>
                        <a:t>NODO A CUENTA DE TERCEROS</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rtl="0" fontAlgn="ctr"/>
                      <a:r>
                        <a:rPr lang="es-MX" sz="1700" b="0" i="0" u="none" strike="noStrike" dirty="0">
                          <a:solidFill>
                            <a:srgbClr val="FF0000"/>
                          </a:solidFill>
                          <a:effectLst/>
                          <a:latin typeface="Calibri" panose="020F0502020204030204" pitchFamily="34" charset="0"/>
                        </a:rPr>
                        <a:t>NO EXISTE</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800" b="0" i="0" u="none" strike="noStrike" dirty="0">
                          <a:solidFill>
                            <a:srgbClr val="FF0000"/>
                          </a:solidFill>
                          <a:effectLst/>
                          <a:latin typeface="Calibri" panose="020F0502020204030204" pitchFamily="34" charset="0"/>
                        </a:rPr>
                        <a:t>NO EXISTE</a:t>
                      </a:r>
                    </a:p>
                  </a:txBody>
                  <a:tcPr marL="6288" marR="6288" marT="6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28000287"/>
                  </a:ext>
                </a:extLst>
              </a:tr>
            </a:tbl>
          </a:graphicData>
        </a:graphic>
      </p:graphicFrame>
      <p:sp>
        <p:nvSpPr>
          <p:cNvPr id="5" name="Rectángulo 4">
            <a:extLst>
              <a:ext uri="{FF2B5EF4-FFF2-40B4-BE49-F238E27FC236}">
                <a16:creationId xmlns:a16="http://schemas.microsoft.com/office/drawing/2014/main" id="{1FFFFD20-34B1-4C5D-82F0-93CBCDA71484}"/>
              </a:ext>
            </a:extLst>
          </p:cNvPr>
          <p:cNvSpPr/>
          <p:nvPr/>
        </p:nvSpPr>
        <p:spPr>
          <a:xfrm>
            <a:off x="8817315" y="2777174"/>
            <a:ext cx="3156827" cy="984885"/>
          </a:xfrm>
          <a:prstGeom prst="rect">
            <a:avLst/>
          </a:prstGeom>
          <a:noFill/>
        </p:spPr>
        <p:txBody>
          <a:bodyPr wrap="square" lIns="91440" tIns="45720" rIns="91440" bIns="45720">
            <a:spAutoFit/>
          </a:bodyPr>
          <a:lstStyle/>
          <a:p>
            <a:pPr algn="ctr"/>
            <a:r>
              <a:rPr lang="es-ES" sz="29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Estándar de llenado CFDI 4</a:t>
            </a:r>
            <a:endParaRPr lang="es-ES" sz="29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97972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sp>
        <p:nvSpPr>
          <p:cNvPr id="4" name="Rectángulo 3">
            <a:extLst>
              <a:ext uri="{FF2B5EF4-FFF2-40B4-BE49-F238E27FC236}">
                <a16:creationId xmlns:a16="http://schemas.microsoft.com/office/drawing/2014/main" id="{40BD3482-462F-4638-9667-394DB4AABEC9}"/>
              </a:ext>
            </a:extLst>
          </p:cNvPr>
          <p:cNvSpPr/>
          <p:nvPr/>
        </p:nvSpPr>
        <p:spPr>
          <a:xfrm>
            <a:off x="2025879" y="779959"/>
            <a:ext cx="8140242" cy="538609"/>
          </a:xfrm>
          <a:prstGeom prst="rect">
            <a:avLst/>
          </a:prstGeom>
          <a:noFill/>
        </p:spPr>
        <p:txBody>
          <a:bodyPr wrap="none" lIns="91440" tIns="45720" rIns="91440" bIns="45720">
            <a:spAutoFit/>
          </a:bodyPr>
          <a:lstStyle/>
          <a:p>
            <a:pPr algn="ctr"/>
            <a:r>
              <a:rPr lang="es-ES" sz="29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Llenado de 13 catálogos para el COMPLEMENTO 1.2</a:t>
            </a:r>
            <a:endParaRPr lang="es-ES" sz="29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endParaRPr>
          </a:p>
        </p:txBody>
      </p:sp>
      <p:graphicFrame>
        <p:nvGraphicFramePr>
          <p:cNvPr id="5" name="Objeto 4">
            <a:extLst>
              <a:ext uri="{FF2B5EF4-FFF2-40B4-BE49-F238E27FC236}">
                <a16:creationId xmlns:a16="http://schemas.microsoft.com/office/drawing/2014/main" id="{000C2F39-9A37-4117-AFAF-3AD4E857A6D8}"/>
              </a:ext>
            </a:extLst>
          </p:cNvPr>
          <p:cNvGraphicFramePr>
            <a:graphicFrameLocks noChangeAspect="1"/>
          </p:cNvGraphicFramePr>
          <p:nvPr>
            <p:extLst>
              <p:ext uri="{D42A27DB-BD31-4B8C-83A1-F6EECF244321}">
                <p14:modId xmlns:p14="http://schemas.microsoft.com/office/powerpoint/2010/main" val="4059721060"/>
              </p:ext>
            </p:extLst>
          </p:nvPr>
        </p:nvGraphicFramePr>
        <p:xfrm>
          <a:off x="1006280" y="1245500"/>
          <a:ext cx="9914709" cy="5018581"/>
        </p:xfrm>
        <a:graphic>
          <a:graphicData uri="http://schemas.openxmlformats.org/presentationml/2006/ole">
            <mc:AlternateContent xmlns:mc="http://schemas.openxmlformats.org/markup-compatibility/2006">
              <mc:Choice xmlns:v="urn:schemas-microsoft-com:vml" Requires="v">
                <p:oleObj name="Worksheet" r:id="rId2" imgW="8705975" imgH="5343643" progId="Excel.Sheet.12">
                  <p:embed/>
                </p:oleObj>
              </mc:Choice>
              <mc:Fallback>
                <p:oleObj name="Worksheet" r:id="rId2" imgW="8705975" imgH="5343643" progId="Excel.Sheet.12">
                  <p:embed/>
                  <p:pic>
                    <p:nvPicPr>
                      <p:cNvPr id="5" name="Objeto 4">
                        <a:extLst>
                          <a:ext uri="{FF2B5EF4-FFF2-40B4-BE49-F238E27FC236}">
                            <a16:creationId xmlns:a16="http://schemas.microsoft.com/office/drawing/2014/main" id="{000C2F39-9A37-4117-AFAF-3AD4E857A6D8}"/>
                          </a:ext>
                        </a:extLst>
                      </p:cNvPr>
                      <p:cNvPicPr/>
                      <p:nvPr/>
                    </p:nvPicPr>
                    <p:blipFill>
                      <a:blip r:embed="rId3"/>
                      <a:stretch>
                        <a:fillRect/>
                      </a:stretch>
                    </p:blipFill>
                    <p:spPr>
                      <a:xfrm>
                        <a:off x="1006280" y="1245500"/>
                        <a:ext cx="9914709" cy="5018581"/>
                      </a:xfrm>
                      <a:prstGeom prst="rect">
                        <a:avLst/>
                      </a:prstGeom>
                    </p:spPr>
                  </p:pic>
                </p:oleObj>
              </mc:Fallback>
            </mc:AlternateContent>
          </a:graphicData>
        </a:graphic>
      </p:graphicFrame>
    </p:spTree>
    <p:extLst>
      <p:ext uri="{BB962C8B-B14F-4D97-AF65-F5344CB8AC3E}">
        <p14:creationId xmlns:p14="http://schemas.microsoft.com/office/powerpoint/2010/main" val="1480560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graphicFrame>
        <p:nvGraphicFramePr>
          <p:cNvPr id="4" name="Tabla 3">
            <a:extLst>
              <a:ext uri="{FF2B5EF4-FFF2-40B4-BE49-F238E27FC236}">
                <a16:creationId xmlns:a16="http://schemas.microsoft.com/office/drawing/2014/main" id="{916A8101-D0FE-4127-B1AE-DDF1025ACEC6}"/>
              </a:ext>
            </a:extLst>
          </p:cNvPr>
          <p:cNvGraphicFramePr>
            <a:graphicFrameLocks noGrp="1"/>
          </p:cNvGraphicFramePr>
          <p:nvPr>
            <p:extLst>
              <p:ext uri="{D42A27DB-BD31-4B8C-83A1-F6EECF244321}">
                <p14:modId xmlns:p14="http://schemas.microsoft.com/office/powerpoint/2010/main" val="2537998423"/>
              </p:ext>
            </p:extLst>
          </p:nvPr>
        </p:nvGraphicFramePr>
        <p:xfrm>
          <a:off x="692151" y="941097"/>
          <a:ext cx="10807698" cy="5259975"/>
        </p:xfrm>
        <a:graphic>
          <a:graphicData uri="http://schemas.openxmlformats.org/drawingml/2006/table">
            <a:tbl>
              <a:tblPr firstRow="1" bandRow="1"/>
              <a:tblGrid>
                <a:gridCol w="808556">
                  <a:extLst>
                    <a:ext uri="{9D8B030D-6E8A-4147-A177-3AD203B41FA5}">
                      <a16:colId xmlns:a16="http://schemas.microsoft.com/office/drawing/2014/main" val="499955999"/>
                    </a:ext>
                  </a:extLst>
                </a:gridCol>
                <a:gridCol w="1485722">
                  <a:extLst>
                    <a:ext uri="{9D8B030D-6E8A-4147-A177-3AD203B41FA5}">
                      <a16:colId xmlns:a16="http://schemas.microsoft.com/office/drawing/2014/main" val="4228190833"/>
                    </a:ext>
                  </a:extLst>
                </a:gridCol>
                <a:gridCol w="1414973">
                  <a:extLst>
                    <a:ext uri="{9D8B030D-6E8A-4147-A177-3AD203B41FA5}">
                      <a16:colId xmlns:a16="http://schemas.microsoft.com/office/drawing/2014/main" val="2154034552"/>
                    </a:ext>
                  </a:extLst>
                </a:gridCol>
                <a:gridCol w="1404866">
                  <a:extLst>
                    <a:ext uri="{9D8B030D-6E8A-4147-A177-3AD203B41FA5}">
                      <a16:colId xmlns:a16="http://schemas.microsoft.com/office/drawing/2014/main" val="704229456"/>
                    </a:ext>
                  </a:extLst>
                </a:gridCol>
                <a:gridCol w="808556">
                  <a:extLst>
                    <a:ext uri="{9D8B030D-6E8A-4147-A177-3AD203B41FA5}">
                      <a16:colId xmlns:a16="http://schemas.microsoft.com/office/drawing/2014/main" val="3791977829"/>
                    </a:ext>
                  </a:extLst>
                </a:gridCol>
                <a:gridCol w="1590159">
                  <a:extLst>
                    <a:ext uri="{9D8B030D-6E8A-4147-A177-3AD203B41FA5}">
                      <a16:colId xmlns:a16="http://schemas.microsoft.com/office/drawing/2014/main" val="1183518947"/>
                    </a:ext>
                  </a:extLst>
                </a:gridCol>
                <a:gridCol w="1687861">
                  <a:extLst>
                    <a:ext uri="{9D8B030D-6E8A-4147-A177-3AD203B41FA5}">
                      <a16:colId xmlns:a16="http://schemas.microsoft.com/office/drawing/2014/main" val="2878138933"/>
                    </a:ext>
                  </a:extLst>
                </a:gridCol>
                <a:gridCol w="1607005">
                  <a:extLst>
                    <a:ext uri="{9D8B030D-6E8A-4147-A177-3AD203B41FA5}">
                      <a16:colId xmlns:a16="http://schemas.microsoft.com/office/drawing/2014/main" val="1090169550"/>
                    </a:ext>
                  </a:extLst>
                </a:gridCol>
              </a:tblGrid>
              <a:tr h="426059">
                <a:tc>
                  <a:txBody>
                    <a:bodyPr/>
                    <a:lstStyle/>
                    <a:p>
                      <a:pPr algn="ctr" rtl="0" fontAlgn="ctr"/>
                      <a:r>
                        <a:rPr lang="es-MX" sz="1400" b="1" i="0" u="none" strike="noStrike">
                          <a:solidFill>
                            <a:srgbClr val="FFFFFF"/>
                          </a:solidFill>
                          <a:effectLst/>
                          <a:latin typeface="Calibri" panose="020F0502020204030204" pitchFamily="34" charset="0"/>
                        </a:rPr>
                        <a:t>No.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F"/>
                    </a:solidFill>
                  </a:tcPr>
                </a:tc>
                <a:tc>
                  <a:txBody>
                    <a:bodyPr/>
                    <a:lstStyle/>
                    <a:p>
                      <a:pPr algn="l" rtl="0" fontAlgn="ctr"/>
                      <a:r>
                        <a:rPr lang="es-MX" sz="1400" b="1" i="0" u="none" strike="noStrike">
                          <a:solidFill>
                            <a:srgbClr val="FFFFFF"/>
                          </a:solidFill>
                          <a:effectLst/>
                          <a:latin typeface="Calibri" panose="020F0502020204030204" pitchFamily="34" charset="0"/>
                        </a:rPr>
                        <a:t>CONCEPTO</a:t>
                      </a:r>
                    </a:p>
                  </a:txBody>
                  <a:tcPr marL="145764"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F"/>
                    </a:solidFill>
                  </a:tcPr>
                </a:tc>
                <a:tc>
                  <a:txBody>
                    <a:bodyPr/>
                    <a:lstStyle/>
                    <a:p>
                      <a:pPr algn="ctr" rtl="0" fontAlgn="ctr"/>
                      <a:r>
                        <a:rPr lang="es-MX" sz="1400" b="1" i="0" u="none" strike="noStrike">
                          <a:solidFill>
                            <a:srgbClr val="FFFFFF"/>
                          </a:solidFill>
                          <a:effectLst/>
                          <a:latin typeface="Calibri" panose="020F0502020204030204" pitchFamily="34" charset="0"/>
                        </a:rPr>
                        <a:t>CONTENIDO CFDI 3.3</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F"/>
                    </a:solidFill>
                  </a:tcPr>
                </a:tc>
                <a:tc>
                  <a:txBody>
                    <a:bodyPr/>
                    <a:lstStyle/>
                    <a:p>
                      <a:pPr algn="ctr" rtl="0" fontAlgn="ctr"/>
                      <a:r>
                        <a:rPr lang="es-MX" sz="1400" b="1" i="0" u="none" strike="noStrike">
                          <a:solidFill>
                            <a:srgbClr val="FFFFFF"/>
                          </a:solidFill>
                          <a:effectLst/>
                          <a:latin typeface="Calibri" panose="020F0502020204030204" pitchFamily="34" charset="0"/>
                        </a:rPr>
                        <a:t>CONTENIDO CFDI 4.0</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MX" sz="1400" b="1" i="0" u="none" strike="noStrike">
                          <a:solidFill>
                            <a:srgbClr val="FFFFFF"/>
                          </a:solidFill>
                          <a:effectLst/>
                          <a:latin typeface="Calibri" panose="020F0502020204030204" pitchFamily="34" charset="0"/>
                        </a:rPr>
                        <a:t>No.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F"/>
                    </a:solidFill>
                  </a:tcPr>
                </a:tc>
                <a:tc>
                  <a:txBody>
                    <a:bodyPr/>
                    <a:lstStyle/>
                    <a:p>
                      <a:pPr algn="l" rtl="0" fontAlgn="ctr"/>
                      <a:r>
                        <a:rPr lang="es-MX" sz="1400" b="1" i="0" u="none" strike="noStrike">
                          <a:solidFill>
                            <a:srgbClr val="FFFFFF"/>
                          </a:solidFill>
                          <a:effectLst/>
                          <a:latin typeface="Calibri" panose="020F0502020204030204" pitchFamily="34" charset="0"/>
                        </a:rPr>
                        <a:t>CONCEPTO</a:t>
                      </a:r>
                    </a:p>
                  </a:txBody>
                  <a:tcPr marL="145764"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F"/>
                    </a:solidFill>
                  </a:tcPr>
                </a:tc>
                <a:tc>
                  <a:txBody>
                    <a:bodyPr/>
                    <a:lstStyle/>
                    <a:p>
                      <a:pPr algn="ctr" rtl="0" fontAlgn="ctr"/>
                      <a:r>
                        <a:rPr lang="es-MX" sz="1400" b="1" i="0" u="none" strike="noStrike">
                          <a:solidFill>
                            <a:srgbClr val="FFFFFF"/>
                          </a:solidFill>
                          <a:effectLst/>
                          <a:latin typeface="Calibri" panose="020F0502020204030204" pitchFamily="34" charset="0"/>
                        </a:rPr>
                        <a:t>CONTENIDO CFDI 3.3</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F"/>
                    </a:solidFill>
                  </a:tcPr>
                </a:tc>
                <a:tc>
                  <a:txBody>
                    <a:bodyPr/>
                    <a:lstStyle/>
                    <a:p>
                      <a:pPr algn="ctr" rtl="0" fontAlgn="ctr"/>
                      <a:r>
                        <a:rPr lang="es-MX" sz="1400" b="1" i="0" u="none" strike="noStrike">
                          <a:solidFill>
                            <a:srgbClr val="FFFFFF"/>
                          </a:solidFill>
                          <a:effectLst/>
                          <a:latin typeface="Calibri" panose="020F0502020204030204" pitchFamily="34" charset="0"/>
                        </a:rPr>
                        <a:t>CONTENIDO CFDI 4.0</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555193219"/>
                  </a:ext>
                </a:extLst>
              </a:tr>
              <a:tr h="140366">
                <a:tc>
                  <a:txBody>
                    <a:bodyPr/>
                    <a:lstStyle/>
                    <a:p>
                      <a:pPr algn="ctr" rtl="0" fontAlgn="ctr"/>
                      <a:r>
                        <a:rPr lang="es-MX" sz="1400" b="0" i="0" u="none" strike="noStrike">
                          <a:solidFill>
                            <a:srgbClr val="000000"/>
                          </a:solidFill>
                          <a:effectLst/>
                          <a:latin typeface="Calibri" panose="020F0502020204030204" pitchFamily="34" charset="0"/>
                        </a:rPr>
                        <a:t>1</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RFC EMISOR</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OBLIGATORIO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OBLIGATORIO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13</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METODO PAGO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PUE</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PUE</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753317"/>
                  </a:ext>
                </a:extLst>
              </a:tr>
              <a:tr h="421097">
                <a:tc>
                  <a:txBody>
                    <a:bodyPr/>
                    <a:lstStyle/>
                    <a:p>
                      <a:pPr algn="ctr" rtl="0" fontAlgn="ctr"/>
                      <a:r>
                        <a:rPr lang="es-MX" sz="1400" b="0" i="0" u="none" strike="noStrike">
                          <a:solidFill>
                            <a:srgbClr val="000000"/>
                          </a:solidFill>
                          <a:effectLst/>
                          <a:latin typeface="Calibri" panose="020F0502020204030204" pitchFamily="34" charset="0"/>
                        </a:rPr>
                        <a:t>2</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NOMBRE EMISOR</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OPCIONAL</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rgbClr val="000000"/>
                          </a:solidFill>
                          <a:effectLst/>
                          <a:latin typeface="Calibri" panose="020F0502020204030204" pitchFamily="34" charset="0"/>
                        </a:rPr>
                        <a:t>OBLIGATORIO CONFORME RFC</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s-MX" sz="1400" b="0" i="0" u="none" strike="noStrike">
                          <a:solidFill>
                            <a:srgbClr val="000000"/>
                          </a:solidFill>
                          <a:effectLst/>
                          <a:latin typeface="Calibri" panose="020F0502020204030204" pitchFamily="34" charset="0"/>
                        </a:rPr>
                        <a:t>14</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FORMA PAGO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99</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NO EXISTE</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6042775"/>
                  </a:ext>
                </a:extLst>
              </a:tr>
              <a:tr h="421097">
                <a:tc>
                  <a:txBody>
                    <a:bodyPr/>
                    <a:lstStyle/>
                    <a:p>
                      <a:pPr algn="ctr" rtl="0" fontAlgn="ctr"/>
                      <a:r>
                        <a:rPr lang="es-MX" sz="1400" b="0" i="0" u="none" strike="noStrike">
                          <a:solidFill>
                            <a:srgbClr val="000000"/>
                          </a:solidFill>
                          <a:effectLst/>
                          <a:latin typeface="Calibri" panose="020F0502020204030204" pitchFamily="34" charset="0"/>
                        </a:rPr>
                        <a:t>3</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DIRECCIÓN EMISOR</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CP DE REGISTRO PATRONAL</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FF0000"/>
                          </a:solidFill>
                          <a:effectLst/>
                          <a:latin typeface="Calibri" panose="020F0502020204030204" pitchFamily="34" charset="0"/>
                        </a:rPr>
                        <a:t>CP DE REGISTRO PATRONAL</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15</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TOTAL</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NETO A PAGAR</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NETO A PAGAR</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898954"/>
                  </a:ext>
                </a:extLst>
              </a:tr>
              <a:tr h="280731">
                <a:tc>
                  <a:txBody>
                    <a:bodyPr/>
                    <a:lstStyle/>
                    <a:p>
                      <a:pPr algn="ctr" rtl="0" fontAlgn="ctr"/>
                      <a:r>
                        <a:rPr lang="es-MX" sz="1400" b="0" i="0" u="none" strike="noStrike">
                          <a:solidFill>
                            <a:srgbClr val="000000"/>
                          </a:solidFill>
                          <a:effectLst/>
                          <a:latin typeface="Calibri" panose="020F0502020204030204" pitchFamily="34" charset="0"/>
                        </a:rPr>
                        <a:t>4</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REGIMEN FISCAL EMISOR</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OBLIGATORIO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OBLIGATORIO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16</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CLAVE SAT</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84111505</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84111505</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3108010"/>
                  </a:ext>
                </a:extLst>
              </a:tr>
              <a:tr h="280731">
                <a:tc>
                  <a:txBody>
                    <a:bodyPr/>
                    <a:lstStyle/>
                    <a:p>
                      <a:pPr algn="ctr" rtl="0" fontAlgn="ctr"/>
                      <a:r>
                        <a:rPr lang="es-MX" sz="1400" b="0" i="0" u="none" strike="noStrike" dirty="0">
                          <a:solidFill>
                            <a:srgbClr val="000000"/>
                          </a:solidFill>
                          <a:effectLst/>
                          <a:latin typeface="Calibri" panose="020F0502020204030204" pitchFamily="34" charset="0"/>
                        </a:rPr>
                        <a:t>5</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RFC RECEPTOR</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OBLIGATORIO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OBLIGATORIO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17</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UNIDAD DE MEDIDA</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ACT</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ACT</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615718"/>
                  </a:ext>
                </a:extLst>
              </a:tr>
              <a:tr h="421097">
                <a:tc>
                  <a:txBody>
                    <a:bodyPr/>
                    <a:lstStyle/>
                    <a:p>
                      <a:pPr algn="ctr" rtl="0" fontAlgn="ctr"/>
                      <a:r>
                        <a:rPr lang="es-MX" sz="1400" b="0" i="0" u="none" strike="noStrike">
                          <a:solidFill>
                            <a:srgbClr val="000000"/>
                          </a:solidFill>
                          <a:effectLst/>
                          <a:latin typeface="Calibri" panose="020F0502020204030204" pitchFamily="34" charset="0"/>
                        </a:rPr>
                        <a:t>6</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NOMBRE RECEPTOR</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OPCIONAL</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rgbClr val="000000"/>
                          </a:solidFill>
                          <a:effectLst/>
                          <a:latin typeface="Calibri" panose="020F0502020204030204" pitchFamily="34" charset="0"/>
                        </a:rPr>
                        <a:t>OBLIGATORIO CONFORME RFC</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s-MX" sz="1400" b="0" i="0" u="none" strike="noStrike">
                          <a:solidFill>
                            <a:srgbClr val="000000"/>
                          </a:solidFill>
                          <a:effectLst/>
                          <a:latin typeface="Calibri" panose="020F0502020204030204" pitchFamily="34" charset="0"/>
                        </a:rPr>
                        <a:t>18</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DESCRIPCION</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PAGO NOMINA</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PAGO NOMINA</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642268"/>
                  </a:ext>
                </a:extLst>
              </a:tr>
              <a:tr h="421097">
                <a:tc>
                  <a:txBody>
                    <a:bodyPr/>
                    <a:lstStyle/>
                    <a:p>
                      <a:pPr algn="ctr" rtl="0" fontAlgn="ctr"/>
                      <a:r>
                        <a:rPr lang="es-MX" sz="1400" b="0" i="0" u="none" strike="noStrike">
                          <a:solidFill>
                            <a:srgbClr val="000000"/>
                          </a:solidFill>
                          <a:effectLst/>
                          <a:latin typeface="Calibri" panose="020F0502020204030204" pitchFamily="34" charset="0"/>
                        </a:rPr>
                        <a:t>7</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DIRECCIÓN DEL RECEPTOR</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NO EXISTIA</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rgbClr val="000000"/>
                          </a:solidFill>
                          <a:effectLst/>
                          <a:latin typeface="Calibri" panose="020F0502020204030204" pitchFamily="34" charset="0"/>
                        </a:rPr>
                        <a:t>OBLIGARIOR CP TRABAJADOR</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s-MX" sz="1400" b="0" i="0" u="none" strike="noStrike">
                          <a:solidFill>
                            <a:srgbClr val="000000"/>
                          </a:solidFill>
                          <a:effectLst/>
                          <a:latin typeface="Calibri" panose="020F0502020204030204" pitchFamily="34" charset="0"/>
                        </a:rPr>
                        <a:t>19</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COMPLEMENTO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NOMINA 1.2</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dirty="0">
                          <a:solidFill>
                            <a:srgbClr val="000000"/>
                          </a:solidFill>
                          <a:effectLst/>
                          <a:latin typeface="Calibri" panose="020F0502020204030204" pitchFamily="34" charset="0"/>
                        </a:rPr>
                        <a:t>NOMINA 1.2</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7810364"/>
                  </a:ext>
                </a:extLst>
              </a:tr>
              <a:tr h="701829">
                <a:tc>
                  <a:txBody>
                    <a:bodyPr/>
                    <a:lstStyle/>
                    <a:p>
                      <a:pPr algn="ctr" rtl="0" fontAlgn="ctr"/>
                      <a:r>
                        <a:rPr lang="es-MX" sz="1400" b="0" i="0" u="none" strike="noStrike">
                          <a:solidFill>
                            <a:srgbClr val="000000"/>
                          </a:solidFill>
                          <a:effectLst/>
                          <a:latin typeface="Calibri" panose="020F0502020204030204" pitchFamily="34" charset="0"/>
                        </a:rPr>
                        <a:t>8</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REGIMEN FISCAL DEL RECEPTOR</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NO EXISTIA</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rgbClr val="000000"/>
                          </a:solidFill>
                          <a:effectLst/>
                          <a:latin typeface="Calibri" panose="020F0502020204030204" pitchFamily="34" charset="0"/>
                        </a:rPr>
                        <a:t>605 Sueldos y Salarios e Ingresos Asimilados a Salarios</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s-MX" sz="1400" b="0" i="0" u="none" strike="noStrike">
                          <a:solidFill>
                            <a:srgbClr val="000000"/>
                          </a:solidFill>
                          <a:effectLst/>
                          <a:latin typeface="Calibri" panose="020F0502020204030204" pitchFamily="34" charset="0"/>
                        </a:rPr>
                        <a:t>20</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EXPORTACIÓN</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NO APLICA</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rgbClr val="000000"/>
                          </a:solidFill>
                          <a:effectLst/>
                          <a:latin typeface="Calibri" panose="020F0502020204030204" pitchFamily="34" charset="0"/>
                        </a:rPr>
                        <a:t>01 NO APLICA</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8430847"/>
                  </a:ext>
                </a:extLst>
              </a:tr>
              <a:tr h="280731">
                <a:tc>
                  <a:txBody>
                    <a:bodyPr/>
                    <a:lstStyle/>
                    <a:p>
                      <a:pPr algn="ctr" rtl="0" fontAlgn="ctr"/>
                      <a:r>
                        <a:rPr lang="es-MX" sz="1400" b="0" i="0" u="none" strike="noStrike">
                          <a:solidFill>
                            <a:srgbClr val="000000"/>
                          </a:solidFill>
                          <a:effectLst/>
                          <a:latin typeface="Calibri" panose="020F0502020204030204" pitchFamily="34" charset="0"/>
                        </a:rPr>
                        <a:t>9</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VERSION</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3.3</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4</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21</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OBJETO DEL IMPUESTO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NO APLICA</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rgbClr val="000000"/>
                          </a:solidFill>
                          <a:effectLst/>
                          <a:latin typeface="Calibri" panose="020F0502020204030204" pitchFamily="34" charset="0"/>
                        </a:rPr>
                        <a:t>"01" NO OBJETO DEL IMPUESTO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55146129"/>
                  </a:ext>
                </a:extLst>
              </a:tr>
              <a:tr h="421097">
                <a:tc>
                  <a:txBody>
                    <a:bodyPr/>
                    <a:lstStyle/>
                    <a:p>
                      <a:pPr algn="ctr" rtl="0" fontAlgn="ctr"/>
                      <a:r>
                        <a:rPr lang="es-MX" sz="1400" b="0" i="0" u="none" strike="noStrike">
                          <a:solidFill>
                            <a:srgbClr val="000000"/>
                          </a:solidFill>
                          <a:effectLst/>
                          <a:latin typeface="Calibri" panose="020F0502020204030204" pitchFamily="34" charset="0"/>
                        </a:rPr>
                        <a:t>10</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TIPO COMPROTANTE</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N </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N </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22</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NODO A CUENTA DE TERECEROS</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NO APLICA</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rgbClr val="000000"/>
                          </a:solidFill>
                          <a:effectLst/>
                          <a:latin typeface="Calibri" panose="020F0502020204030204" pitchFamily="34" charset="0"/>
                        </a:rPr>
                        <a:t>NO EXISTE</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2505810"/>
                  </a:ext>
                </a:extLst>
              </a:tr>
              <a:tr h="140366">
                <a:tc>
                  <a:txBody>
                    <a:bodyPr/>
                    <a:lstStyle/>
                    <a:p>
                      <a:pPr algn="ctr" rtl="0" fontAlgn="ctr"/>
                      <a:r>
                        <a:rPr lang="es-MX" sz="1400" b="0" i="0" u="none" strike="noStrike">
                          <a:solidFill>
                            <a:srgbClr val="000000"/>
                          </a:solidFill>
                          <a:effectLst/>
                          <a:latin typeface="Calibri" panose="020F0502020204030204" pitchFamily="34" charset="0"/>
                        </a:rPr>
                        <a:t>11</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MONEDA</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MXN</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MXN</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23</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USO DE CFDI</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P01</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1" i="0" u="none" strike="noStrike">
                          <a:solidFill>
                            <a:srgbClr val="000000"/>
                          </a:solidFill>
                          <a:effectLst/>
                          <a:latin typeface="Calibri" panose="020F0502020204030204" pitchFamily="34" charset="0"/>
                        </a:rPr>
                        <a:t>CN01 Nómina</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37416875"/>
                  </a:ext>
                </a:extLst>
              </a:tr>
              <a:tr h="225935">
                <a:tc>
                  <a:txBody>
                    <a:bodyPr/>
                    <a:lstStyle/>
                    <a:p>
                      <a:pPr algn="ctr" rtl="0" fontAlgn="ctr"/>
                      <a:r>
                        <a:rPr lang="es-MX" sz="1400" b="0" i="0" u="none" strike="noStrike">
                          <a:solidFill>
                            <a:srgbClr val="000000"/>
                          </a:solidFill>
                          <a:effectLst/>
                          <a:latin typeface="Calibri" panose="020F0502020204030204" pitchFamily="34" charset="0"/>
                        </a:rPr>
                        <a:t>12</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400" b="0" i="0" u="none" strike="noStrike">
                          <a:solidFill>
                            <a:srgbClr val="000000"/>
                          </a:solidFill>
                          <a:effectLst/>
                          <a:latin typeface="Calibri" panose="020F0502020204030204" pitchFamily="34" charset="0"/>
                        </a:rPr>
                        <a:t>TIPO CAMBIO</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1</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NO EXISTE</a:t>
                      </a:r>
                    </a:p>
                  </a:txBody>
                  <a:tcPr marL="5399" marR="5399" marT="5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Calibri" panose="020F0502020204030204" pitchFamily="34" charset="0"/>
                        </a:rPr>
                        <a:t> </a:t>
                      </a:r>
                    </a:p>
                  </a:txBody>
                  <a:tcPr marL="5399" marR="5399" marT="539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rtl="0" fontAlgn="b"/>
                      <a:r>
                        <a:rPr lang="es-MX" sz="1400" b="0" i="0" u="none" strike="noStrike">
                          <a:solidFill>
                            <a:srgbClr val="000000"/>
                          </a:solidFill>
                          <a:effectLst/>
                          <a:latin typeface="Calibri" panose="020F0502020204030204" pitchFamily="34" charset="0"/>
                        </a:rPr>
                        <a:t> </a:t>
                      </a:r>
                    </a:p>
                  </a:txBody>
                  <a:tcPr marL="5399" marR="5399" marT="5399"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rtl="0" fontAlgn="b"/>
                      <a:r>
                        <a:rPr lang="es-MX" sz="1400" b="0" i="0" u="none" strike="noStrike">
                          <a:solidFill>
                            <a:srgbClr val="000000"/>
                          </a:solidFill>
                          <a:effectLst/>
                          <a:latin typeface="Calibri" panose="020F0502020204030204" pitchFamily="34" charset="0"/>
                        </a:rPr>
                        <a:t> </a:t>
                      </a:r>
                    </a:p>
                  </a:txBody>
                  <a:tcPr marL="5399" marR="5399" marT="5399"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rtl="0" fontAlgn="b"/>
                      <a:r>
                        <a:rPr lang="es-MX" sz="1400" b="0" i="0" u="none" strike="noStrike" dirty="0">
                          <a:solidFill>
                            <a:srgbClr val="000000"/>
                          </a:solidFill>
                          <a:effectLst/>
                          <a:latin typeface="Calibri" panose="020F0502020204030204" pitchFamily="34" charset="0"/>
                        </a:rPr>
                        <a:t> </a:t>
                      </a:r>
                    </a:p>
                  </a:txBody>
                  <a:tcPr marL="5399" marR="5399" marT="5399"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425585229"/>
                  </a:ext>
                </a:extLst>
              </a:tr>
            </a:tbl>
          </a:graphicData>
        </a:graphic>
      </p:graphicFrame>
    </p:spTree>
    <p:extLst>
      <p:ext uri="{BB962C8B-B14F-4D97-AF65-F5344CB8AC3E}">
        <p14:creationId xmlns:p14="http://schemas.microsoft.com/office/powerpoint/2010/main" val="3486284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pic>
        <p:nvPicPr>
          <p:cNvPr id="4" name="Imagen 3">
            <a:extLst>
              <a:ext uri="{FF2B5EF4-FFF2-40B4-BE49-F238E27FC236}">
                <a16:creationId xmlns:a16="http://schemas.microsoft.com/office/drawing/2014/main" id="{932659B5-D0E5-4802-9E9A-69A4757DF5D6}"/>
              </a:ext>
            </a:extLst>
          </p:cNvPr>
          <p:cNvPicPr>
            <a:picLocks noChangeAspect="1"/>
          </p:cNvPicPr>
          <p:nvPr/>
        </p:nvPicPr>
        <p:blipFill>
          <a:blip r:embed="rId2"/>
          <a:stretch>
            <a:fillRect/>
          </a:stretch>
        </p:blipFill>
        <p:spPr>
          <a:xfrm>
            <a:off x="958288" y="3097850"/>
            <a:ext cx="9410700" cy="2628900"/>
          </a:xfrm>
          <a:prstGeom prst="rect">
            <a:avLst/>
          </a:prstGeom>
        </p:spPr>
      </p:pic>
      <p:graphicFrame>
        <p:nvGraphicFramePr>
          <p:cNvPr id="5" name="Tabla 4">
            <a:extLst>
              <a:ext uri="{FF2B5EF4-FFF2-40B4-BE49-F238E27FC236}">
                <a16:creationId xmlns:a16="http://schemas.microsoft.com/office/drawing/2014/main" id="{AB95B241-AA8F-4D89-8EC5-357C0EE463AA}"/>
              </a:ext>
            </a:extLst>
          </p:cNvPr>
          <p:cNvGraphicFramePr>
            <a:graphicFrameLocks noGrp="1"/>
          </p:cNvGraphicFramePr>
          <p:nvPr>
            <p:extLst>
              <p:ext uri="{D42A27DB-BD31-4B8C-83A1-F6EECF244321}">
                <p14:modId xmlns:p14="http://schemas.microsoft.com/office/powerpoint/2010/main" val="1297798604"/>
              </p:ext>
            </p:extLst>
          </p:nvPr>
        </p:nvGraphicFramePr>
        <p:xfrm>
          <a:off x="2594680" y="1064887"/>
          <a:ext cx="9207501" cy="1828800"/>
        </p:xfrm>
        <a:graphic>
          <a:graphicData uri="http://schemas.openxmlformats.org/drawingml/2006/table">
            <a:tbl>
              <a:tblPr firstRow="1" bandRow="1"/>
              <a:tblGrid>
                <a:gridCol w="561201">
                  <a:extLst>
                    <a:ext uri="{9D8B030D-6E8A-4147-A177-3AD203B41FA5}">
                      <a16:colId xmlns:a16="http://schemas.microsoft.com/office/drawing/2014/main" val="795430222"/>
                    </a:ext>
                  </a:extLst>
                </a:gridCol>
                <a:gridCol w="1968959">
                  <a:extLst>
                    <a:ext uri="{9D8B030D-6E8A-4147-A177-3AD203B41FA5}">
                      <a16:colId xmlns:a16="http://schemas.microsoft.com/office/drawing/2014/main" val="2138389376"/>
                    </a:ext>
                  </a:extLst>
                </a:gridCol>
                <a:gridCol w="1702627">
                  <a:extLst>
                    <a:ext uri="{9D8B030D-6E8A-4147-A177-3AD203B41FA5}">
                      <a16:colId xmlns:a16="http://schemas.microsoft.com/office/drawing/2014/main" val="3827921290"/>
                    </a:ext>
                  </a:extLst>
                </a:gridCol>
                <a:gridCol w="773633">
                  <a:extLst>
                    <a:ext uri="{9D8B030D-6E8A-4147-A177-3AD203B41FA5}">
                      <a16:colId xmlns:a16="http://schemas.microsoft.com/office/drawing/2014/main" val="1235655526"/>
                    </a:ext>
                  </a:extLst>
                </a:gridCol>
                <a:gridCol w="2311387">
                  <a:extLst>
                    <a:ext uri="{9D8B030D-6E8A-4147-A177-3AD203B41FA5}">
                      <a16:colId xmlns:a16="http://schemas.microsoft.com/office/drawing/2014/main" val="1475303256"/>
                    </a:ext>
                  </a:extLst>
                </a:gridCol>
                <a:gridCol w="1889694">
                  <a:extLst>
                    <a:ext uri="{9D8B030D-6E8A-4147-A177-3AD203B41FA5}">
                      <a16:colId xmlns:a16="http://schemas.microsoft.com/office/drawing/2014/main" val="298378365"/>
                    </a:ext>
                  </a:extLst>
                </a:gridCol>
              </a:tblGrid>
              <a:tr h="400050">
                <a:tc>
                  <a:txBody>
                    <a:bodyPr/>
                    <a:lstStyle/>
                    <a:p>
                      <a:pPr algn="ctr" rtl="0" fontAlgn="ctr"/>
                      <a:r>
                        <a:rPr lang="es-MX" sz="1200" b="1" i="0" u="none" strike="noStrike">
                          <a:solidFill>
                            <a:srgbClr val="FFFFFF"/>
                          </a:solidFill>
                          <a:effectLst/>
                          <a:latin typeface="Calibri" panose="020F0502020204030204" pitchFamily="34" charset="0"/>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F"/>
                    </a:solidFill>
                  </a:tcPr>
                </a:tc>
                <a:tc>
                  <a:txBody>
                    <a:bodyPr/>
                    <a:lstStyle/>
                    <a:p>
                      <a:pPr algn="ctr" rtl="0" fontAlgn="ctr"/>
                      <a:r>
                        <a:rPr lang="es-MX" sz="1200" b="1" i="0" u="none" strike="noStrike">
                          <a:solidFill>
                            <a:srgbClr val="FFFFFF"/>
                          </a:solidFill>
                          <a:effectLst/>
                          <a:latin typeface="Calibri" panose="020F0502020204030204" pitchFamily="34" charset="0"/>
                        </a:rPr>
                        <a:t>CONCEPTO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F"/>
                    </a:solidFill>
                  </a:tcPr>
                </a:tc>
                <a:tc>
                  <a:txBody>
                    <a:bodyPr/>
                    <a:lstStyle/>
                    <a:p>
                      <a:pPr algn="ctr" rtl="0" fontAlgn="ctr"/>
                      <a:r>
                        <a:rPr lang="es-MX" sz="1200" b="1" i="0" u="none" strike="noStrike">
                          <a:solidFill>
                            <a:srgbClr val="FFFFFF"/>
                          </a:solidFill>
                          <a:effectLst/>
                          <a:latin typeface="Calibri" panose="020F0502020204030204" pitchFamily="34" charset="0"/>
                        </a:rPr>
                        <a:t>CONTENIDO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F"/>
                    </a:solidFill>
                  </a:tcPr>
                </a:tc>
                <a:tc>
                  <a:txBody>
                    <a:bodyPr/>
                    <a:lstStyle/>
                    <a:p>
                      <a:pPr algn="ctr" rtl="0" fontAlgn="ctr"/>
                      <a:r>
                        <a:rPr lang="es-MX" sz="1200" b="1" i="0" u="none" strike="noStrike">
                          <a:solidFill>
                            <a:srgbClr val="FFFFFF"/>
                          </a:solidFill>
                          <a:effectLst/>
                          <a:latin typeface="Calibri" panose="020F0502020204030204" pitchFamily="34" charset="0"/>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F"/>
                    </a:solidFill>
                  </a:tcPr>
                </a:tc>
                <a:tc>
                  <a:txBody>
                    <a:bodyPr/>
                    <a:lstStyle/>
                    <a:p>
                      <a:pPr algn="ctr" rtl="0" fontAlgn="ctr"/>
                      <a:r>
                        <a:rPr lang="es-MX" sz="1200" b="1" i="0" u="none" strike="noStrike">
                          <a:solidFill>
                            <a:srgbClr val="FFFFFF"/>
                          </a:solidFill>
                          <a:effectLst/>
                          <a:latin typeface="Calibri" panose="020F0502020204030204" pitchFamily="34" charset="0"/>
                        </a:rPr>
                        <a:t>CONCEPTO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F"/>
                    </a:solidFill>
                  </a:tcPr>
                </a:tc>
                <a:tc>
                  <a:txBody>
                    <a:bodyPr/>
                    <a:lstStyle/>
                    <a:p>
                      <a:pPr algn="ctr" rtl="0" fontAlgn="ctr"/>
                      <a:r>
                        <a:rPr lang="es-MX" sz="1200" b="1" i="0" u="none" strike="noStrike">
                          <a:solidFill>
                            <a:srgbClr val="FFFFFF"/>
                          </a:solidFill>
                          <a:effectLst/>
                          <a:latin typeface="Calibri" panose="020F0502020204030204" pitchFamily="34" charset="0"/>
                        </a:rPr>
                        <a:t>CONTENIDO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F"/>
                    </a:solidFill>
                  </a:tcPr>
                </a:tc>
                <a:extLst>
                  <a:ext uri="{0D108BD9-81ED-4DB2-BD59-A6C34878D82A}">
                    <a16:rowId xmlns:a16="http://schemas.microsoft.com/office/drawing/2014/main" val="375255819"/>
                  </a:ext>
                </a:extLst>
              </a:tr>
              <a:tr h="285750">
                <a:tc>
                  <a:txBody>
                    <a:bodyPr/>
                    <a:lstStyle/>
                    <a:p>
                      <a:pPr algn="ctr" rtl="0" fontAlgn="ctr"/>
                      <a:r>
                        <a:rPr lang="es-MX" sz="17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a:solidFill>
                            <a:srgbClr val="000000"/>
                          </a:solidFill>
                          <a:effectLst/>
                          <a:latin typeface="Calibri" panose="020F0502020204030204" pitchFamily="34" charset="0"/>
                        </a:rPr>
                        <a:t>TIPO COMPROTANTE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a:solidFill>
                            <a:srgbClr val="000000"/>
                          </a:solidFill>
                          <a:effectLst/>
                          <a:latin typeface="Calibri" panose="020F0502020204030204" pitchFamily="34" charset="0"/>
                        </a:rPr>
                        <a:t>CLAVE SAT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84111505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5672017"/>
                  </a:ext>
                </a:extLst>
              </a:tr>
              <a:tr h="285750">
                <a:tc>
                  <a:txBody>
                    <a:bodyPr/>
                    <a:lstStyle/>
                    <a:p>
                      <a:pPr algn="ctr" rtl="0" fontAlgn="ctr"/>
                      <a:r>
                        <a:rPr lang="es-MX" sz="17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a:solidFill>
                            <a:srgbClr val="000000"/>
                          </a:solidFill>
                          <a:effectLst/>
                          <a:latin typeface="Calibri" panose="020F0502020204030204" pitchFamily="34" charset="0"/>
                        </a:rPr>
                        <a:t>MONEDA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MXN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a:solidFill>
                            <a:srgbClr val="000000"/>
                          </a:solidFill>
                          <a:effectLst/>
                          <a:latin typeface="Calibri" panose="020F0502020204030204" pitchFamily="34" charset="0"/>
                        </a:rPr>
                        <a:t>UNIDAD DE MEDIDA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ACT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8131108"/>
                  </a:ext>
                </a:extLst>
              </a:tr>
              <a:tr h="285750">
                <a:tc>
                  <a:txBody>
                    <a:bodyPr/>
                    <a:lstStyle/>
                    <a:p>
                      <a:pPr algn="ctr" rtl="0" fontAlgn="ctr"/>
                      <a:r>
                        <a:rPr lang="es-MX" sz="17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a:solidFill>
                            <a:srgbClr val="000000"/>
                          </a:solidFill>
                          <a:effectLst/>
                          <a:latin typeface="Calibri" panose="020F0502020204030204" pitchFamily="34" charset="0"/>
                        </a:rPr>
                        <a:t>METODO PAGO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PUE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a:solidFill>
                            <a:srgbClr val="000000"/>
                          </a:solidFill>
                          <a:effectLst/>
                          <a:latin typeface="Calibri" panose="020F0502020204030204" pitchFamily="34" charset="0"/>
                        </a:rPr>
                        <a:t>DESCRIPCION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PAGO NOMINA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522946"/>
                  </a:ext>
                </a:extLst>
              </a:tr>
              <a:tr h="285750">
                <a:tc>
                  <a:txBody>
                    <a:bodyPr/>
                    <a:lstStyle/>
                    <a:p>
                      <a:pPr algn="ctr" rtl="0" fontAlgn="ctr"/>
                      <a:r>
                        <a:rPr lang="es-MX" sz="17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rPr>
                        <a:t>FORMA PAGO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a:solidFill>
                            <a:srgbClr val="000000"/>
                          </a:solidFill>
                          <a:effectLst/>
                          <a:latin typeface="Calibri" panose="020F0502020204030204" pitchFamily="34" charset="0"/>
                        </a:rPr>
                        <a:t>USO DE CFDI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P01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8323367"/>
                  </a:ext>
                </a:extLst>
              </a:tr>
              <a:tr h="285750">
                <a:tc>
                  <a:txBody>
                    <a:bodyPr/>
                    <a:lstStyle/>
                    <a:p>
                      <a:pPr algn="ctr" rtl="0" fontAlgn="ctr"/>
                      <a:r>
                        <a:rPr lang="es-MX" sz="17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NETO A PAGAR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a:solidFill>
                            <a:srgbClr val="000000"/>
                          </a:solidFill>
                          <a:effectLst/>
                          <a:latin typeface="Calibri" panose="020F0502020204030204" pitchFamily="34" charset="0"/>
                        </a:rPr>
                        <a:t>COMPLEMENTO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700" b="1" i="0" u="none" strike="noStrike" dirty="0">
                          <a:solidFill>
                            <a:srgbClr val="000000"/>
                          </a:solidFill>
                          <a:effectLst/>
                          <a:latin typeface="Calibri" panose="020F0502020204030204" pitchFamily="34" charset="0"/>
                        </a:rPr>
                        <a:t>SI LLEVA NÓMINA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8087347"/>
                  </a:ext>
                </a:extLst>
              </a:tr>
            </a:tbl>
          </a:graphicData>
        </a:graphic>
      </p:graphicFrame>
      <p:pic>
        <p:nvPicPr>
          <p:cNvPr id="8" name="Imagen 7">
            <a:extLst>
              <a:ext uri="{FF2B5EF4-FFF2-40B4-BE49-F238E27FC236}">
                <a16:creationId xmlns:a16="http://schemas.microsoft.com/office/drawing/2014/main" id="{102B9053-751A-4061-BACE-6A959CC8AD83}"/>
              </a:ext>
            </a:extLst>
          </p:cNvPr>
          <p:cNvPicPr>
            <a:picLocks noChangeAspect="1"/>
          </p:cNvPicPr>
          <p:nvPr/>
        </p:nvPicPr>
        <p:blipFill>
          <a:blip r:embed="rId3"/>
          <a:stretch>
            <a:fillRect/>
          </a:stretch>
        </p:blipFill>
        <p:spPr>
          <a:xfrm>
            <a:off x="429492" y="1349746"/>
            <a:ext cx="1916811" cy="1259082"/>
          </a:xfrm>
          <a:prstGeom prst="rect">
            <a:avLst/>
          </a:prstGeom>
        </p:spPr>
      </p:pic>
    </p:spTree>
    <p:extLst>
      <p:ext uri="{BB962C8B-B14F-4D97-AF65-F5344CB8AC3E}">
        <p14:creationId xmlns:p14="http://schemas.microsoft.com/office/powerpoint/2010/main" val="3247227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sp>
        <p:nvSpPr>
          <p:cNvPr id="4" name="Rectángulo 3">
            <a:extLst>
              <a:ext uri="{FF2B5EF4-FFF2-40B4-BE49-F238E27FC236}">
                <a16:creationId xmlns:a16="http://schemas.microsoft.com/office/drawing/2014/main" id="{4247CA57-20DC-4096-856B-F916C68E5D3A}"/>
              </a:ext>
            </a:extLst>
          </p:cNvPr>
          <p:cNvSpPr/>
          <p:nvPr/>
        </p:nvSpPr>
        <p:spPr>
          <a:xfrm>
            <a:off x="454320" y="1104200"/>
            <a:ext cx="10902573" cy="5170646"/>
          </a:xfrm>
          <a:prstGeom prst="rect">
            <a:avLst/>
          </a:prstGeom>
        </p:spPr>
        <p:txBody>
          <a:bodyPr wrap="square">
            <a:spAutoFit/>
          </a:bodyPr>
          <a:lstStyle/>
          <a:p>
            <a:r>
              <a:rPr lang="es-MX" sz="2000" b="1" dirty="0">
                <a:solidFill>
                  <a:srgbClr val="000000"/>
                </a:solidFill>
                <a:latin typeface="montserratregular"/>
              </a:rPr>
              <a:t>Recibo de nómina 1.2</a:t>
            </a:r>
          </a:p>
          <a:p>
            <a:endParaRPr lang="es-MX" sz="1000" dirty="0">
              <a:solidFill>
                <a:srgbClr val="000000"/>
              </a:solidFill>
              <a:latin typeface="montserratregular"/>
            </a:endParaRPr>
          </a:p>
          <a:p>
            <a:pPr algn="just"/>
            <a:r>
              <a:rPr lang="es-MX" sz="2000" dirty="0">
                <a:solidFill>
                  <a:srgbClr val="4E4E4E"/>
                </a:solidFill>
                <a:latin typeface="montserratregular"/>
              </a:rPr>
              <a:t>A partir del 01 de enero del 2022</a:t>
            </a:r>
            <a:r>
              <a:rPr lang="es-MX" sz="2000" b="1" dirty="0">
                <a:latin typeface="montserratregular"/>
              </a:rPr>
              <a:t>, el complemento de nómina versión 1.2 se integra con la versión 4.0 del CFDI con la revisión C</a:t>
            </a:r>
            <a:r>
              <a:rPr lang="es-MX" sz="2000" dirty="0">
                <a:solidFill>
                  <a:srgbClr val="4E4E4E"/>
                </a:solidFill>
                <a:latin typeface="montserratregular"/>
              </a:rPr>
              <a:t>, </a:t>
            </a:r>
            <a:r>
              <a:rPr lang="es-MX" sz="2000" b="1" dirty="0">
                <a:solidFill>
                  <a:srgbClr val="FF0000"/>
                </a:solidFill>
              </a:rPr>
              <a:t>podrán optar por emitir el CFDI de nómina hasta el 31 de marzo de 2023 en su versión 3.3.</a:t>
            </a:r>
            <a:endParaRPr lang="es-MX" sz="2000" b="1" dirty="0">
              <a:solidFill>
                <a:srgbClr val="FF0000"/>
              </a:solidFill>
              <a:latin typeface="montserratregular"/>
            </a:endParaRPr>
          </a:p>
          <a:p>
            <a:pPr algn="just"/>
            <a:endParaRPr lang="es-MX" sz="1000" dirty="0">
              <a:solidFill>
                <a:srgbClr val="4E4E4E"/>
              </a:solidFill>
              <a:latin typeface="montserratregular"/>
            </a:endParaRPr>
          </a:p>
          <a:p>
            <a:pPr algn="just"/>
            <a:r>
              <a:rPr lang="es-MX" sz="2000" dirty="0">
                <a:solidFill>
                  <a:srgbClr val="4E4E4E"/>
                </a:solidFill>
                <a:latin typeface="montserratregular"/>
              </a:rPr>
              <a:t>Los principales cambios son:</a:t>
            </a:r>
          </a:p>
          <a:p>
            <a:pPr algn="just"/>
            <a:endParaRPr lang="es-MX" sz="1000" dirty="0">
              <a:solidFill>
                <a:srgbClr val="4E4E4E"/>
              </a:solidFill>
              <a:latin typeface="montserratregular"/>
            </a:endParaRPr>
          </a:p>
          <a:p>
            <a:pPr marL="285750" indent="-285750" algn="just">
              <a:spcBef>
                <a:spcPts val="600"/>
              </a:spcBef>
              <a:buFont typeface="Wingdings" panose="05000000000000000000" pitchFamily="2" charset="2"/>
              <a:buChar char="ü"/>
            </a:pPr>
            <a:r>
              <a:rPr lang="es-MX" sz="2000" b="1" u="sng" dirty="0">
                <a:solidFill>
                  <a:srgbClr val="4E4E4E"/>
                </a:solidFill>
                <a:latin typeface="montserratregular"/>
              </a:rPr>
              <a:t>Se homologa </a:t>
            </a:r>
            <a:r>
              <a:rPr lang="es-MX" sz="2000" dirty="0">
                <a:solidFill>
                  <a:srgbClr val="4E4E4E"/>
                </a:solidFill>
                <a:latin typeface="montserratregular"/>
              </a:rPr>
              <a:t>la forma de expresión del </a:t>
            </a:r>
            <a:r>
              <a:rPr lang="es-MX" sz="2000" b="1" u="sng" dirty="0">
                <a:solidFill>
                  <a:srgbClr val="4E4E4E"/>
                </a:solidFill>
                <a:latin typeface="montserratregular"/>
              </a:rPr>
              <a:t>formato fecha </a:t>
            </a:r>
            <a:r>
              <a:rPr lang="es-MX" sz="2000" dirty="0">
                <a:solidFill>
                  <a:srgbClr val="4E4E4E"/>
                </a:solidFill>
                <a:latin typeface="montserratregular"/>
              </a:rPr>
              <a:t>conforme al Anexo 20 de los atributos </a:t>
            </a:r>
            <a:r>
              <a:rPr lang="es-MX" sz="2000" b="1" dirty="0">
                <a:solidFill>
                  <a:srgbClr val="C00000"/>
                </a:solidFill>
                <a:latin typeface="montserratregular"/>
              </a:rPr>
              <a:t>Fecha Pago, Fecha Inicial Pago, Fecha Final Pago y Fecha Inicio </a:t>
            </a:r>
            <a:r>
              <a:rPr lang="es-MX" sz="2000" b="1" dirty="0" err="1">
                <a:solidFill>
                  <a:srgbClr val="C00000"/>
                </a:solidFill>
                <a:latin typeface="montserratregular"/>
              </a:rPr>
              <a:t>RelLaboral</a:t>
            </a:r>
            <a:r>
              <a:rPr lang="es-MX" sz="2000" b="1" dirty="0">
                <a:solidFill>
                  <a:srgbClr val="C00000"/>
                </a:solidFill>
                <a:latin typeface="montserratregular"/>
              </a:rPr>
              <a:t>.</a:t>
            </a:r>
          </a:p>
          <a:p>
            <a:pPr marL="285750" indent="-285750" algn="just">
              <a:spcBef>
                <a:spcPts val="600"/>
              </a:spcBef>
              <a:buFont typeface="Wingdings" panose="05000000000000000000" pitchFamily="2" charset="2"/>
              <a:buChar char="ü"/>
            </a:pPr>
            <a:r>
              <a:rPr lang="es-MX" sz="2000" b="1" u="sng" dirty="0">
                <a:solidFill>
                  <a:srgbClr val="4E4E4E"/>
                </a:solidFill>
                <a:latin typeface="montserratregular"/>
              </a:rPr>
              <a:t>Se eliminan las validaciones de la versión y forma de pago</a:t>
            </a:r>
            <a:r>
              <a:rPr lang="es-MX" sz="2000" dirty="0">
                <a:solidFill>
                  <a:srgbClr val="4E4E4E"/>
                </a:solidFill>
                <a:latin typeface="montserratregular"/>
              </a:rPr>
              <a:t>.</a:t>
            </a:r>
          </a:p>
          <a:p>
            <a:pPr marL="285750" indent="-285750" algn="just">
              <a:spcBef>
                <a:spcPts val="600"/>
              </a:spcBef>
              <a:buFont typeface="Wingdings" panose="05000000000000000000" pitchFamily="2" charset="2"/>
              <a:buChar char="ü"/>
            </a:pPr>
            <a:r>
              <a:rPr lang="es-MX" sz="2000" b="1" u="sng" dirty="0">
                <a:solidFill>
                  <a:srgbClr val="4E4E4E"/>
                </a:solidFill>
                <a:latin typeface="montserratregular"/>
              </a:rPr>
              <a:t>Se incorporan las validaciones</a:t>
            </a:r>
            <a:r>
              <a:rPr lang="es-MX" sz="2000" dirty="0">
                <a:solidFill>
                  <a:srgbClr val="4E4E4E"/>
                </a:solidFill>
                <a:latin typeface="montserratregular"/>
              </a:rPr>
              <a:t> para la emisión del complemento con la versión 4.0 del CFDI, como </a:t>
            </a:r>
            <a:r>
              <a:rPr lang="es-MX" sz="2000" b="1" dirty="0">
                <a:solidFill>
                  <a:srgbClr val="C00000"/>
                </a:solidFill>
                <a:latin typeface="montserratregular"/>
              </a:rPr>
              <a:t>Régimen Fiscal Receptor, Objeto Imp, A Cuenta Terceros, </a:t>
            </a:r>
            <a:r>
              <a:rPr lang="es-MX" sz="2000" b="1" dirty="0" err="1">
                <a:solidFill>
                  <a:srgbClr val="C00000"/>
                </a:solidFill>
                <a:latin typeface="montserratregular"/>
              </a:rPr>
              <a:t>Informacion</a:t>
            </a:r>
            <a:r>
              <a:rPr lang="es-MX" sz="2000" b="1" dirty="0">
                <a:solidFill>
                  <a:srgbClr val="C00000"/>
                </a:solidFill>
                <a:latin typeface="montserratregular"/>
              </a:rPr>
              <a:t> Aduanera, Cuenta Predial, Complemento Concepto, Parte.</a:t>
            </a:r>
          </a:p>
          <a:p>
            <a:pPr marL="285750" indent="-285750">
              <a:spcBef>
                <a:spcPts val="600"/>
              </a:spcBef>
              <a:buFont typeface="Wingdings" panose="05000000000000000000" pitchFamily="2" charset="2"/>
              <a:buChar char="ü"/>
            </a:pPr>
            <a:r>
              <a:rPr lang="es-MX" sz="2000" dirty="0">
                <a:solidFill>
                  <a:srgbClr val="4E4E4E"/>
                </a:solidFill>
                <a:latin typeface="montserratregular"/>
              </a:rPr>
              <a:t>Así mismo como parte de la integración con el CFDI versión 4.0, </a:t>
            </a:r>
            <a:r>
              <a:rPr lang="es-MX" sz="2000" b="1" dirty="0">
                <a:solidFill>
                  <a:srgbClr val="C00000"/>
                </a:solidFill>
                <a:highlight>
                  <a:srgbClr val="FFFF00"/>
                </a:highlight>
                <a:latin typeface="montserratregular"/>
              </a:rPr>
              <a:t>se incorporan como requisitos obligatorios para la emisión del comprobante de nómina el RFC, nombre, régimen fiscal y código postal del domicilio fiscal del receptor.</a:t>
            </a:r>
          </a:p>
        </p:txBody>
      </p:sp>
    </p:spTree>
    <p:extLst>
      <p:ext uri="{BB962C8B-B14F-4D97-AF65-F5344CB8AC3E}">
        <p14:creationId xmlns:p14="http://schemas.microsoft.com/office/powerpoint/2010/main" val="353190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3C42BA-BCCE-466B-BB7E-DB87DAC56A63}"/>
              </a:ext>
            </a:extLst>
          </p:cNvPr>
          <p:cNvSpPr txBox="1">
            <a:spLocks/>
          </p:cNvSpPr>
          <p:nvPr/>
        </p:nvSpPr>
        <p:spPr>
          <a:xfrm>
            <a:off x="299024" y="30547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90" dirty="0">
                <a:latin typeface="Calibri" panose="020F0502020204030204" pitchFamily="34" charset="0"/>
                <a:cs typeface="Calibri" panose="020F0502020204030204" pitchFamily="34" charset="0"/>
              </a:rPr>
              <a:t>a.</a:t>
            </a:r>
            <a:r>
              <a:rPr lang="es-MX" sz="3000" b="1" spc="-5" dirty="0">
                <a:latin typeface="Calibri" panose="020F0502020204030204" pitchFamily="34" charset="0"/>
                <a:cs typeface="Calibri" panose="020F0502020204030204" pitchFamily="34" charset="0"/>
              </a:rPr>
              <a:t> </a:t>
            </a:r>
            <a:r>
              <a:rPr lang="es-MX" sz="3000" b="1" dirty="0">
                <a:latin typeface="Calibri" panose="020F0502020204030204" pitchFamily="34" charset="0"/>
                <a:ea typeface="Calibri" panose="020F0502020204030204" pitchFamily="34" charset="0"/>
                <a:cs typeface="Calibri" panose="020F0502020204030204" pitchFamily="34" charset="0"/>
              </a:rPr>
              <a:t>CFDI 4.0	</a:t>
            </a:r>
          </a:p>
        </p:txBody>
      </p:sp>
      <p:pic>
        <p:nvPicPr>
          <p:cNvPr id="4" name="Imagen 3">
            <a:extLst>
              <a:ext uri="{FF2B5EF4-FFF2-40B4-BE49-F238E27FC236}">
                <a16:creationId xmlns:a16="http://schemas.microsoft.com/office/drawing/2014/main" id="{7CE9EE08-C0BF-49DF-B084-F6418145A8E5}"/>
              </a:ext>
            </a:extLst>
          </p:cNvPr>
          <p:cNvPicPr>
            <a:picLocks noChangeAspect="1"/>
          </p:cNvPicPr>
          <p:nvPr/>
        </p:nvPicPr>
        <p:blipFill>
          <a:blip r:embed="rId2"/>
          <a:stretch>
            <a:fillRect/>
          </a:stretch>
        </p:blipFill>
        <p:spPr>
          <a:xfrm>
            <a:off x="564133" y="3624501"/>
            <a:ext cx="1704975" cy="1647825"/>
          </a:xfrm>
          <a:prstGeom prst="rect">
            <a:avLst/>
          </a:prstGeom>
        </p:spPr>
      </p:pic>
      <p:sp>
        <p:nvSpPr>
          <p:cNvPr id="5" name="Rectángulo 4">
            <a:extLst>
              <a:ext uri="{FF2B5EF4-FFF2-40B4-BE49-F238E27FC236}">
                <a16:creationId xmlns:a16="http://schemas.microsoft.com/office/drawing/2014/main" id="{85567D72-6813-4367-99EC-A7E8752642FB}"/>
              </a:ext>
            </a:extLst>
          </p:cNvPr>
          <p:cNvSpPr/>
          <p:nvPr/>
        </p:nvSpPr>
        <p:spPr>
          <a:xfrm>
            <a:off x="564133" y="1351508"/>
            <a:ext cx="10498343" cy="2462213"/>
          </a:xfrm>
          <a:prstGeom prst="rect">
            <a:avLst/>
          </a:prstGeom>
        </p:spPr>
        <p:txBody>
          <a:bodyPr wrap="square">
            <a:spAutoFit/>
          </a:bodyPr>
          <a:lstStyle/>
          <a:p>
            <a:pPr indent="180340" algn="just"/>
            <a:r>
              <a:rPr lang="es-ES" sz="2200" b="1" dirty="0">
                <a:latin typeface="Arial" panose="020B0604020202020204" pitchFamily="34" charset="0"/>
                <a:ea typeface="Times New Roman" panose="02020603050405020304" pitchFamily="18" charset="0"/>
              </a:rPr>
              <a:t>Octavo.</a:t>
            </a:r>
            <a:r>
              <a:rPr lang="es-ES" sz="2200" dirty="0">
                <a:latin typeface="Arial" panose="020B0604020202020204" pitchFamily="34" charset="0"/>
                <a:ea typeface="Times New Roman" panose="02020603050405020304" pitchFamily="18" charset="0"/>
              </a:rPr>
              <a:t> Para los efectos de los artículos 29 y 29-A del CFF, los contribuyentes obligados a expedir CFDI podrán optar por emitirlos en su versión 3.3 y para el CFDI que ampara retenciones e información de pagos podrán optar por emitirlos en su versión 1.0, conforme al Anexo 20, publicado en el DOF el 28 de julio de 2017, hasta </a:t>
            </a:r>
            <a:r>
              <a:rPr lang="es-ES" sz="2200" b="1" dirty="0">
                <a:solidFill>
                  <a:srgbClr val="C00000"/>
                </a:solidFill>
                <a:latin typeface="Arial" panose="020B0604020202020204" pitchFamily="34" charset="0"/>
                <a:ea typeface="Times New Roman" panose="02020603050405020304" pitchFamily="18" charset="0"/>
              </a:rPr>
              <a:t>el 31 de marzo de 2023</a:t>
            </a:r>
            <a:r>
              <a:rPr lang="es-ES" sz="2200" dirty="0">
                <a:latin typeface="Arial" panose="020B0604020202020204" pitchFamily="34" charset="0"/>
                <a:ea typeface="Times New Roman" panose="02020603050405020304" pitchFamily="18" charset="0"/>
              </a:rPr>
              <a:t>. Lo anterior también será aplicable a los complementos y complementos concepto, compatibles con dichas versiones.</a:t>
            </a:r>
          </a:p>
          <a:p>
            <a:pPr indent="180340" algn="just"/>
            <a:endParaRPr lang="es-MX" sz="2200" dirty="0">
              <a:latin typeface="Arial" panose="020B0604020202020204" pitchFamily="34" charset="0"/>
              <a:ea typeface="Times New Roman" panose="02020603050405020304" pitchFamily="18" charset="0"/>
            </a:endParaRPr>
          </a:p>
        </p:txBody>
      </p:sp>
      <p:sp>
        <p:nvSpPr>
          <p:cNvPr id="8" name="Rectángulo 7">
            <a:extLst>
              <a:ext uri="{FF2B5EF4-FFF2-40B4-BE49-F238E27FC236}">
                <a16:creationId xmlns:a16="http://schemas.microsoft.com/office/drawing/2014/main" id="{A549C245-9ABC-4665-A61C-FD4E034D9B7B}"/>
              </a:ext>
            </a:extLst>
          </p:cNvPr>
          <p:cNvSpPr/>
          <p:nvPr/>
        </p:nvSpPr>
        <p:spPr>
          <a:xfrm>
            <a:off x="2844800" y="3813721"/>
            <a:ext cx="8318500" cy="2462213"/>
          </a:xfrm>
          <a:prstGeom prst="rect">
            <a:avLst/>
          </a:prstGeom>
        </p:spPr>
        <p:txBody>
          <a:bodyPr wrap="square">
            <a:spAutoFit/>
          </a:bodyPr>
          <a:lstStyle/>
          <a:p>
            <a:pPr indent="180340" algn="just"/>
            <a:r>
              <a:rPr lang="es-ES" sz="2200" b="1" dirty="0">
                <a:latin typeface="Arial" panose="020B0604020202020204" pitchFamily="34" charset="0"/>
                <a:ea typeface="Times New Roman" panose="02020603050405020304" pitchFamily="18" charset="0"/>
              </a:rPr>
              <a:t>Noveno.</a:t>
            </a:r>
            <a:r>
              <a:rPr lang="es-ES" sz="2200" dirty="0">
                <a:latin typeface="Arial" panose="020B0604020202020204" pitchFamily="34" charset="0"/>
                <a:ea typeface="Times New Roman" panose="02020603050405020304" pitchFamily="18" charset="0"/>
              </a:rPr>
              <a:t> Para los efectos de los artículos 29 y 29-A del CFF, quienes realicen pagos por los conceptos a que se refiere el Título IV, Capítulo I de la Ley del ISR y que estén obligados a emitir CFDI por los mismos, podrán optar por emitirlos hasta el </a:t>
            </a:r>
            <a:r>
              <a:rPr lang="es-ES" sz="2200" b="1" dirty="0">
                <a:solidFill>
                  <a:srgbClr val="C00000"/>
                </a:solidFill>
                <a:latin typeface="Arial" panose="020B0604020202020204" pitchFamily="34" charset="0"/>
                <a:ea typeface="Times New Roman" panose="02020603050405020304" pitchFamily="18" charset="0"/>
              </a:rPr>
              <a:t>31 de marzo de 2023 </a:t>
            </a:r>
            <a:r>
              <a:rPr lang="es-ES" sz="2200" dirty="0">
                <a:latin typeface="Arial" panose="020B0604020202020204" pitchFamily="34" charset="0"/>
                <a:ea typeface="Times New Roman" panose="02020603050405020304" pitchFamily="18" charset="0"/>
              </a:rPr>
              <a:t>en su versión 3.3 con complemento de nómina en su versión 1.2, conforme al Anexo 20, publicado en el DOF el 28 de julio de 2017.</a:t>
            </a:r>
            <a:endParaRPr lang="es-MX" sz="22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111464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C960B6C-94D1-413C-93CD-5AC9831FAB71}"/>
              </a:ext>
            </a:extLst>
          </p:cNvPr>
          <p:cNvSpPr/>
          <p:nvPr/>
        </p:nvSpPr>
        <p:spPr>
          <a:xfrm>
            <a:off x="409087" y="1067395"/>
            <a:ext cx="9889901" cy="923330"/>
          </a:xfrm>
          <a:prstGeom prst="rect">
            <a:avLst/>
          </a:prstGeom>
        </p:spPr>
        <p:txBody>
          <a:bodyPr wrap="square">
            <a:spAutoFit/>
          </a:bodyPr>
          <a:lstStyle/>
          <a:p>
            <a:pPr algn="just"/>
            <a:r>
              <a:rPr lang="es-MX" dirty="0">
                <a:solidFill>
                  <a:srgbClr val="0F1419"/>
                </a:solidFill>
                <a:latin typeface="Calibri" panose="020F0502020204030204" pitchFamily="34" charset="0"/>
                <a:cs typeface="Calibri" panose="020F0502020204030204" pitchFamily="34" charset="0"/>
              </a:rPr>
              <a:t>Esta mañana la secretaria </a:t>
            </a:r>
            <a:r>
              <a:rPr lang="es-MX" dirty="0">
                <a:solidFill>
                  <a:srgbClr val="1D9BF0"/>
                </a:solidFill>
                <a:latin typeface="Calibri" panose="020F0502020204030204" pitchFamily="34" charset="0"/>
                <a:cs typeface="Calibri" panose="020F0502020204030204" pitchFamily="34" charset="0"/>
                <a:hlinkClick r:id="rId2"/>
              </a:rPr>
              <a:t>@</a:t>
            </a:r>
            <a:r>
              <a:rPr lang="es-MX" dirty="0" err="1">
                <a:solidFill>
                  <a:srgbClr val="1D9BF0"/>
                </a:solidFill>
                <a:latin typeface="Calibri" panose="020F0502020204030204" pitchFamily="34" charset="0"/>
                <a:cs typeface="Calibri" panose="020F0502020204030204" pitchFamily="34" charset="0"/>
                <a:hlinkClick r:id="rId2"/>
              </a:rPr>
              <a:t>LuisaAlcalde</a:t>
            </a:r>
            <a:r>
              <a:rPr lang="es-MX" dirty="0">
                <a:solidFill>
                  <a:srgbClr val="0F1419"/>
                </a:solidFill>
                <a:latin typeface="Calibri" panose="020F0502020204030204" pitchFamily="34" charset="0"/>
                <a:cs typeface="Calibri" panose="020F0502020204030204" pitchFamily="34" charset="0"/>
              </a:rPr>
              <a:t>, junto al presidente </a:t>
            </a:r>
            <a:r>
              <a:rPr lang="es-MX" dirty="0">
                <a:solidFill>
                  <a:srgbClr val="1D9BF0"/>
                </a:solidFill>
                <a:latin typeface="Calibri" panose="020F0502020204030204" pitchFamily="34" charset="0"/>
                <a:cs typeface="Calibri" panose="020F0502020204030204" pitchFamily="34" charset="0"/>
              </a:rPr>
              <a:t>@</a:t>
            </a:r>
            <a:r>
              <a:rPr lang="es-MX" dirty="0" err="1">
                <a:solidFill>
                  <a:srgbClr val="1D9BF0"/>
                </a:solidFill>
                <a:latin typeface="Calibri" panose="020F0502020204030204" pitchFamily="34" charset="0"/>
                <a:cs typeface="Calibri" panose="020F0502020204030204" pitchFamily="34" charset="0"/>
              </a:rPr>
              <a:t>lopezobrador</a:t>
            </a:r>
            <a:r>
              <a:rPr lang="es-MX" dirty="0">
                <a:solidFill>
                  <a:srgbClr val="0F1419"/>
                </a:solidFill>
                <a:latin typeface="Calibri" panose="020F0502020204030204" pitchFamily="34" charset="0"/>
                <a:cs typeface="Calibri" panose="020F0502020204030204" pitchFamily="34" charset="0"/>
              </a:rPr>
              <a:t>, y representantes de trabajadores y empresarios, anunció que el </a:t>
            </a:r>
            <a:r>
              <a:rPr lang="es-MX" dirty="0">
                <a:solidFill>
                  <a:srgbClr val="1D9BF0"/>
                </a:solidFill>
                <a:latin typeface="Calibri" panose="020F0502020204030204" pitchFamily="34" charset="0"/>
                <a:cs typeface="Calibri" panose="020F0502020204030204" pitchFamily="34" charset="0"/>
                <a:hlinkClick r:id="rId3"/>
              </a:rPr>
              <a:t>#SalarioMínimo2023</a:t>
            </a:r>
            <a:r>
              <a:rPr lang="es-MX" dirty="0">
                <a:solidFill>
                  <a:srgbClr val="0F1419"/>
                </a:solidFill>
                <a:latin typeface="Calibri" panose="020F0502020204030204" pitchFamily="34" charset="0"/>
                <a:cs typeface="Calibri" panose="020F0502020204030204" pitchFamily="34" charset="0"/>
              </a:rPr>
              <a:t> aumentará 20%, para alcanzar $207.44 diarios.</a:t>
            </a:r>
            <a:endParaRPr lang="es-MX" dirty="0">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00C90F41-A1E0-40D4-820E-3F5CE401EA07}"/>
              </a:ext>
            </a:extLst>
          </p:cNvPr>
          <p:cNvPicPr>
            <a:picLocks noChangeAspect="1"/>
          </p:cNvPicPr>
          <p:nvPr/>
        </p:nvPicPr>
        <p:blipFill>
          <a:blip r:embed="rId4"/>
          <a:stretch>
            <a:fillRect/>
          </a:stretch>
        </p:blipFill>
        <p:spPr>
          <a:xfrm>
            <a:off x="299023" y="1963016"/>
            <a:ext cx="8395797" cy="4788228"/>
          </a:xfrm>
          <a:prstGeom prst="rect">
            <a:avLst/>
          </a:prstGeom>
        </p:spPr>
      </p:pic>
      <p:sp>
        <p:nvSpPr>
          <p:cNvPr id="8" name="Rectángulo 7">
            <a:extLst>
              <a:ext uri="{FF2B5EF4-FFF2-40B4-BE49-F238E27FC236}">
                <a16:creationId xmlns:a16="http://schemas.microsoft.com/office/drawing/2014/main" id="{F25ECD97-F179-4168-B75D-A6BAC64F283A}"/>
              </a:ext>
            </a:extLst>
          </p:cNvPr>
          <p:cNvSpPr/>
          <p:nvPr/>
        </p:nvSpPr>
        <p:spPr>
          <a:xfrm>
            <a:off x="8984122" y="3026042"/>
            <a:ext cx="2629732" cy="2462213"/>
          </a:xfrm>
          <a:prstGeom prst="rect">
            <a:avLst/>
          </a:prstGeom>
        </p:spPr>
        <p:txBody>
          <a:bodyPr wrap="square">
            <a:spAutoFit/>
          </a:bodyPr>
          <a:lstStyle/>
          <a:p>
            <a:r>
              <a:rPr lang="es-MX" sz="2200" dirty="0">
                <a:latin typeface="Calibri" panose="020F0502020204030204" pitchFamily="34" charset="0"/>
                <a:cs typeface="Calibri" panose="020F0502020204030204" pitchFamily="34" charset="0"/>
              </a:rPr>
              <a:t>Cantidad que se compone por un </a:t>
            </a:r>
            <a:r>
              <a:rPr lang="es-MX" sz="2200" b="1" u="sng" dirty="0">
                <a:latin typeface="Calibri" panose="020F0502020204030204" pitchFamily="34" charset="0"/>
                <a:cs typeface="Calibri" panose="020F0502020204030204" pitchFamily="34" charset="0"/>
              </a:rPr>
              <a:t>10% por inflación</a:t>
            </a:r>
            <a:r>
              <a:rPr lang="es-MX" sz="2200" dirty="0">
                <a:latin typeface="Calibri" panose="020F0502020204030204" pitchFamily="34" charset="0"/>
                <a:cs typeface="Calibri" panose="020F0502020204030204" pitchFamily="34" charset="0"/>
              </a:rPr>
              <a:t> más     </a:t>
            </a:r>
            <a:r>
              <a:rPr lang="es-MX" sz="2200" b="1" u="sng" dirty="0">
                <a:latin typeface="Calibri" panose="020F0502020204030204" pitchFamily="34" charset="0"/>
                <a:cs typeface="Calibri" panose="020F0502020204030204" pitchFamily="34" charset="0"/>
              </a:rPr>
              <a:t>$ 15.72 </a:t>
            </a:r>
            <a:r>
              <a:rPr lang="es-MX" sz="2200" dirty="0">
                <a:latin typeface="Calibri" panose="020F0502020204030204" pitchFamily="34" charset="0"/>
                <a:cs typeface="Calibri" panose="020F0502020204030204" pitchFamily="34" charset="0"/>
              </a:rPr>
              <a:t>por concepto de Movimiento Independiente de Recuperación </a:t>
            </a:r>
            <a:r>
              <a:rPr lang="es-MX" sz="2200" b="1" u="sng" dirty="0">
                <a:latin typeface="Calibri" panose="020F0502020204030204" pitchFamily="34" charset="0"/>
                <a:cs typeface="Calibri" panose="020F0502020204030204" pitchFamily="34" charset="0"/>
              </a:rPr>
              <a:t>(MIR)</a:t>
            </a:r>
          </a:p>
        </p:txBody>
      </p:sp>
      <p:sp>
        <p:nvSpPr>
          <p:cNvPr id="9" name="Rectángulo 8">
            <a:extLst>
              <a:ext uri="{FF2B5EF4-FFF2-40B4-BE49-F238E27FC236}">
                <a16:creationId xmlns:a16="http://schemas.microsoft.com/office/drawing/2014/main" id="{91CAB608-1319-4595-ACAE-0453C5DFFE7B}"/>
              </a:ext>
            </a:extLst>
          </p:cNvPr>
          <p:cNvSpPr/>
          <p:nvPr/>
        </p:nvSpPr>
        <p:spPr>
          <a:xfrm>
            <a:off x="9165872" y="2077496"/>
            <a:ext cx="2047121" cy="861774"/>
          </a:xfrm>
          <a:prstGeom prst="rect">
            <a:avLst/>
          </a:prstGeom>
          <a:ln w="57150">
            <a:solidFill>
              <a:srgbClr val="990033"/>
            </a:solidFill>
          </a:ln>
        </p:spPr>
        <p:txBody>
          <a:bodyPr wrap="square">
            <a:spAutoFit/>
          </a:bodyPr>
          <a:lstStyle/>
          <a:p>
            <a:pPr algn="ctr"/>
            <a:r>
              <a:rPr lang="es-MX" sz="2500" b="1" dirty="0"/>
              <a:t>MENSUAL </a:t>
            </a:r>
          </a:p>
          <a:p>
            <a:pPr algn="ctr"/>
            <a:r>
              <a:rPr lang="es-MX" sz="2500" b="1" dirty="0"/>
              <a:t>$6,310.00 </a:t>
            </a:r>
          </a:p>
        </p:txBody>
      </p:sp>
      <p:sp>
        <p:nvSpPr>
          <p:cNvPr id="10" name="object 2">
            <a:extLst>
              <a:ext uri="{FF2B5EF4-FFF2-40B4-BE49-F238E27FC236}">
                <a16:creationId xmlns:a16="http://schemas.microsoft.com/office/drawing/2014/main" id="{8F35EB09-CF5D-4101-82A0-970637C8F283}"/>
              </a:ext>
            </a:extLst>
          </p:cNvPr>
          <p:cNvSpPr txBox="1">
            <a:spLocks/>
          </p:cNvSpPr>
          <p:nvPr/>
        </p:nvSpPr>
        <p:spPr>
          <a:xfrm>
            <a:off x="409087" y="309200"/>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b.  Salario Mínimo 2023</a:t>
            </a:r>
          </a:p>
        </p:txBody>
      </p:sp>
    </p:spTree>
    <p:extLst>
      <p:ext uri="{BB962C8B-B14F-4D97-AF65-F5344CB8AC3E}">
        <p14:creationId xmlns:p14="http://schemas.microsoft.com/office/powerpoint/2010/main" val="854766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7AEFBAB-E707-44FF-9308-F8214263BF89}"/>
              </a:ext>
            </a:extLst>
          </p:cNvPr>
          <p:cNvPicPr>
            <a:picLocks noChangeAspect="1"/>
          </p:cNvPicPr>
          <p:nvPr/>
        </p:nvPicPr>
        <p:blipFill>
          <a:blip r:embed="rId2"/>
          <a:stretch>
            <a:fillRect/>
          </a:stretch>
        </p:blipFill>
        <p:spPr>
          <a:xfrm>
            <a:off x="299024" y="1378996"/>
            <a:ext cx="8610600" cy="4895850"/>
          </a:xfrm>
          <a:prstGeom prst="rect">
            <a:avLst/>
          </a:prstGeom>
        </p:spPr>
      </p:pic>
      <p:sp>
        <p:nvSpPr>
          <p:cNvPr id="5" name="Rectángulo 4">
            <a:extLst>
              <a:ext uri="{FF2B5EF4-FFF2-40B4-BE49-F238E27FC236}">
                <a16:creationId xmlns:a16="http://schemas.microsoft.com/office/drawing/2014/main" id="{3ED81F8D-C464-4B77-88EE-58073B4F0C6A}"/>
              </a:ext>
            </a:extLst>
          </p:cNvPr>
          <p:cNvSpPr/>
          <p:nvPr/>
        </p:nvSpPr>
        <p:spPr>
          <a:xfrm>
            <a:off x="9143669" y="2693230"/>
            <a:ext cx="2875332" cy="2785378"/>
          </a:xfrm>
          <a:prstGeom prst="rect">
            <a:avLst/>
          </a:prstGeom>
        </p:spPr>
        <p:txBody>
          <a:bodyPr wrap="square">
            <a:spAutoFit/>
          </a:bodyPr>
          <a:lstStyle/>
          <a:p>
            <a:pPr algn="ctr"/>
            <a:r>
              <a:rPr lang="es-MX" sz="2500" dirty="0">
                <a:latin typeface="Calibri" panose="020F0502020204030204" pitchFamily="34" charset="0"/>
                <a:cs typeface="Calibri" panose="020F0502020204030204" pitchFamily="34" charset="0"/>
              </a:rPr>
              <a:t>Que se compone de un </a:t>
            </a:r>
            <a:r>
              <a:rPr lang="es-MX" sz="2500" b="1" u="sng" dirty="0">
                <a:latin typeface="Calibri" panose="020F0502020204030204" pitchFamily="34" charset="0"/>
                <a:cs typeface="Calibri" panose="020F0502020204030204" pitchFamily="34" charset="0"/>
              </a:rPr>
              <a:t>10% por inflación </a:t>
            </a:r>
            <a:r>
              <a:rPr lang="es-MX" sz="2500" dirty="0">
                <a:latin typeface="Calibri" panose="020F0502020204030204" pitchFamily="34" charset="0"/>
                <a:cs typeface="Calibri" panose="020F0502020204030204" pitchFamily="34" charset="0"/>
              </a:rPr>
              <a:t>más</a:t>
            </a:r>
            <a:r>
              <a:rPr lang="es-MX" sz="2500" b="1" dirty="0">
                <a:latin typeface="Calibri" panose="020F0502020204030204" pitchFamily="34" charset="0"/>
                <a:cs typeface="Calibri" panose="020F0502020204030204" pitchFamily="34" charset="0"/>
              </a:rPr>
              <a:t> </a:t>
            </a:r>
            <a:r>
              <a:rPr lang="es-MX" sz="2500" b="1" u="sng" dirty="0">
                <a:latin typeface="Calibri" panose="020F0502020204030204" pitchFamily="34" charset="0"/>
                <a:cs typeface="Calibri" panose="020F0502020204030204" pitchFamily="34" charset="0"/>
              </a:rPr>
              <a:t>$23.67 </a:t>
            </a:r>
            <a:r>
              <a:rPr lang="es-MX" sz="2500" dirty="0">
                <a:latin typeface="Calibri" panose="020F0502020204030204" pitchFamily="34" charset="0"/>
                <a:cs typeface="Calibri" panose="020F0502020204030204" pitchFamily="34" charset="0"/>
              </a:rPr>
              <a:t>por concepto de Movimiento Independiente de Recuperación</a:t>
            </a:r>
            <a:r>
              <a:rPr lang="es-MX" sz="2500" b="1" dirty="0">
                <a:latin typeface="Calibri" panose="020F0502020204030204" pitchFamily="34" charset="0"/>
                <a:cs typeface="Calibri" panose="020F0502020204030204" pitchFamily="34" charset="0"/>
              </a:rPr>
              <a:t> </a:t>
            </a:r>
            <a:r>
              <a:rPr lang="es-MX" sz="2500" b="1" u="sng" dirty="0">
                <a:latin typeface="Calibri" panose="020F0502020204030204" pitchFamily="34" charset="0"/>
                <a:cs typeface="Calibri" panose="020F0502020204030204" pitchFamily="34" charset="0"/>
              </a:rPr>
              <a:t>(MIR)</a:t>
            </a:r>
          </a:p>
        </p:txBody>
      </p:sp>
      <p:sp>
        <p:nvSpPr>
          <p:cNvPr id="8" name="Rectángulo 7">
            <a:extLst>
              <a:ext uri="{FF2B5EF4-FFF2-40B4-BE49-F238E27FC236}">
                <a16:creationId xmlns:a16="http://schemas.microsoft.com/office/drawing/2014/main" id="{C49FCB64-10D7-4962-88D0-5D49451247FD}"/>
              </a:ext>
            </a:extLst>
          </p:cNvPr>
          <p:cNvSpPr/>
          <p:nvPr/>
        </p:nvSpPr>
        <p:spPr>
          <a:xfrm>
            <a:off x="9310025" y="1532802"/>
            <a:ext cx="2302576" cy="1015663"/>
          </a:xfrm>
          <a:prstGeom prst="rect">
            <a:avLst/>
          </a:prstGeom>
          <a:ln w="57150">
            <a:solidFill>
              <a:srgbClr val="990033"/>
            </a:solidFill>
          </a:ln>
        </p:spPr>
        <p:txBody>
          <a:bodyPr wrap="square">
            <a:spAutoFit/>
          </a:bodyPr>
          <a:lstStyle/>
          <a:p>
            <a:pPr algn="ctr"/>
            <a:r>
              <a:rPr lang="es-MX" sz="3000" b="1" dirty="0"/>
              <a:t>MENSUAL </a:t>
            </a:r>
          </a:p>
          <a:p>
            <a:pPr algn="ctr"/>
            <a:r>
              <a:rPr lang="es-MX" sz="3000" b="1" dirty="0"/>
              <a:t>$9,502.00</a:t>
            </a:r>
          </a:p>
        </p:txBody>
      </p:sp>
      <p:sp>
        <p:nvSpPr>
          <p:cNvPr id="9" name="object 2">
            <a:extLst>
              <a:ext uri="{FF2B5EF4-FFF2-40B4-BE49-F238E27FC236}">
                <a16:creationId xmlns:a16="http://schemas.microsoft.com/office/drawing/2014/main" id="{A2EE66E4-51AC-4CE1-A1CA-10E90260E744}"/>
              </a:ext>
            </a:extLst>
          </p:cNvPr>
          <p:cNvSpPr txBox="1">
            <a:spLocks/>
          </p:cNvSpPr>
          <p:nvPr/>
        </p:nvSpPr>
        <p:spPr>
          <a:xfrm>
            <a:off x="279393" y="345909"/>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b.  Salario Mínimo 2023</a:t>
            </a:r>
          </a:p>
        </p:txBody>
      </p:sp>
    </p:spTree>
    <p:extLst>
      <p:ext uri="{BB962C8B-B14F-4D97-AF65-F5344CB8AC3E}">
        <p14:creationId xmlns:p14="http://schemas.microsoft.com/office/powerpoint/2010/main" val="2252774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268E2F2-6333-47BC-87F2-1BE93EA0F012}"/>
              </a:ext>
            </a:extLst>
          </p:cNvPr>
          <p:cNvSpPr txBox="1">
            <a:spLocks/>
          </p:cNvSpPr>
          <p:nvPr/>
        </p:nvSpPr>
        <p:spPr>
          <a:xfrm>
            <a:off x="371475" y="311352"/>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b.  Salario Mínimo 2023</a:t>
            </a:r>
          </a:p>
        </p:txBody>
      </p:sp>
      <p:pic>
        <p:nvPicPr>
          <p:cNvPr id="5" name="Imagen 4">
            <a:extLst>
              <a:ext uri="{FF2B5EF4-FFF2-40B4-BE49-F238E27FC236}">
                <a16:creationId xmlns:a16="http://schemas.microsoft.com/office/drawing/2014/main" id="{C713C4E5-F20D-43DF-B39C-8B3364B69C09}"/>
              </a:ext>
            </a:extLst>
          </p:cNvPr>
          <p:cNvPicPr>
            <a:picLocks noChangeAspect="1"/>
          </p:cNvPicPr>
          <p:nvPr/>
        </p:nvPicPr>
        <p:blipFill>
          <a:blip r:embed="rId2"/>
          <a:stretch>
            <a:fillRect/>
          </a:stretch>
        </p:blipFill>
        <p:spPr>
          <a:xfrm>
            <a:off x="371475" y="2157412"/>
            <a:ext cx="11449050" cy="2543175"/>
          </a:xfrm>
          <a:prstGeom prst="rect">
            <a:avLst/>
          </a:prstGeom>
        </p:spPr>
      </p:pic>
    </p:spTree>
    <p:extLst>
      <p:ext uri="{BB962C8B-B14F-4D97-AF65-F5344CB8AC3E}">
        <p14:creationId xmlns:p14="http://schemas.microsoft.com/office/powerpoint/2010/main" val="1106579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8177533-280D-4D02-A51D-66136340BC34}"/>
              </a:ext>
            </a:extLst>
          </p:cNvPr>
          <p:cNvSpPr txBox="1">
            <a:spLocks/>
          </p:cNvSpPr>
          <p:nvPr/>
        </p:nvSpPr>
        <p:spPr>
          <a:xfrm>
            <a:off x="493653" y="297498"/>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b.  Salario Mínimo 2023</a:t>
            </a:r>
          </a:p>
        </p:txBody>
      </p:sp>
      <p:sp>
        <p:nvSpPr>
          <p:cNvPr id="5" name="Rectángulo 4">
            <a:extLst>
              <a:ext uri="{FF2B5EF4-FFF2-40B4-BE49-F238E27FC236}">
                <a16:creationId xmlns:a16="http://schemas.microsoft.com/office/drawing/2014/main" id="{024716B0-3C11-42D7-BCFA-94BB3E2D54F8}"/>
              </a:ext>
            </a:extLst>
          </p:cNvPr>
          <p:cNvSpPr/>
          <p:nvPr/>
        </p:nvSpPr>
        <p:spPr>
          <a:xfrm>
            <a:off x="1146537" y="1987790"/>
            <a:ext cx="9239827" cy="3477875"/>
          </a:xfrm>
          <a:prstGeom prst="rect">
            <a:avLst/>
          </a:prstGeom>
        </p:spPr>
        <p:txBody>
          <a:bodyPr wrap="square">
            <a:spAutoFit/>
          </a:bodyPr>
          <a:lstStyle/>
          <a:p>
            <a:r>
              <a:rPr lang="es-MX" sz="2200" b="1" dirty="0">
                <a:solidFill>
                  <a:srgbClr val="000000"/>
                </a:solidFill>
                <a:latin typeface="Arial" panose="020B0604020202020204" pitchFamily="34" charset="0"/>
              </a:rPr>
              <a:t>Artículo 96 </a:t>
            </a:r>
            <a:r>
              <a:rPr lang="es-MX" sz="2200" dirty="0">
                <a:solidFill>
                  <a:srgbClr val="000000"/>
                </a:solidFill>
                <a:latin typeface="Arial" panose="020B0604020202020204" pitchFamily="34" charset="0"/>
              </a:rPr>
              <a:t>Cálculo de retenciones mensuales.</a:t>
            </a:r>
          </a:p>
          <a:p>
            <a:endParaRPr lang="es-MX" sz="2200" dirty="0">
              <a:solidFill>
                <a:srgbClr val="000000"/>
              </a:solidFill>
              <a:latin typeface="Arial" panose="020B0604020202020204" pitchFamily="34" charset="0"/>
            </a:endParaRPr>
          </a:p>
          <a:p>
            <a:pPr algn="just"/>
            <a:r>
              <a:rPr lang="es-MX" sz="2200" dirty="0">
                <a:solidFill>
                  <a:srgbClr val="000000"/>
                </a:solidFill>
                <a:latin typeface="SoberanaSans"/>
              </a:rPr>
              <a:t>Quienes hagan pagos por los conceptos a que se refiere este Capítulo están obligados a efectuar retenciones y enteros mensuales que tendrán el carácter de pagos provisionales a cuenta del impuesto anual. </a:t>
            </a:r>
            <a:r>
              <a:rPr lang="es-MX" sz="2200" b="1" dirty="0">
                <a:solidFill>
                  <a:srgbClr val="000000"/>
                </a:solidFill>
                <a:latin typeface="SoberanaSans"/>
              </a:rPr>
              <a:t>No se efectuará retención a las personas que en el mes </a:t>
            </a:r>
            <a:r>
              <a:rPr lang="es-MX" sz="2200" b="1" dirty="0">
                <a:solidFill>
                  <a:srgbClr val="FF0000"/>
                </a:solidFill>
                <a:latin typeface="SoberanaSans"/>
              </a:rPr>
              <a:t>únicamente perciban un salario mínimo general </a:t>
            </a:r>
            <a:r>
              <a:rPr lang="es-MX" sz="2200" b="1" dirty="0">
                <a:solidFill>
                  <a:srgbClr val="000000"/>
                </a:solidFill>
                <a:latin typeface="SoberanaSans"/>
              </a:rPr>
              <a:t>correspondiente al área geográfica del contribuyente.</a:t>
            </a:r>
          </a:p>
          <a:p>
            <a:pPr algn="just"/>
            <a:r>
              <a:rPr lang="es-MX" sz="2200" dirty="0">
                <a:solidFill>
                  <a:srgbClr val="000000"/>
                </a:solidFill>
                <a:latin typeface="SoberanaSans"/>
              </a:rPr>
              <a:t> </a:t>
            </a:r>
          </a:p>
          <a:p>
            <a:pPr algn="just"/>
            <a:r>
              <a:rPr lang="es-MX" sz="2200" dirty="0">
                <a:solidFill>
                  <a:srgbClr val="000000"/>
                </a:solidFill>
                <a:latin typeface="SoberanaSans"/>
              </a:rPr>
              <a:t>La retención se calculará aplicando a la totalidad de los ingresos obtenidos en un mes de calendario, la siguiente:</a:t>
            </a:r>
            <a:endParaRPr lang="es-MX" sz="2200" b="0" i="0" dirty="0">
              <a:solidFill>
                <a:srgbClr val="000000"/>
              </a:solidFill>
              <a:effectLst/>
              <a:latin typeface="SoberanaSans"/>
            </a:endParaRPr>
          </a:p>
        </p:txBody>
      </p:sp>
      <p:sp>
        <p:nvSpPr>
          <p:cNvPr id="8" name="CuadroTexto 7">
            <a:extLst>
              <a:ext uri="{FF2B5EF4-FFF2-40B4-BE49-F238E27FC236}">
                <a16:creationId xmlns:a16="http://schemas.microsoft.com/office/drawing/2014/main" id="{52C959F5-EF52-4404-BEE4-E4909D967345}"/>
              </a:ext>
            </a:extLst>
          </p:cNvPr>
          <p:cNvSpPr txBox="1"/>
          <p:nvPr/>
        </p:nvSpPr>
        <p:spPr>
          <a:xfrm>
            <a:off x="1065156" y="1272309"/>
            <a:ext cx="2706744" cy="492443"/>
          </a:xfrm>
          <a:prstGeom prst="rect">
            <a:avLst/>
          </a:prstGeom>
          <a:noFill/>
        </p:spPr>
        <p:txBody>
          <a:bodyPr wrap="square" rtlCol="0">
            <a:spAutoFit/>
          </a:bodyPr>
          <a:lstStyle/>
          <a:p>
            <a:r>
              <a:rPr lang="es-MX" sz="2600" b="1" dirty="0"/>
              <a:t>LEY DEL ISR</a:t>
            </a:r>
          </a:p>
        </p:txBody>
      </p:sp>
    </p:spTree>
    <p:extLst>
      <p:ext uri="{BB962C8B-B14F-4D97-AF65-F5344CB8AC3E}">
        <p14:creationId xmlns:p14="http://schemas.microsoft.com/office/powerpoint/2010/main" val="3609973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1F32D867-8597-479D-88AE-A9891B3B27C5}"/>
              </a:ext>
            </a:extLst>
          </p:cNvPr>
          <p:cNvSpPr txBox="1">
            <a:spLocks noChangeArrowheads="1"/>
          </p:cNvSpPr>
          <p:nvPr/>
        </p:nvSpPr>
        <p:spPr bwMode="auto">
          <a:xfrm>
            <a:off x="262007" y="289553"/>
            <a:ext cx="924804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s-MX" altLang="es-MX" sz="3200" dirty="0">
                <a:solidFill>
                  <a:schemeClr val="tx1"/>
                </a:solidFill>
              </a:rPr>
              <a:t>TEMARIO. </a:t>
            </a:r>
            <a:endParaRPr lang="es-ES" altLang="es-MX" sz="3200" dirty="0">
              <a:solidFill>
                <a:schemeClr val="tx1"/>
              </a:solidFill>
            </a:endParaRPr>
          </a:p>
        </p:txBody>
      </p:sp>
      <p:sp>
        <p:nvSpPr>
          <p:cNvPr id="7" name="Rectángulo 6">
            <a:extLst>
              <a:ext uri="{FF2B5EF4-FFF2-40B4-BE49-F238E27FC236}">
                <a16:creationId xmlns:a16="http://schemas.microsoft.com/office/drawing/2014/main" id="{3F6A2084-A7D2-48A8-B22F-F684414A1609}"/>
              </a:ext>
            </a:extLst>
          </p:cNvPr>
          <p:cNvSpPr/>
          <p:nvPr/>
        </p:nvSpPr>
        <p:spPr>
          <a:xfrm>
            <a:off x="726749" y="1218962"/>
            <a:ext cx="10738502" cy="5101140"/>
          </a:xfrm>
          <a:prstGeom prst="rect">
            <a:avLst/>
          </a:prstGeom>
        </p:spPr>
        <p:txBody>
          <a:bodyPr wrap="square">
            <a:spAutoFit/>
          </a:bodyPr>
          <a:lstStyle/>
          <a:p>
            <a:pPr marL="514350" lvl="0" indent="-514350">
              <a:lnSpc>
                <a:spcPct val="107000"/>
              </a:lnSpc>
              <a:spcAft>
                <a:spcPts val="0"/>
              </a:spcAft>
              <a:buSzPct val="100000"/>
              <a:buFont typeface="+mj-lt"/>
              <a:buAutoNum type="romanUcPeriod" startAt="3"/>
            </a:pPr>
            <a:r>
              <a:rPr lang="es-ES_tradnl" sz="2300" b="1" dirty="0">
                <a:latin typeface="Calibri" panose="020F0502020204030204" pitchFamily="34" charset="0"/>
                <a:ea typeface="Calibri" panose="020F0502020204030204" pitchFamily="34" charset="0"/>
                <a:cs typeface="Times New Roman" panose="02020603050405020304" pitchFamily="18" charset="0"/>
              </a:rPr>
              <a:t>Cumplimiento del CFDI de Nomina</a:t>
            </a:r>
            <a:endParaRPr lang="es-MX" sz="23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0"/>
              </a:spcAft>
              <a:buFont typeface="+mj-lt"/>
              <a:buAutoNum type="alphaLcPeriod"/>
            </a:pPr>
            <a:r>
              <a:rPr lang="es-ES_tradnl" sz="2300" dirty="0">
                <a:latin typeface="Calibri" panose="020F0502020204030204" pitchFamily="34" charset="0"/>
                <a:ea typeface="Calibri" panose="020F0502020204030204" pitchFamily="34" charset="0"/>
                <a:cs typeface="Times New Roman" panose="02020603050405020304" pitchFamily="18" charset="0"/>
              </a:rPr>
              <a:t>El principal porque de las diferencias con el SAT</a:t>
            </a:r>
            <a:endParaRPr lang="es-MX" sz="23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0"/>
              </a:spcAft>
              <a:buFont typeface="+mj-lt"/>
              <a:buAutoNum type="romanLcPeriod"/>
            </a:pPr>
            <a:r>
              <a:rPr lang="es-MX" sz="2300" dirty="0">
                <a:latin typeface="Calibri" panose="020F0502020204030204" pitchFamily="34" charset="0"/>
                <a:ea typeface="Calibri" panose="020F0502020204030204" pitchFamily="34" charset="0"/>
                <a:cs typeface="Times New Roman" panose="02020603050405020304" pitchFamily="18" charset="0"/>
              </a:rPr>
              <a:t>Fechas</a:t>
            </a:r>
          </a:p>
          <a:p>
            <a:pPr marL="1143000" lvl="2" indent="-228600">
              <a:lnSpc>
                <a:spcPct val="107000"/>
              </a:lnSpc>
              <a:spcAft>
                <a:spcPts val="0"/>
              </a:spcAft>
              <a:buFont typeface="+mj-lt"/>
              <a:buAutoNum type="romanLcPeriod"/>
            </a:pPr>
            <a:r>
              <a:rPr lang="es-MX" sz="2300" dirty="0">
                <a:latin typeface="Calibri" panose="020F0502020204030204" pitchFamily="34" charset="0"/>
                <a:ea typeface="Calibri" panose="020F0502020204030204" pitchFamily="34" charset="0"/>
                <a:cs typeface="Times New Roman" panose="02020603050405020304" pitchFamily="18" charset="0"/>
              </a:rPr>
              <a:t>Percepciones y Deducciones</a:t>
            </a:r>
          </a:p>
          <a:p>
            <a:pPr marL="1143000" lvl="2" indent="-228600">
              <a:lnSpc>
                <a:spcPct val="107000"/>
              </a:lnSpc>
              <a:spcAft>
                <a:spcPts val="0"/>
              </a:spcAft>
              <a:buFont typeface="+mj-lt"/>
              <a:buAutoNum type="romanLcPeriod"/>
            </a:pPr>
            <a:r>
              <a:rPr lang="es-ES_tradnl" sz="2300" dirty="0">
                <a:latin typeface="Calibri" panose="020F0502020204030204" pitchFamily="34" charset="0"/>
                <a:ea typeface="Calibri" panose="020F0502020204030204" pitchFamily="34" charset="0"/>
                <a:cs typeface="Times New Roman" panose="02020603050405020304" pitchFamily="18" charset="0"/>
              </a:rPr>
              <a:t>Apéndice 6 Matriz de percepciones y deducciones para el pre llenado de la declaración anual de nómina</a:t>
            </a:r>
            <a:endParaRPr lang="es-MX" sz="23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0"/>
              </a:spcAft>
              <a:buFont typeface="+mj-lt"/>
              <a:buAutoNum type="romanLcPeriod"/>
            </a:pPr>
            <a:r>
              <a:rPr lang="es-MX" sz="2300" dirty="0">
                <a:latin typeface="Calibri" panose="020F0502020204030204" pitchFamily="34" charset="0"/>
                <a:ea typeface="Calibri" panose="020F0502020204030204" pitchFamily="34" charset="0"/>
                <a:cs typeface="Times New Roman" panose="02020603050405020304" pitchFamily="18" charset="0"/>
              </a:rPr>
              <a:t>Tipo de régimen del trabajador: Sueldos, Asimilables, Terminación Laboral, Pensionados, Trabajadores del Gobierno</a:t>
            </a:r>
          </a:p>
          <a:p>
            <a:pPr marL="742950" lvl="1" indent="-285750">
              <a:lnSpc>
                <a:spcPct val="107000"/>
              </a:lnSpc>
              <a:spcAft>
                <a:spcPts val="800"/>
              </a:spcAft>
              <a:buFont typeface="+mj-lt"/>
              <a:buAutoNum type="alphaLcPeriod"/>
            </a:pPr>
            <a:r>
              <a:rPr lang="es-ES_tradnl" sz="2300" dirty="0">
                <a:latin typeface="Calibri" panose="020F0502020204030204" pitchFamily="34" charset="0"/>
                <a:ea typeface="Calibri" panose="020F0502020204030204" pitchFamily="34" charset="0"/>
                <a:cs typeface="Times New Roman" panose="02020603050405020304" pitchFamily="18" charset="0"/>
              </a:rPr>
              <a:t>Apéndice 7 “Ajuste del Subsidio al empleo causado cuando se realizan pagos por períodos menores a un mes”</a:t>
            </a:r>
          </a:p>
          <a:p>
            <a:pPr marL="742950" lvl="1" indent="-285750">
              <a:lnSpc>
                <a:spcPct val="107000"/>
              </a:lnSpc>
              <a:spcAft>
                <a:spcPts val="800"/>
              </a:spcAft>
              <a:buFont typeface="+mj-lt"/>
              <a:buAutoNum type="alphaLcPeriod"/>
            </a:pPr>
            <a:r>
              <a:rPr lang="es-ES_tradnl" sz="2300" dirty="0">
                <a:latin typeface="Calibri" panose="020F0502020204030204" pitchFamily="34" charset="0"/>
                <a:cs typeface="Times New Roman" panose="02020603050405020304" pitchFamily="18" charset="0"/>
              </a:rPr>
              <a:t>Apéndice 8 Procedimiento para el registro de la diferencia del ISR a cargo (retención) derivado del cálculo del impuesto anual por sueldos y salarios en el CFDI de nómina</a:t>
            </a:r>
            <a:r>
              <a:rPr lang="es-MX" sz="2300" dirty="0">
                <a:latin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008840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268E2F2-6333-47BC-87F2-1BE93EA0F012}"/>
              </a:ext>
            </a:extLst>
          </p:cNvPr>
          <p:cNvSpPr txBox="1">
            <a:spLocks/>
          </p:cNvSpPr>
          <p:nvPr/>
        </p:nvSpPr>
        <p:spPr>
          <a:xfrm>
            <a:off x="465944" y="283644"/>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b.  Salario Mínimo 2023</a:t>
            </a:r>
          </a:p>
        </p:txBody>
      </p:sp>
      <p:graphicFrame>
        <p:nvGraphicFramePr>
          <p:cNvPr id="5" name="Tabla 4">
            <a:extLst>
              <a:ext uri="{FF2B5EF4-FFF2-40B4-BE49-F238E27FC236}">
                <a16:creationId xmlns:a16="http://schemas.microsoft.com/office/drawing/2014/main" id="{703D1BD1-4D30-4302-936C-55A3105DEA2A}"/>
              </a:ext>
            </a:extLst>
          </p:cNvPr>
          <p:cNvGraphicFramePr>
            <a:graphicFrameLocks noGrp="1"/>
          </p:cNvGraphicFramePr>
          <p:nvPr/>
        </p:nvGraphicFramePr>
        <p:xfrm>
          <a:off x="2233556" y="1351910"/>
          <a:ext cx="6650094" cy="4400550"/>
        </p:xfrm>
        <a:graphic>
          <a:graphicData uri="http://schemas.openxmlformats.org/drawingml/2006/table">
            <a:tbl>
              <a:tblPr/>
              <a:tblGrid>
                <a:gridCol w="3109135">
                  <a:extLst>
                    <a:ext uri="{9D8B030D-6E8A-4147-A177-3AD203B41FA5}">
                      <a16:colId xmlns:a16="http://schemas.microsoft.com/office/drawing/2014/main" val="3610113148"/>
                    </a:ext>
                  </a:extLst>
                </a:gridCol>
                <a:gridCol w="1813662">
                  <a:extLst>
                    <a:ext uri="{9D8B030D-6E8A-4147-A177-3AD203B41FA5}">
                      <a16:colId xmlns:a16="http://schemas.microsoft.com/office/drawing/2014/main" val="3803171703"/>
                    </a:ext>
                  </a:extLst>
                </a:gridCol>
                <a:gridCol w="1727297">
                  <a:extLst>
                    <a:ext uri="{9D8B030D-6E8A-4147-A177-3AD203B41FA5}">
                      <a16:colId xmlns:a16="http://schemas.microsoft.com/office/drawing/2014/main" val="3454218352"/>
                    </a:ext>
                  </a:extLst>
                </a:gridCol>
              </a:tblGrid>
              <a:tr h="238125">
                <a:tc>
                  <a:txBody>
                    <a:bodyPr/>
                    <a:lstStyle/>
                    <a:p>
                      <a:pPr algn="ctr" fontAlgn="b"/>
                      <a:r>
                        <a:rPr lang="es-MX" sz="2000" b="1" i="1" u="none" strike="noStrike">
                          <a:solidFill>
                            <a:srgbClr val="FFFFFF"/>
                          </a:solidFill>
                          <a:effectLst/>
                          <a:latin typeface="Calibri" panose="020F0502020204030204" pitchFamily="34" charset="0"/>
                        </a:rPr>
                        <a:t>AÑO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2060"/>
                    </a:solidFill>
                  </a:tcPr>
                </a:tc>
                <a:tc>
                  <a:txBody>
                    <a:bodyPr/>
                    <a:lstStyle/>
                    <a:p>
                      <a:pPr algn="ctr" fontAlgn="b"/>
                      <a:r>
                        <a:rPr lang="es-MX" sz="2000" b="1" i="1" u="none" strike="noStrike">
                          <a:solidFill>
                            <a:srgbClr val="FFFFFF"/>
                          </a:solidFill>
                          <a:effectLst/>
                          <a:latin typeface="Calibri" panose="020F0502020204030204" pitchFamily="34" charset="0"/>
                        </a:rPr>
                        <a:t>2022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2060"/>
                    </a:solidFill>
                  </a:tcPr>
                </a:tc>
                <a:tc>
                  <a:txBody>
                    <a:bodyPr/>
                    <a:lstStyle/>
                    <a:p>
                      <a:pPr algn="ctr" fontAlgn="b"/>
                      <a:r>
                        <a:rPr lang="es-MX" sz="2000" b="1" i="1" u="none" strike="noStrike" dirty="0">
                          <a:solidFill>
                            <a:srgbClr val="FFFFFF"/>
                          </a:solidFill>
                          <a:effectLst/>
                          <a:latin typeface="Calibri" panose="020F0502020204030204" pitchFamily="34" charset="0"/>
                        </a:rPr>
                        <a:t>2023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2060"/>
                    </a:solidFill>
                  </a:tcPr>
                </a:tc>
                <a:extLst>
                  <a:ext uri="{0D108BD9-81ED-4DB2-BD59-A6C34878D82A}">
                    <a16:rowId xmlns:a16="http://schemas.microsoft.com/office/drawing/2014/main" val="4270621418"/>
                  </a:ext>
                </a:extLst>
              </a:tr>
              <a:tr h="190500">
                <a:tc>
                  <a:txBody>
                    <a:bodyPr/>
                    <a:lstStyle/>
                    <a:p>
                      <a:pPr algn="l" fontAlgn="b"/>
                      <a:r>
                        <a:rPr lang="es-MX" sz="2000" b="0" i="0" u="none" strike="noStrike">
                          <a:solidFill>
                            <a:srgbClr val="000000"/>
                          </a:solidFill>
                          <a:effectLst/>
                          <a:latin typeface="Calibri" panose="020F0502020204030204" pitchFamily="34" charset="0"/>
                        </a:rPr>
                        <a:t>SALARIO DIARIO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MX" sz="2000" b="0" i="0" u="none" strike="noStrike" dirty="0">
                          <a:solidFill>
                            <a:srgbClr val="000000"/>
                          </a:solidFill>
                          <a:effectLst/>
                          <a:latin typeface="Calibri" panose="020F0502020204030204" pitchFamily="34" charset="0"/>
                        </a:rPr>
                        <a:t>172.87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MX" sz="2000" b="0" i="0" u="none" strike="noStrike" dirty="0">
                          <a:solidFill>
                            <a:srgbClr val="000000"/>
                          </a:solidFill>
                          <a:effectLst/>
                          <a:latin typeface="Calibri" panose="020F0502020204030204" pitchFamily="34" charset="0"/>
                        </a:rPr>
                        <a:t>           207.44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74327585"/>
                  </a:ext>
                </a:extLst>
              </a:tr>
              <a:tr h="190500">
                <a:tc>
                  <a:txBody>
                    <a:bodyPr/>
                    <a:lstStyle/>
                    <a:p>
                      <a:pPr algn="l" fontAlgn="b"/>
                      <a:r>
                        <a:rPr lang="es-MX" sz="2000" b="0" i="0" u="none" strike="noStrike">
                          <a:solidFill>
                            <a:srgbClr val="000000"/>
                          </a:solidFill>
                          <a:effectLst/>
                          <a:latin typeface="Calibri" panose="020F0502020204030204" pitchFamily="34" charset="0"/>
                        </a:rPr>
                        <a:t>DIAS DEL MES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MX" sz="2000" b="0" i="0" u="none" strike="noStrike">
                          <a:solidFill>
                            <a:srgbClr val="000000"/>
                          </a:solidFill>
                          <a:effectLst/>
                          <a:latin typeface="Calibri" panose="020F0502020204030204" pitchFamily="34" charset="0"/>
                        </a:rPr>
                        <a:t>30.42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MX" sz="2000" b="0" i="0" u="none" strike="noStrike">
                          <a:solidFill>
                            <a:srgbClr val="000000"/>
                          </a:solidFill>
                          <a:effectLst/>
                          <a:latin typeface="Calibri" panose="020F0502020204030204" pitchFamily="34" charset="0"/>
                        </a:rPr>
                        <a:t>30.42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73374303"/>
                  </a:ext>
                </a:extLst>
              </a:tr>
              <a:tr h="190500">
                <a:tc>
                  <a:txBody>
                    <a:bodyPr/>
                    <a:lstStyle/>
                    <a:p>
                      <a:pPr algn="l" fontAlgn="b"/>
                      <a:r>
                        <a:rPr lang="es-MX" sz="2000" b="0" i="0" u="none" strike="noStrike">
                          <a:solidFill>
                            <a:srgbClr val="000000"/>
                          </a:solidFill>
                          <a:effectLst/>
                          <a:latin typeface="Calibri" panose="020F0502020204030204" pitchFamily="34" charset="0"/>
                        </a:rPr>
                        <a:t>SUELDO MENSUAL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MX" sz="2000" b="0" i="0" u="none" strike="noStrike">
                          <a:solidFill>
                            <a:srgbClr val="000000"/>
                          </a:solidFill>
                          <a:effectLst/>
                          <a:latin typeface="Calibri" panose="020F0502020204030204" pitchFamily="34" charset="0"/>
                        </a:rPr>
                        <a:t>        5,258.43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MX" sz="2000" b="0" i="0" u="none" strike="noStrike" dirty="0">
                          <a:solidFill>
                            <a:srgbClr val="000000"/>
                          </a:solidFill>
                          <a:effectLst/>
                          <a:latin typeface="Calibri" panose="020F0502020204030204" pitchFamily="34" charset="0"/>
                        </a:rPr>
                        <a:t>       6,310.00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6509327"/>
                  </a:ext>
                </a:extLst>
              </a:tr>
              <a:tr h="123825">
                <a:tc>
                  <a:txBody>
                    <a:bodyPr/>
                    <a:lstStyle/>
                    <a:p>
                      <a:pPr algn="l" fontAlgn="b"/>
                      <a:r>
                        <a:rPr lang="es-MX" sz="20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MX" sz="20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MX" sz="20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767574515"/>
                  </a:ext>
                </a:extLst>
              </a:tr>
              <a:tr h="190500">
                <a:tc>
                  <a:txBody>
                    <a:bodyPr/>
                    <a:lstStyle/>
                    <a:p>
                      <a:pPr algn="l" fontAlgn="b"/>
                      <a:r>
                        <a:rPr lang="es-MX" sz="2000" b="0" i="0" u="none" strike="noStrike">
                          <a:solidFill>
                            <a:srgbClr val="000000"/>
                          </a:solidFill>
                          <a:effectLst/>
                          <a:latin typeface="Calibri" panose="020F0502020204030204" pitchFamily="34" charset="0"/>
                        </a:rPr>
                        <a:t>BASE MENSUAL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MX" sz="2000" b="0" i="0" u="none" strike="noStrike">
                          <a:solidFill>
                            <a:srgbClr val="000000"/>
                          </a:solidFill>
                          <a:effectLst/>
                          <a:latin typeface="Calibri" panose="020F0502020204030204" pitchFamily="34" charset="0"/>
                        </a:rPr>
                        <a:t>        5,258.43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MX" sz="2000" b="0" i="0" u="none" strike="noStrike">
                          <a:solidFill>
                            <a:srgbClr val="000000"/>
                          </a:solidFill>
                          <a:effectLst/>
                          <a:latin typeface="Calibri" panose="020F0502020204030204" pitchFamily="34" charset="0"/>
                        </a:rPr>
                        <a:t>       6,310.00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01108683"/>
                  </a:ext>
                </a:extLst>
              </a:tr>
              <a:tr h="200025">
                <a:tc>
                  <a:txBody>
                    <a:bodyPr/>
                    <a:lstStyle/>
                    <a:p>
                      <a:pPr algn="l" fontAlgn="b"/>
                      <a:r>
                        <a:rPr lang="es-MX" sz="2000" b="0" i="0" u="none" strike="noStrike">
                          <a:solidFill>
                            <a:srgbClr val="000000"/>
                          </a:solidFill>
                          <a:effectLst/>
                          <a:latin typeface="Calibri" panose="020F0502020204030204" pitchFamily="34" charset="0"/>
                        </a:rPr>
                        <a:t>(-) LIMITE INFERIOR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MX" sz="2000" b="0" i="0" u="none" strike="noStrike">
                          <a:solidFill>
                            <a:srgbClr val="000000"/>
                          </a:solidFill>
                          <a:effectLst/>
                          <a:latin typeface="Calibri" panose="020F0502020204030204" pitchFamily="34" charset="0"/>
                        </a:rPr>
                        <a:t>            644.59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MX" sz="2000" b="0" i="0" u="none" strike="noStrike">
                          <a:solidFill>
                            <a:srgbClr val="000000"/>
                          </a:solidFill>
                          <a:effectLst/>
                          <a:latin typeface="Calibri" panose="020F0502020204030204" pitchFamily="34" charset="0"/>
                        </a:rPr>
                        <a:t>           746.05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8802498"/>
                  </a:ext>
                </a:extLst>
              </a:tr>
              <a:tr h="190500">
                <a:tc>
                  <a:txBody>
                    <a:bodyPr/>
                    <a:lstStyle/>
                    <a:p>
                      <a:pPr algn="l" fontAlgn="b"/>
                      <a:r>
                        <a:rPr lang="es-MX" sz="2000" b="0" i="0" u="none" strike="noStrike">
                          <a:solidFill>
                            <a:srgbClr val="000000"/>
                          </a:solidFill>
                          <a:effectLst/>
                          <a:latin typeface="Calibri" panose="020F0502020204030204" pitchFamily="34" charset="0"/>
                        </a:rPr>
                        <a:t>(=)EXCEDENTE LIM INF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MX" sz="2000" b="0" i="0" u="none" strike="noStrike">
                          <a:solidFill>
                            <a:srgbClr val="000000"/>
                          </a:solidFill>
                          <a:effectLst/>
                          <a:latin typeface="Calibri" panose="020F0502020204030204" pitchFamily="34" charset="0"/>
                        </a:rPr>
                        <a:t>        4,613.84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MX" sz="2000" b="0" i="0" u="none" strike="noStrike">
                          <a:solidFill>
                            <a:srgbClr val="000000"/>
                          </a:solidFill>
                          <a:effectLst/>
                          <a:latin typeface="Calibri" panose="020F0502020204030204" pitchFamily="34" charset="0"/>
                        </a:rPr>
                        <a:t>       5,563.95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84708094"/>
                  </a:ext>
                </a:extLst>
              </a:tr>
              <a:tr h="200025">
                <a:tc>
                  <a:txBody>
                    <a:bodyPr/>
                    <a:lstStyle/>
                    <a:p>
                      <a:pPr algn="l" fontAlgn="b"/>
                      <a:r>
                        <a:rPr lang="es-MX" sz="2000" b="0" i="0" u="none" strike="noStrike">
                          <a:solidFill>
                            <a:srgbClr val="000000"/>
                          </a:solidFill>
                          <a:effectLst/>
                          <a:latin typeface="Calibri" panose="020F0502020204030204" pitchFamily="34" charset="0"/>
                        </a:rPr>
                        <a:t>(X) % IMPUESTO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MX" sz="2000" b="0" i="0" u="none" strike="noStrike">
                          <a:solidFill>
                            <a:srgbClr val="000000"/>
                          </a:solidFill>
                          <a:effectLst/>
                          <a:latin typeface="Calibri" panose="020F0502020204030204" pitchFamily="34" charset="0"/>
                        </a:rPr>
                        <a:t>6.40%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MX" sz="2000" b="0" i="0" u="none" strike="noStrike">
                          <a:solidFill>
                            <a:srgbClr val="000000"/>
                          </a:solidFill>
                          <a:effectLst/>
                          <a:latin typeface="Calibri" panose="020F0502020204030204" pitchFamily="34" charset="0"/>
                        </a:rPr>
                        <a:t>6.40%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4596249"/>
                  </a:ext>
                </a:extLst>
              </a:tr>
              <a:tr h="190500">
                <a:tc>
                  <a:txBody>
                    <a:bodyPr/>
                    <a:lstStyle/>
                    <a:p>
                      <a:pPr algn="l" fontAlgn="b"/>
                      <a:r>
                        <a:rPr lang="es-MX" sz="2000" b="0" i="0" u="none" strike="noStrike" dirty="0">
                          <a:solidFill>
                            <a:srgbClr val="000000"/>
                          </a:solidFill>
                          <a:effectLst/>
                          <a:latin typeface="Calibri" panose="020F0502020204030204" pitchFamily="34" charset="0"/>
                        </a:rPr>
                        <a:t>(=) IMP MARGINAL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MX" sz="2000" b="0" i="0" u="none" strike="noStrike">
                          <a:solidFill>
                            <a:srgbClr val="000000"/>
                          </a:solidFill>
                          <a:effectLst/>
                          <a:latin typeface="Calibri" panose="020F0502020204030204" pitchFamily="34" charset="0"/>
                        </a:rPr>
                        <a:t>            295.29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MX" sz="2000" b="0" i="0" u="none" strike="noStrike">
                          <a:solidFill>
                            <a:srgbClr val="000000"/>
                          </a:solidFill>
                          <a:effectLst/>
                          <a:latin typeface="Calibri" panose="020F0502020204030204" pitchFamily="34" charset="0"/>
                        </a:rPr>
                        <a:t>           356.09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04613468"/>
                  </a:ext>
                </a:extLst>
              </a:tr>
              <a:tr h="200025">
                <a:tc>
                  <a:txBody>
                    <a:bodyPr/>
                    <a:lstStyle/>
                    <a:p>
                      <a:pPr algn="l" fontAlgn="b"/>
                      <a:r>
                        <a:rPr lang="es-MX" sz="2000" b="0" i="0" u="none" strike="noStrike">
                          <a:solidFill>
                            <a:srgbClr val="000000"/>
                          </a:solidFill>
                          <a:effectLst/>
                          <a:latin typeface="Calibri" panose="020F0502020204030204" pitchFamily="34" charset="0"/>
                        </a:rPr>
                        <a:t>(+) CUOTA FIJA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MX" sz="2000" b="0" i="0" u="none" strike="noStrike">
                          <a:solidFill>
                            <a:srgbClr val="000000"/>
                          </a:solidFill>
                          <a:effectLst/>
                          <a:latin typeface="Calibri" panose="020F0502020204030204" pitchFamily="34" charset="0"/>
                        </a:rPr>
                        <a:t>12.38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MX" sz="2000" b="0" i="0" u="none" strike="noStrike">
                          <a:solidFill>
                            <a:srgbClr val="000000"/>
                          </a:solidFill>
                          <a:effectLst/>
                          <a:latin typeface="Calibri" panose="020F0502020204030204" pitchFamily="34" charset="0"/>
                        </a:rPr>
                        <a:t>14.32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477295"/>
                  </a:ext>
                </a:extLst>
              </a:tr>
              <a:tr h="190500">
                <a:tc>
                  <a:txBody>
                    <a:bodyPr/>
                    <a:lstStyle/>
                    <a:p>
                      <a:pPr algn="l" fontAlgn="b"/>
                      <a:r>
                        <a:rPr lang="es-MX" sz="2000" b="0" i="0" u="none" strike="noStrike">
                          <a:solidFill>
                            <a:srgbClr val="000000"/>
                          </a:solidFill>
                          <a:effectLst/>
                          <a:latin typeface="Calibri" panose="020F0502020204030204" pitchFamily="34" charset="0"/>
                        </a:rPr>
                        <a:t>(=) IMP DETERMINADO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MX" sz="2000" b="0" i="0" u="none" strike="noStrike">
                          <a:solidFill>
                            <a:srgbClr val="000000"/>
                          </a:solidFill>
                          <a:effectLst/>
                          <a:latin typeface="Calibri" panose="020F0502020204030204" pitchFamily="34" charset="0"/>
                        </a:rPr>
                        <a:t>            307.67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MX" sz="2000" b="0" i="0" u="none" strike="noStrike">
                          <a:solidFill>
                            <a:srgbClr val="000000"/>
                          </a:solidFill>
                          <a:effectLst/>
                          <a:latin typeface="Calibri" panose="020F0502020204030204" pitchFamily="34" charset="0"/>
                        </a:rPr>
                        <a:t>           370.41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97257328"/>
                  </a:ext>
                </a:extLst>
              </a:tr>
              <a:tr h="200025">
                <a:tc>
                  <a:txBody>
                    <a:bodyPr/>
                    <a:lstStyle/>
                    <a:p>
                      <a:pPr algn="l" fontAlgn="b"/>
                      <a:r>
                        <a:rPr lang="es-MX" sz="2000" b="0" i="0" u="none" strike="noStrike">
                          <a:solidFill>
                            <a:srgbClr val="000000"/>
                          </a:solidFill>
                          <a:effectLst/>
                          <a:latin typeface="Calibri" panose="020F0502020204030204" pitchFamily="34" charset="0"/>
                        </a:rPr>
                        <a:t>(-) SUBSIDIO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MX" sz="2000" b="0" i="0" u="none" strike="noStrike">
                          <a:solidFill>
                            <a:srgbClr val="000000"/>
                          </a:solidFill>
                          <a:effectLst/>
                          <a:latin typeface="Calibri" panose="020F0502020204030204" pitchFamily="34" charset="0"/>
                        </a:rPr>
                        <a:t>-          324.87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MX" sz="2000" b="0" i="0" u="none" strike="noStrike">
                          <a:solidFill>
                            <a:srgbClr val="000000"/>
                          </a:solidFill>
                          <a:effectLst/>
                          <a:latin typeface="Calibri" panose="020F0502020204030204" pitchFamily="34" charset="0"/>
                        </a:rPr>
                        <a:t>-         253.54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180895"/>
                  </a:ext>
                </a:extLst>
              </a:tr>
              <a:tr h="200025">
                <a:tc>
                  <a:txBody>
                    <a:bodyPr/>
                    <a:lstStyle/>
                    <a:p>
                      <a:pPr algn="l" fontAlgn="b"/>
                      <a:r>
                        <a:rPr lang="es-MX" sz="2000" b="0" i="0" u="none" strike="noStrike">
                          <a:solidFill>
                            <a:srgbClr val="000000"/>
                          </a:solidFill>
                          <a:effectLst/>
                          <a:latin typeface="Calibri" panose="020F0502020204030204" pitchFamily="34" charset="0"/>
                        </a:rPr>
                        <a:t>(=) IMP A RETENER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2000" b="1" i="0" u="none" strike="noStrike" dirty="0">
                          <a:solidFill>
                            <a:srgbClr val="FF0000"/>
                          </a:solidFill>
                          <a:effectLst/>
                          <a:latin typeface="Calibri" panose="020F0502020204030204" pitchFamily="34" charset="0"/>
                        </a:rPr>
                        <a:t>-             17.20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2000" b="1" i="0" u="none" strike="noStrike" dirty="0">
                          <a:solidFill>
                            <a:srgbClr val="000000"/>
                          </a:solidFill>
                          <a:effectLst/>
                          <a:latin typeface="Calibri" panose="020F0502020204030204" pitchFamily="34" charset="0"/>
                        </a:rPr>
                        <a:t>           116.87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5240016"/>
                  </a:ext>
                </a:extLst>
              </a:tr>
            </a:tbl>
          </a:graphicData>
        </a:graphic>
      </p:graphicFrame>
    </p:spTree>
    <p:extLst>
      <p:ext uri="{BB962C8B-B14F-4D97-AF65-F5344CB8AC3E}">
        <p14:creationId xmlns:p14="http://schemas.microsoft.com/office/powerpoint/2010/main" val="54306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76693166-5510-4DA6-B8A0-9E9E314B0EEC}"/>
              </a:ext>
            </a:extLst>
          </p:cNvPr>
          <p:cNvSpPr txBox="1">
            <a:spLocks/>
          </p:cNvSpPr>
          <p:nvPr/>
        </p:nvSpPr>
        <p:spPr>
          <a:xfrm>
            <a:off x="349307" y="253690"/>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c.  UMA</a:t>
            </a:r>
          </a:p>
        </p:txBody>
      </p:sp>
      <p:pic>
        <p:nvPicPr>
          <p:cNvPr id="6" name="Imagen 5">
            <a:extLst>
              <a:ext uri="{FF2B5EF4-FFF2-40B4-BE49-F238E27FC236}">
                <a16:creationId xmlns:a16="http://schemas.microsoft.com/office/drawing/2014/main" id="{ABB0852A-A509-447C-A1A3-3BAD8E407744}"/>
              </a:ext>
            </a:extLst>
          </p:cNvPr>
          <p:cNvPicPr>
            <a:picLocks noChangeAspect="1"/>
          </p:cNvPicPr>
          <p:nvPr/>
        </p:nvPicPr>
        <p:blipFill>
          <a:blip r:embed="rId2"/>
          <a:stretch>
            <a:fillRect/>
          </a:stretch>
        </p:blipFill>
        <p:spPr>
          <a:xfrm>
            <a:off x="8390052" y="1629527"/>
            <a:ext cx="3067966" cy="1080693"/>
          </a:xfrm>
          <a:prstGeom prst="rect">
            <a:avLst/>
          </a:prstGeom>
        </p:spPr>
      </p:pic>
      <p:sp>
        <p:nvSpPr>
          <p:cNvPr id="8" name="Rectángulo 7">
            <a:extLst>
              <a:ext uri="{FF2B5EF4-FFF2-40B4-BE49-F238E27FC236}">
                <a16:creationId xmlns:a16="http://schemas.microsoft.com/office/drawing/2014/main" id="{D7EA7AB7-82C0-4E67-ABC1-B8BB0112531E}"/>
              </a:ext>
            </a:extLst>
          </p:cNvPr>
          <p:cNvSpPr/>
          <p:nvPr/>
        </p:nvSpPr>
        <p:spPr>
          <a:xfrm>
            <a:off x="8257618" y="2823316"/>
            <a:ext cx="3597965" cy="861774"/>
          </a:xfrm>
          <a:prstGeom prst="rect">
            <a:avLst/>
          </a:prstGeom>
        </p:spPr>
        <p:txBody>
          <a:bodyPr wrap="square">
            <a:spAutoFit/>
          </a:bodyPr>
          <a:lstStyle/>
          <a:p>
            <a:r>
              <a:rPr lang="es-MX" sz="2500" dirty="0">
                <a:hlinkClick r:id="rId3"/>
              </a:rPr>
              <a:t>https://www.inegi.org.mx/temas/uma/</a:t>
            </a:r>
            <a:r>
              <a:rPr lang="es-MX" sz="2500" dirty="0"/>
              <a:t> </a:t>
            </a:r>
          </a:p>
        </p:txBody>
      </p:sp>
      <p:pic>
        <p:nvPicPr>
          <p:cNvPr id="9" name="Imagen 8">
            <a:extLst>
              <a:ext uri="{FF2B5EF4-FFF2-40B4-BE49-F238E27FC236}">
                <a16:creationId xmlns:a16="http://schemas.microsoft.com/office/drawing/2014/main" id="{E08CE868-E83F-4C6F-865B-0E52FC16CDD7}"/>
              </a:ext>
            </a:extLst>
          </p:cNvPr>
          <p:cNvPicPr>
            <a:picLocks noChangeAspect="1"/>
          </p:cNvPicPr>
          <p:nvPr/>
        </p:nvPicPr>
        <p:blipFill>
          <a:blip r:embed="rId4"/>
          <a:stretch>
            <a:fillRect/>
          </a:stretch>
        </p:blipFill>
        <p:spPr>
          <a:xfrm>
            <a:off x="341255" y="1115464"/>
            <a:ext cx="7916363" cy="5139252"/>
          </a:xfrm>
          <a:prstGeom prst="rect">
            <a:avLst/>
          </a:prstGeom>
        </p:spPr>
      </p:pic>
    </p:spTree>
    <p:extLst>
      <p:ext uri="{BB962C8B-B14F-4D97-AF65-F5344CB8AC3E}">
        <p14:creationId xmlns:p14="http://schemas.microsoft.com/office/powerpoint/2010/main" val="2629353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76693166-5510-4DA6-B8A0-9E9E314B0EEC}"/>
              </a:ext>
            </a:extLst>
          </p:cNvPr>
          <p:cNvSpPr txBox="1">
            <a:spLocks/>
          </p:cNvSpPr>
          <p:nvPr/>
        </p:nvSpPr>
        <p:spPr>
          <a:xfrm>
            <a:off x="355107" y="247287"/>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c.  UMA</a:t>
            </a:r>
          </a:p>
        </p:txBody>
      </p:sp>
      <p:graphicFrame>
        <p:nvGraphicFramePr>
          <p:cNvPr id="2" name="Tabla 1">
            <a:extLst>
              <a:ext uri="{FF2B5EF4-FFF2-40B4-BE49-F238E27FC236}">
                <a16:creationId xmlns:a16="http://schemas.microsoft.com/office/drawing/2014/main" id="{55AE1D89-457E-4270-90C9-415A0A6B27BF}"/>
              </a:ext>
            </a:extLst>
          </p:cNvPr>
          <p:cNvGraphicFramePr>
            <a:graphicFrameLocks noGrp="1"/>
          </p:cNvGraphicFramePr>
          <p:nvPr>
            <p:extLst>
              <p:ext uri="{D42A27DB-BD31-4B8C-83A1-F6EECF244321}">
                <p14:modId xmlns:p14="http://schemas.microsoft.com/office/powerpoint/2010/main" val="423839207"/>
              </p:ext>
            </p:extLst>
          </p:nvPr>
        </p:nvGraphicFramePr>
        <p:xfrm>
          <a:off x="1579994" y="1235307"/>
          <a:ext cx="8040745" cy="2304530"/>
        </p:xfrm>
        <a:graphic>
          <a:graphicData uri="http://schemas.openxmlformats.org/drawingml/2006/table">
            <a:tbl>
              <a:tblPr/>
              <a:tblGrid>
                <a:gridCol w="3827253">
                  <a:extLst>
                    <a:ext uri="{9D8B030D-6E8A-4147-A177-3AD203B41FA5}">
                      <a16:colId xmlns:a16="http://schemas.microsoft.com/office/drawing/2014/main" val="3405773139"/>
                    </a:ext>
                  </a:extLst>
                </a:gridCol>
                <a:gridCol w="2106746">
                  <a:extLst>
                    <a:ext uri="{9D8B030D-6E8A-4147-A177-3AD203B41FA5}">
                      <a16:colId xmlns:a16="http://schemas.microsoft.com/office/drawing/2014/main" val="836156372"/>
                    </a:ext>
                  </a:extLst>
                </a:gridCol>
                <a:gridCol w="2106746">
                  <a:extLst>
                    <a:ext uri="{9D8B030D-6E8A-4147-A177-3AD203B41FA5}">
                      <a16:colId xmlns:a16="http://schemas.microsoft.com/office/drawing/2014/main" val="1002501949"/>
                    </a:ext>
                  </a:extLst>
                </a:gridCol>
              </a:tblGrid>
              <a:tr h="428105">
                <a:tc rowSpan="2">
                  <a:txBody>
                    <a:bodyPr/>
                    <a:lstStyle/>
                    <a:p>
                      <a:pPr algn="ctr" fontAlgn="ctr"/>
                      <a:r>
                        <a:rPr lang="es-MX" sz="2400" b="1" i="0" u="none" strike="noStrike">
                          <a:solidFill>
                            <a:srgbClr val="000000"/>
                          </a:solidFill>
                          <a:effectLst/>
                          <a:latin typeface="Calibri" panose="020F0502020204030204" pitchFamily="34" charset="0"/>
                        </a:rPr>
                        <a:t>CONCEPTO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MX" sz="2400" b="1" i="0" u="none" strike="noStrike">
                          <a:solidFill>
                            <a:srgbClr val="000000"/>
                          </a:solidFill>
                          <a:effectLst/>
                          <a:latin typeface="Calibri" panose="020F0502020204030204" pitchFamily="34" charset="0"/>
                        </a:rPr>
                        <a:t>EXENSION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2278992942"/>
                  </a:ext>
                </a:extLst>
              </a:tr>
              <a:tr h="190500">
                <a:tc vMerge="1">
                  <a:txBody>
                    <a:bodyPr/>
                    <a:lstStyle/>
                    <a:p>
                      <a:endParaRPr lang="es-MX"/>
                    </a:p>
                  </a:txBody>
                  <a:tcPr/>
                </a:tc>
                <a:tc>
                  <a:txBody>
                    <a:bodyPr/>
                    <a:lstStyle/>
                    <a:p>
                      <a:pPr algn="ctr" fontAlgn="b"/>
                      <a:r>
                        <a:rPr lang="es-MX" sz="2400" b="1" i="0" u="none" strike="noStrike">
                          <a:solidFill>
                            <a:srgbClr val="000000"/>
                          </a:solidFill>
                          <a:effectLst/>
                          <a:latin typeface="Calibri" panose="020F0502020204030204" pitchFamily="34" charset="0"/>
                        </a:rPr>
                        <a:t>ISR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400" b="1" i="0" u="none" strike="noStrike">
                          <a:solidFill>
                            <a:srgbClr val="000000"/>
                          </a:solidFill>
                          <a:effectLst/>
                          <a:latin typeface="Calibri" panose="020F0502020204030204" pitchFamily="34" charset="0"/>
                        </a:rPr>
                        <a:t>IMSS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6197635"/>
                  </a:ext>
                </a:extLst>
              </a:tr>
              <a:tr h="190500">
                <a:tc>
                  <a:txBody>
                    <a:bodyPr/>
                    <a:lstStyle/>
                    <a:p>
                      <a:pPr algn="l" fontAlgn="b"/>
                      <a:r>
                        <a:rPr lang="es-MX" sz="2400" b="1" i="0" u="none" strike="noStrike">
                          <a:solidFill>
                            <a:srgbClr val="000000"/>
                          </a:solidFill>
                          <a:effectLst/>
                          <a:latin typeface="Calibri" panose="020F0502020204030204" pitchFamily="34" charset="0"/>
                        </a:rPr>
                        <a:t>HORAS EXTRAS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400" b="1" i="0" u="none" strike="noStrike">
                          <a:solidFill>
                            <a:srgbClr val="000000"/>
                          </a:solidFill>
                          <a:effectLst/>
                          <a:latin typeface="Calibri" panose="020F0502020204030204" pitchFamily="34" charset="0"/>
                        </a:rPr>
                        <a:t>SEMANA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400" b="1" i="0" u="none" strike="noStrike">
                          <a:solidFill>
                            <a:srgbClr val="000000"/>
                          </a:solidFill>
                          <a:effectLst/>
                          <a:latin typeface="Calibri" panose="020F0502020204030204" pitchFamily="34" charset="0"/>
                        </a:rPr>
                        <a:t>SEMANA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402342"/>
                  </a:ext>
                </a:extLst>
              </a:tr>
              <a:tr h="190500">
                <a:tc>
                  <a:txBody>
                    <a:bodyPr/>
                    <a:lstStyle/>
                    <a:p>
                      <a:pPr algn="l" fontAlgn="b"/>
                      <a:r>
                        <a:rPr lang="es-MX" sz="2400" b="1" i="0" u="none" strike="noStrike">
                          <a:solidFill>
                            <a:srgbClr val="000000"/>
                          </a:solidFill>
                          <a:effectLst/>
                          <a:latin typeface="Calibri" panose="020F0502020204030204" pitchFamily="34" charset="0"/>
                        </a:rPr>
                        <a:t>DIAS FESTIVOS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400" b="1" i="0" u="none" strike="noStrike">
                          <a:solidFill>
                            <a:srgbClr val="000000"/>
                          </a:solidFill>
                          <a:effectLst/>
                          <a:latin typeface="Calibri" panose="020F0502020204030204" pitchFamily="34" charset="0"/>
                        </a:rPr>
                        <a:t>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1228175"/>
                  </a:ext>
                </a:extLst>
              </a:tr>
              <a:tr h="190500">
                <a:tc>
                  <a:txBody>
                    <a:bodyPr/>
                    <a:lstStyle/>
                    <a:p>
                      <a:pPr algn="l" fontAlgn="b"/>
                      <a:r>
                        <a:rPr lang="es-MX" sz="2400" b="1" i="0" u="none" strike="noStrike">
                          <a:solidFill>
                            <a:srgbClr val="000000"/>
                          </a:solidFill>
                          <a:effectLst/>
                          <a:latin typeface="Calibri" panose="020F0502020204030204" pitchFamily="34" charset="0"/>
                        </a:rPr>
                        <a:t>PRIMAS DOMINICALES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400" b="1" i="0" u="none" strike="noStrike">
                          <a:solidFill>
                            <a:srgbClr val="000000"/>
                          </a:solidFill>
                          <a:effectLst/>
                          <a:latin typeface="Calibri" panose="020F0502020204030204" pitchFamily="34" charset="0"/>
                        </a:rPr>
                        <a:t>DOMINGO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4534542"/>
                  </a:ext>
                </a:extLst>
              </a:tr>
              <a:tr h="190500">
                <a:tc>
                  <a:txBody>
                    <a:bodyPr/>
                    <a:lstStyle/>
                    <a:p>
                      <a:pPr algn="l" fontAlgn="b"/>
                      <a:r>
                        <a:rPr lang="es-MX" sz="2400" b="1" i="0" u="none" strike="noStrike">
                          <a:solidFill>
                            <a:srgbClr val="000000"/>
                          </a:solidFill>
                          <a:effectLst/>
                          <a:latin typeface="Calibri" panose="020F0502020204030204" pitchFamily="34" charset="0"/>
                        </a:rPr>
                        <a:t>VALES DE DESPENSA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4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400" b="1" i="0" u="none" strike="noStrike" dirty="0">
                          <a:solidFill>
                            <a:srgbClr val="000000"/>
                          </a:solidFill>
                          <a:effectLst/>
                          <a:latin typeface="Calibri" panose="020F0502020204030204" pitchFamily="34" charset="0"/>
                        </a:rPr>
                        <a:t>MES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5942872"/>
                  </a:ext>
                </a:extLst>
              </a:tr>
            </a:tbl>
          </a:graphicData>
        </a:graphic>
      </p:graphicFrame>
      <p:graphicFrame>
        <p:nvGraphicFramePr>
          <p:cNvPr id="4" name="Tabla 3">
            <a:extLst>
              <a:ext uri="{FF2B5EF4-FFF2-40B4-BE49-F238E27FC236}">
                <a16:creationId xmlns:a16="http://schemas.microsoft.com/office/drawing/2014/main" id="{46B5725E-D3CD-4135-99A0-FFC81CF0127F}"/>
              </a:ext>
            </a:extLst>
          </p:cNvPr>
          <p:cNvGraphicFramePr>
            <a:graphicFrameLocks noGrp="1"/>
          </p:cNvGraphicFramePr>
          <p:nvPr>
            <p:extLst>
              <p:ext uri="{D42A27DB-BD31-4B8C-83A1-F6EECF244321}">
                <p14:modId xmlns:p14="http://schemas.microsoft.com/office/powerpoint/2010/main" val="1011126683"/>
              </p:ext>
            </p:extLst>
          </p:nvPr>
        </p:nvGraphicFramePr>
        <p:xfrm>
          <a:off x="3207779" y="3899605"/>
          <a:ext cx="6109525" cy="1723088"/>
        </p:xfrm>
        <a:graphic>
          <a:graphicData uri="http://schemas.openxmlformats.org/drawingml/2006/table">
            <a:tbl>
              <a:tblPr/>
              <a:tblGrid>
                <a:gridCol w="3832683">
                  <a:extLst>
                    <a:ext uri="{9D8B030D-6E8A-4147-A177-3AD203B41FA5}">
                      <a16:colId xmlns:a16="http://schemas.microsoft.com/office/drawing/2014/main" val="3205432874"/>
                    </a:ext>
                  </a:extLst>
                </a:gridCol>
                <a:gridCol w="2276842">
                  <a:extLst>
                    <a:ext uri="{9D8B030D-6E8A-4147-A177-3AD203B41FA5}">
                      <a16:colId xmlns:a16="http://schemas.microsoft.com/office/drawing/2014/main" val="2869793820"/>
                    </a:ext>
                  </a:extLst>
                </a:gridCol>
              </a:tblGrid>
              <a:tr h="551513">
                <a:tc rowSpan="2">
                  <a:txBody>
                    <a:bodyPr/>
                    <a:lstStyle/>
                    <a:p>
                      <a:pPr algn="ctr" fontAlgn="ctr"/>
                      <a:r>
                        <a:rPr lang="es-MX" sz="2500" b="1" i="0" u="none" strike="noStrike">
                          <a:solidFill>
                            <a:srgbClr val="000000"/>
                          </a:solidFill>
                          <a:effectLst/>
                          <a:latin typeface="Calibri" panose="020F0502020204030204" pitchFamily="34" charset="0"/>
                        </a:rPr>
                        <a:t>CONCEPTO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500" b="1" i="0" u="none" strike="noStrike" dirty="0">
                          <a:solidFill>
                            <a:srgbClr val="000000"/>
                          </a:solidFill>
                          <a:effectLst/>
                          <a:latin typeface="Calibri" panose="020F0502020204030204" pitchFamily="34" charset="0"/>
                        </a:rPr>
                        <a:t>EXENSION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521601"/>
                  </a:ext>
                </a:extLst>
              </a:tr>
              <a:tr h="190500">
                <a:tc vMerge="1">
                  <a:txBody>
                    <a:bodyPr/>
                    <a:lstStyle/>
                    <a:p>
                      <a:endParaRPr lang="es-MX"/>
                    </a:p>
                  </a:txBody>
                  <a:tcPr/>
                </a:tc>
                <a:tc>
                  <a:txBody>
                    <a:bodyPr/>
                    <a:lstStyle/>
                    <a:p>
                      <a:pPr algn="ctr" fontAlgn="b"/>
                      <a:r>
                        <a:rPr lang="es-MX" sz="2500" b="1" i="0" u="none" strike="noStrike">
                          <a:solidFill>
                            <a:srgbClr val="000000"/>
                          </a:solidFill>
                          <a:effectLst/>
                          <a:latin typeface="Calibri" panose="020F0502020204030204" pitchFamily="34" charset="0"/>
                        </a:rPr>
                        <a:t>ISR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1630495"/>
                  </a:ext>
                </a:extLst>
              </a:tr>
              <a:tr h="190500">
                <a:tc>
                  <a:txBody>
                    <a:bodyPr/>
                    <a:lstStyle/>
                    <a:p>
                      <a:pPr algn="l" fontAlgn="b"/>
                      <a:r>
                        <a:rPr lang="es-MX" sz="2500" b="0" i="0" u="none" strike="noStrike">
                          <a:solidFill>
                            <a:srgbClr val="000000"/>
                          </a:solidFill>
                          <a:effectLst/>
                          <a:latin typeface="Calibri" panose="020F0502020204030204" pitchFamily="34" charset="0"/>
                        </a:rPr>
                        <a:t>AGUINALDO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500" b="1" i="0" u="none" strike="noStrike">
                          <a:solidFill>
                            <a:srgbClr val="000000"/>
                          </a:solidFill>
                          <a:effectLst/>
                          <a:latin typeface="Calibri" panose="020F0502020204030204" pitchFamily="34" charset="0"/>
                        </a:rPr>
                        <a:t>ANUAL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523460"/>
                  </a:ext>
                </a:extLst>
              </a:tr>
              <a:tr h="190500">
                <a:tc>
                  <a:txBody>
                    <a:bodyPr/>
                    <a:lstStyle/>
                    <a:p>
                      <a:pPr algn="l" fontAlgn="b"/>
                      <a:r>
                        <a:rPr lang="es-MX" sz="2500" b="0" i="0" u="none" strike="noStrike">
                          <a:solidFill>
                            <a:srgbClr val="000000"/>
                          </a:solidFill>
                          <a:effectLst/>
                          <a:latin typeface="Calibri" panose="020F0502020204030204" pitchFamily="34" charset="0"/>
                        </a:rPr>
                        <a:t>PRIMA VACACIONAL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500" b="1" i="0" u="none" strike="noStrike" dirty="0">
                          <a:solidFill>
                            <a:srgbClr val="000000"/>
                          </a:solidFill>
                          <a:effectLst/>
                          <a:latin typeface="Calibri" panose="020F0502020204030204" pitchFamily="34" charset="0"/>
                        </a:rPr>
                        <a:t>ANUAL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135066"/>
                  </a:ext>
                </a:extLst>
              </a:tr>
            </a:tbl>
          </a:graphicData>
        </a:graphic>
      </p:graphicFrame>
    </p:spTree>
    <p:extLst>
      <p:ext uri="{BB962C8B-B14F-4D97-AF65-F5344CB8AC3E}">
        <p14:creationId xmlns:p14="http://schemas.microsoft.com/office/powerpoint/2010/main" val="2139936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7843F9E-B553-47ED-BB1F-2C77F6199602}"/>
              </a:ext>
            </a:extLst>
          </p:cNvPr>
          <p:cNvSpPr txBox="1">
            <a:spLocks/>
          </p:cNvSpPr>
          <p:nvPr/>
        </p:nvSpPr>
        <p:spPr>
          <a:xfrm>
            <a:off x="314362" y="357364"/>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d. NUEVAS TABLAS DEL ISR</a:t>
            </a:r>
          </a:p>
        </p:txBody>
      </p:sp>
      <p:graphicFrame>
        <p:nvGraphicFramePr>
          <p:cNvPr id="6" name="Tabla 5">
            <a:extLst>
              <a:ext uri="{FF2B5EF4-FFF2-40B4-BE49-F238E27FC236}">
                <a16:creationId xmlns:a16="http://schemas.microsoft.com/office/drawing/2014/main" id="{3B7C5C3A-F913-4F89-B1D2-463BC8819F40}"/>
              </a:ext>
            </a:extLst>
          </p:cNvPr>
          <p:cNvGraphicFramePr>
            <a:graphicFrameLocks noGrp="1"/>
          </p:cNvGraphicFramePr>
          <p:nvPr>
            <p:extLst>
              <p:ext uri="{D42A27DB-BD31-4B8C-83A1-F6EECF244321}">
                <p14:modId xmlns:p14="http://schemas.microsoft.com/office/powerpoint/2010/main" val="1065122019"/>
              </p:ext>
            </p:extLst>
          </p:nvPr>
        </p:nvGraphicFramePr>
        <p:xfrm>
          <a:off x="314362" y="1209257"/>
          <a:ext cx="11203058" cy="4758171"/>
        </p:xfrm>
        <a:graphic>
          <a:graphicData uri="http://schemas.openxmlformats.org/drawingml/2006/table">
            <a:tbl>
              <a:tblPr/>
              <a:tblGrid>
                <a:gridCol w="1837434">
                  <a:extLst>
                    <a:ext uri="{9D8B030D-6E8A-4147-A177-3AD203B41FA5}">
                      <a16:colId xmlns:a16="http://schemas.microsoft.com/office/drawing/2014/main" val="1034418044"/>
                    </a:ext>
                  </a:extLst>
                </a:gridCol>
                <a:gridCol w="1599492">
                  <a:extLst>
                    <a:ext uri="{9D8B030D-6E8A-4147-A177-3AD203B41FA5}">
                      <a16:colId xmlns:a16="http://schemas.microsoft.com/office/drawing/2014/main" val="2503418895"/>
                    </a:ext>
                  </a:extLst>
                </a:gridCol>
                <a:gridCol w="1797777">
                  <a:extLst>
                    <a:ext uri="{9D8B030D-6E8A-4147-A177-3AD203B41FA5}">
                      <a16:colId xmlns:a16="http://schemas.microsoft.com/office/drawing/2014/main" val="4010842134"/>
                    </a:ext>
                  </a:extLst>
                </a:gridCol>
                <a:gridCol w="1652368">
                  <a:extLst>
                    <a:ext uri="{9D8B030D-6E8A-4147-A177-3AD203B41FA5}">
                      <a16:colId xmlns:a16="http://schemas.microsoft.com/office/drawing/2014/main" val="3280871260"/>
                    </a:ext>
                  </a:extLst>
                </a:gridCol>
                <a:gridCol w="1298761">
                  <a:extLst>
                    <a:ext uri="{9D8B030D-6E8A-4147-A177-3AD203B41FA5}">
                      <a16:colId xmlns:a16="http://schemas.microsoft.com/office/drawing/2014/main" val="2874478040"/>
                    </a:ext>
                  </a:extLst>
                </a:gridCol>
                <a:gridCol w="1282238">
                  <a:extLst>
                    <a:ext uri="{9D8B030D-6E8A-4147-A177-3AD203B41FA5}">
                      <a16:colId xmlns:a16="http://schemas.microsoft.com/office/drawing/2014/main" val="3721728053"/>
                    </a:ext>
                  </a:extLst>
                </a:gridCol>
                <a:gridCol w="1734988">
                  <a:extLst>
                    <a:ext uri="{9D8B030D-6E8A-4147-A177-3AD203B41FA5}">
                      <a16:colId xmlns:a16="http://schemas.microsoft.com/office/drawing/2014/main" val="456877977"/>
                    </a:ext>
                  </a:extLst>
                </a:gridCol>
              </a:tblGrid>
              <a:tr h="817721">
                <a:tc>
                  <a:txBody>
                    <a:bodyPr/>
                    <a:lstStyle/>
                    <a:p>
                      <a:pPr algn="ctr" fontAlgn="ctr"/>
                      <a:r>
                        <a:rPr lang="es-MX" sz="1800" b="1" i="0" u="none" strike="noStrike">
                          <a:solidFill>
                            <a:srgbClr val="444444"/>
                          </a:solidFill>
                          <a:effectLst/>
                          <a:latin typeface="Arial" panose="020B0604020202020204" pitchFamily="34" charset="0"/>
                        </a:rPr>
                        <a:t>Límite inferior 2022</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E699"/>
                    </a:solidFill>
                  </a:tcPr>
                </a:tc>
                <a:tc>
                  <a:txBody>
                    <a:bodyPr/>
                    <a:lstStyle/>
                    <a:p>
                      <a:pPr algn="ctr" fontAlgn="ctr"/>
                      <a:r>
                        <a:rPr lang="es-MX" sz="1800" b="1" i="0" u="none" strike="noStrike">
                          <a:solidFill>
                            <a:srgbClr val="444444"/>
                          </a:solidFill>
                          <a:effectLst/>
                          <a:latin typeface="Arial" panose="020B0604020202020204" pitchFamily="34" charset="0"/>
                        </a:rPr>
                        <a:t>Límite inferior 2023</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EEEEEE"/>
                    </a:solidFill>
                  </a:tcPr>
                </a:tc>
                <a:tc>
                  <a:txBody>
                    <a:bodyPr/>
                    <a:lstStyle/>
                    <a:p>
                      <a:pPr algn="ctr" fontAlgn="ctr"/>
                      <a:r>
                        <a:rPr lang="es-MX" sz="1800" b="1" i="0" u="none" strike="noStrike">
                          <a:solidFill>
                            <a:srgbClr val="444444"/>
                          </a:solidFill>
                          <a:effectLst/>
                          <a:latin typeface="Arial" panose="020B0604020202020204" pitchFamily="34" charset="0"/>
                        </a:rPr>
                        <a:t>Límite superior 2022</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E699"/>
                    </a:solidFill>
                  </a:tcPr>
                </a:tc>
                <a:tc>
                  <a:txBody>
                    <a:bodyPr/>
                    <a:lstStyle/>
                    <a:p>
                      <a:pPr algn="ctr" fontAlgn="ctr"/>
                      <a:r>
                        <a:rPr lang="es-MX" sz="1800" b="1" i="0" u="none" strike="noStrike">
                          <a:solidFill>
                            <a:srgbClr val="444444"/>
                          </a:solidFill>
                          <a:effectLst/>
                          <a:latin typeface="Arial" panose="020B0604020202020204" pitchFamily="34" charset="0"/>
                        </a:rPr>
                        <a:t>Límite superior 2023</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EEEEEE"/>
                    </a:solidFill>
                  </a:tcPr>
                </a:tc>
                <a:tc>
                  <a:txBody>
                    <a:bodyPr/>
                    <a:lstStyle/>
                    <a:p>
                      <a:pPr algn="ctr" fontAlgn="ctr"/>
                      <a:r>
                        <a:rPr lang="es-MX" sz="1800" b="1" i="0" u="none" strike="noStrike">
                          <a:solidFill>
                            <a:srgbClr val="444444"/>
                          </a:solidFill>
                          <a:effectLst/>
                          <a:latin typeface="Arial" panose="020B0604020202020204" pitchFamily="34" charset="0"/>
                        </a:rPr>
                        <a:t>Cuota fija 2022</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E699"/>
                    </a:solidFill>
                  </a:tcPr>
                </a:tc>
                <a:tc>
                  <a:txBody>
                    <a:bodyPr/>
                    <a:lstStyle/>
                    <a:p>
                      <a:pPr algn="ctr" fontAlgn="ctr"/>
                      <a:r>
                        <a:rPr lang="es-MX" sz="1800" b="1" i="0" u="none" strike="noStrike">
                          <a:solidFill>
                            <a:srgbClr val="444444"/>
                          </a:solidFill>
                          <a:effectLst/>
                          <a:latin typeface="Arial" panose="020B0604020202020204" pitchFamily="34" charset="0"/>
                        </a:rPr>
                        <a:t>Cuota fija 2023</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EEEEEE"/>
                    </a:solidFill>
                  </a:tcPr>
                </a:tc>
                <a:tc>
                  <a:txBody>
                    <a:bodyPr/>
                    <a:lstStyle/>
                    <a:p>
                      <a:pPr algn="ctr" fontAlgn="ctr"/>
                      <a:r>
                        <a:rPr lang="es-MX" sz="1800" b="1" i="0" u="none" strike="noStrike">
                          <a:solidFill>
                            <a:srgbClr val="444444"/>
                          </a:solidFill>
                          <a:effectLst/>
                          <a:latin typeface="Arial" panose="020B0604020202020204" pitchFamily="34" charset="0"/>
                        </a:rPr>
                        <a:t>Por ciento para aplicarse sobre el excedente del límite inferior</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EEEEEE"/>
                    </a:solidFill>
                  </a:tcPr>
                </a:tc>
                <a:extLst>
                  <a:ext uri="{0D108BD9-81ED-4DB2-BD59-A6C34878D82A}">
                    <a16:rowId xmlns:a16="http://schemas.microsoft.com/office/drawing/2014/main" val="2140831071"/>
                  </a:ext>
                </a:extLst>
              </a:tr>
              <a:tr h="208476">
                <a:tc>
                  <a:txBody>
                    <a:bodyPr/>
                    <a:lstStyle/>
                    <a:p>
                      <a:pPr algn="ctr" fontAlgn="ctr"/>
                      <a:r>
                        <a:rPr lang="es-MX" sz="1800" b="0" i="0" u="none" strike="noStrike">
                          <a:solidFill>
                            <a:srgbClr val="444444"/>
                          </a:solidFill>
                          <a:effectLst/>
                          <a:latin typeface="Arial" panose="020B0604020202020204" pitchFamily="34" charset="0"/>
                        </a:rPr>
                        <a:t>$</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444444"/>
                          </a:solidFill>
                          <a:effectLst/>
                          <a:latin typeface="Arial" panose="020B0604020202020204" pitchFamily="34" charset="0"/>
                        </a:rPr>
                        <a:t>$</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444444"/>
                          </a:solidFill>
                          <a:effectLst/>
                          <a:latin typeface="Arial" panose="020B0604020202020204" pitchFamily="34" charset="0"/>
                        </a:rPr>
                        <a:t>$</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444444"/>
                          </a:solidFill>
                          <a:effectLst/>
                          <a:latin typeface="Arial" panose="020B0604020202020204" pitchFamily="34" charset="0"/>
                        </a:rPr>
                        <a:t>$</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444444"/>
                          </a:solidFill>
                          <a:effectLst/>
                          <a:latin typeface="Arial" panose="020B0604020202020204" pitchFamily="34" charset="0"/>
                        </a:rPr>
                        <a:t>$</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444444"/>
                          </a:solidFill>
                          <a:effectLst/>
                          <a:latin typeface="Arial" panose="020B0604020202020204" pitchFamily="34" charset="0"/>
                        </a:rPr>
                        <a:t>$</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444444"/>
                          </a:solidFill>
                          <a:effectLst/>
                          <a:latin typeface="Arial" panose="020B0604020202020204" pitchFamily="34" charset="0"/>
                        </a:rPr>
                        <a:t>%</a:t>
                      </a:r>
                    </a:p>
                  </a:txBody>
                  <a:tcPr marL="7287" marR="7287"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3430685389"/>
                  </a:ext>
                </a:extLst>
              </a:tr>
              <a:tr h="208476">
                <a:tc>
                  <a:txBody>
                    <a:bodyPr/>
                    <a:lstStyle/>
                    <a:p>
                      <a:pPr algn="r" fontAlgn="ctr"/>
                      <a:r>
                        <a:rPr lang="es-MX" sz="1800" b="0" i="0" u="none" strike="noStrike">
                          <a:solidFill>
                            <a:srgbClr val="444444"/>
                          </a:solidFill>
                          <a:effectLst/>
                          <a:latin typeface="Arial" panose="020B0604020202020204" pitchFamily="34" charset="0"/>
                        </a:rPr>
                        <a:t>0.01</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0.01</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644.58</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746.04</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0</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0</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1.92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2621331279"/>
                  </a:ext>
                </a:extLst>
              </a:tr>
              <a:tr h="208476">
                <a:tc>
                  <a:txBody>
                    <a:bodyPr/>
                    <a:lstStyle/>
                    <a:p>
                      <a:pPr algn="r" fontAlgn="ctr"/>
                      <a:r>
                        <a:rPr lang="es-MX" sz="1800" b="0" i="0" u="none" strike="noStrike">
                          <a:solidFill>
                            <a:srgbClr val="444444"/>
                          </a:solidFill>
                          <a:effectLst/>
                          <a:latin typeface="Arial" panose="020B0604020202020204" pitchFamily="34" charset="0"/>
                        </a:rPr>
                        <a:t>644.59</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746.05</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5,470.92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6,332.05</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12.38</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14.32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6.4</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4279155574"/>
                  </a:ext>
                </a:extLst>
              </a:tr>
              <a:tr h="208476">
                <a:tc>
                  <a:txBody>
                    <a:bodyPr/>
                    <a:lstStyle/>
                    <a:p>
                      <a:pPr algn="r" fontAlgn="ctr"/>
                      <a:r>
                        <a:rPr lang="es-MX" sz="1800" b="0" i="0" u="none" strike="noStrike">
                          <a:solidFill>
                            <a:srgbClr val="444444"/>
                          </a:solidFill>
                          <a:effectLst/>
                          <a:latin typeface="Arial" panose="020B0604020202020204" pitchFamily="34" charset="0"/>
                        </a:rPr>
                        <a:t>5,470.93</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dirty="0">
                          <a:solidFill>
                            <a:srgbClr val="444444"/>
                          </a:solidFill>
                          <a:effectLst/>
                          <a:latin typeface="Arial" panose="020B0604020202020204" pitchFamily="34" charset="0"/>
                        </a:rPr>
                        <a:t>6,332.06</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9,614.66</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11,128.01</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321.26</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371.83</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10.88</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3494360930"/>
                  </a:ext>
                </a:extLst>
              </a:tr>
              <a:tr h="267235">
                <a:tc>
                  <a:txBody>
                    <a:bodyPr/>
                    <a:lstStyle/>
                    <a:p>
                      <a:pPr algn="r" fontAlgn="ctr"/>
                      <a:r>
                        <a:rPr lang="es-MX" sz="1800" b="0" i="0" u="none" strike="noStrike">
                          <a:solidFill>
                            <a:srgbClr val="444444"/>
                          </a:solidFill>
                          <a:effectLst/>
                          <a:latin typeface="Arial" panose="020B0604020202020204" pitchFamily="34" charset="0"/>
                        </a:rPr>
                        <a:t>9,614.67</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11,128.02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11,176.62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12,935.82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772.1</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893.63</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16</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4291922459"/>
                  </a:ext>
                </a:extLst>
              </a:tr>
              <a:tr h="208476">
                <a:tc>
                  <a:txBody>
                    <a:bodyPr/>
                    <a:lstStyle/>
                    <a:p>
                      <a:pPr algn="r" fontAlgn="ctr"/>
                      <a:r>
                        <a:rPr lang="es-MX" sz="1800" b="0" i="0" u="none" strike="noStrike" dirty="0">
                          <a:solidFill>
                            <a:srgbClr val="444444"/>
                          </a:solidFill>
                          <a:effectLst/>
                          <a:latin typeface="Arial" panose="020B0604020202020204" pitchFamily="34" charset="0"/>
                        </a:rPr>
                        <a:t>11,176.63</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12,935.83</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13,381.47</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15,487.71</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1,022.01</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1,182.88</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17.92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1592620610"/>
                  </a:ext>
                </a:extLst>
              </a:tr>
              <a:tr h="208476">
                <a:tc>
                  <a:txBody>
                    <a:bodyPr/>
                    <a:lstStyle/>
                    <a:p>
                      <a:pPr algn="r" fontAlgn="ctr"/>
                      <a:r>
                        <a:rPr lang="es-MX" sz="1800" b="0" i="0" u="none" strike="noStrike" dirty="0">
                          <a:solidFill>
                            <a:srgbClr val="444444"/>
                          </a:solidFill>
                          <a:effectLst/>
                          <a:latin typeface="Arial" panose="020B0604020202020204" pitchFamily="34" charset="0"/>
                        </a:rPr>
                        <a:t>13,381.48</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15,487.72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dirty="0">
                          <a:solidFill>
                            <a:srgbClr val="444444"/>
                          </a:solidFill>
                          <a:effectLst/>
                          <a:latin typeface="Arial" panose="020B0604020202020204" pitchFamily="34" charset="0"/>
                        </a:rPr>
                        <a:t>26,988.50</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31,236.49</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1,417.12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1,640.18</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21.36</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666722518"/>
                  </a:ext>
                </a:extLst>
              </a:tr>
              <a:tr h="208476">
                <a:tc>
                  <a:txBody>
                    <a:bodyPr/>
                    <a:lstStyle/>
                    <a:p>
                      <a:pPr algn="r" fontAlgn="ctr"/>
                      <a:r>
                        <a:rPr lang="es-MX" sz="1800" b="0" i="0" u="none" strike="noStrike">
                          <a:solidFill>
                            <a:srgbClr val="444444"/>
                          </a:solidFill>
                          <a:effectLst/>
                          <a:latin typeface="Arial" panose="020B0604020202020204" pitchFamily="34" charset="0"/>
                        </a:rPr>
                        <a:t>26,988.51</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31,236.50</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42,537.58</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49,233.00</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4,323.58</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5,004.12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23.52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440918464"/>
                  </a:ext>
                </a:extLst>
              </a:tr>
              <a:tr h="208476">
                <a:tc>
                  <a:txBody>
                    <a:bodyPr/>
                    <a:lstStyle/>
                    <a:p>
                      <a:pPr algn="r" fontAlgn="ctr"/>
                      <a:r>
                        <a:rPr lang="es-MX" sz="1800" b="0" i="0" u="none" strike="noStrike">
                          <a:solidFill>
                            <a:srgbClr val="444444"/>
                          </a:solidFill>
                          <a:effectLst/>
                          <a:latin typeface="Arial" panose="020B0604020202020204" pitchFamily="34" charset="0"/>
                        </a:rPr>
                        <a:t>42,537.59</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49,233.01</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81,211.25</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93,993.90</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7,980.73</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9,236.89</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30</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1487166401"/>
                  </a:ext>
                </a:extLst>
              </a:tr>
              <a:tr h="208476">
                <a:tc>
                  <a:txBody>
                    <a:bodyPr/>
                    <a:lstStyle/>
                    <a:p>
                      <a:pPr algn="r" fontAlgn="ctr"/>
                      <a:r>
                        <a:rPr lang="es-MX" sz="1800" b="0" i="0" u="none" strike="noStrike">
                          <a:solidFill>
                            <a:srgbClr val="444444"/>
                          </a:solidFill>
                          <a:effectLst/>
                          <a:latin typeface="Arial" panose="020B0604020202020204" pitchFamily="34" charset="0"/>
                        </a:rPr>
                        <a:t>81,211.26</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93,993.91</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108,281.67</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125,325.20</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19,582.83</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22,665.17</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42136672"/>
                  </a:ext>
                </a:extLst>
              </a:tr>
              <a:tr h="208476">
                <a:tc>
                  <a:txBody>
                    <a:bodyPr/>
                    <a:lstStyle/>
                    <a:p>
                      <a:pPr algn="r" fontAlgn="ctr"/>
                      <a:r>
                        <a:rPr lang="es-MX" sz="1800" b="0" i="0" u="none" strike="noStrike">
                          <a:solidFill>
                            <a:srgbClr val="444444"/>
                          </a:solidFill>
                          <a:effectLst/>
                          <a:latin typeface="Arial" panose="020B0604020202020204" pitchFamily="34" charset="0"/>
                        </a:rPr>
                        <a:t>108,281.68</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125,325.21</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324,845.01</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375,975.61</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28,245.36</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32,691.18</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34</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2238076870"/>
                  </a:ext>
                </a:extLst>
              </a:tr>
              <a:tr h="208476">
                <a:tc>
                  <a:txBody>
                    <a:bodyPr/>
                    <a:lstStyle/>
                    <a:p>
                      <a:pPr algn="r" fontAlgn="ctr"/>
                      <a:r>
                        <a:rPr lang="es-MX" sz="1800" b="0" i="0" u="none" strike="noStrike">
                          <a:solidFill>
                            <a:srgbClr val="444444"/>
                          </a:solidFill>
                          <a:effectLst/>
                          <a:latin typeface="Arial" panose="020B0604020202020204" pitchFamily="34" charset="0"/>
                        </a:rPr>
                        <a:t>324,845.02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375,975.62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En adelante</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En adelante</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101,876.90</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117,912.32</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dirty="0">
                          <a:solidFill>
                            <a:srgbClr val="444444"/>
                          </a:solidFill>
                          <a:effectLst/>
                          <a:latin typeface="Arial" panose="020B0604020202020204" pitchFamily="34" charset="0"/>
                        </a:rPr>
                        <a:t>35</a:t>
                      </a:r>
                    </a:p>
                  </a:txBody>
                  <a:tcPr marL="7287" marR="65584" marT="7287"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2047624073"/>
                  </a:ext>
                </a:extLst>
              </a:tr>
            </a:tbl>
          </a:graphicData>
        </a:graphic>
      </p:graphicFrame>
    </p:spTree>
    <p:extLst>
      <p:ext uri="{BB962C8B-B14F-4D97-AF65-F5344CB8AC3E}">
        <p14:creationId xmlns:p14="http://schemas.microsoft.com/office/powerpoint/2010/main" val="3476893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7843F9E-B553-47ED-BB1F-2C77F6199602}"/>
              </a:ext>
            </a:extLst>
          </p:cNvPr>
          <p:cNvSpPr txBox="1">
            <a:spLocks/>
          </p:cNvSpPr>
          <p:nvPr/>
        </p:nvSpPr>
        <p:spPr>
          <a:xfrm>
            <a:off x="133434" y="301946"/>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d. NUEVAS TABLAS DEL ISR</a:t>
            </a:r>
          </a:p>
        </p:txBody>
      </p:sp>
      <p:graphicFrame>
        <p:nvGraphicFramePr>
          <p:cNvPr id="5" name="Tabla 4">
            <a:extLst>
              <a:ext uri="{FF2B5EF4-FFF2-40B4-BE49-F238E27FC236}">
                <a16:creationId xmlns:a16="http://schemas.microsoft.com/office/drawing/2014/main" id="{CD84A4DE-14BF-41E2-B73D-072FD6A9B58C}"/>
              </a:ext>
            </a:extLst>
          </p:cNvPr>
          <p:cNvGraphicFramePr>
            <a:graphicFrameLocks noGrp="1"/>
          </p:cNvGraphicFramePr>
          <p:nvPr/>
        </p:nvGraphicFramePr>
        <p:xfrm>
          <a:off x="954156" y="1401389"/>
          <a:ext cx="9369288" cy="4570754"/>
        </p:xfrm>
        <a:graphic>
          <a:graphicData uri="http://schemas.openxmlformats.org/drawingml/2006/table">
            <a:tbl>
              <a:tblPr/>
              <a:tblGrid>
                <a:gridCol w="3288715">
                  <a:extLst>
                    <a:ext uri="{9D8B030D-6E8A-4147-A177-3AD203B41FA5}">
                      <a16:colId xmlns:a16="http://schemas.microsoft.com/office/drawing/2014/main" val="2580744692"/>
                    </a:ext>
                  </a:extLst>
                </a:gridCol>
                <a:gridCol w="2862838">
                  <a:extLst>
                    <a:ext uri="{9D8B030D-6E8A-4147-A177-3AD203B41FA5}">
                      <a16:colId xmlns:a16="http://schemas.microsoft.com/office/drawing/2014/main" val="638917040"/>
                    </a:ext>
                  </a:extLst>
                </a:gridCol>
                <a:gridCol w="3217735">
                  <a:extLst>
                    <a:ext uri="{9D8B030D-6E8A-4147-A177-3AD203B41FA5}">
                      <a16:colId xmlns:a16="http://schemas.microsoft.com/office/drawing/2014/main" val="4234170399"/>
                    </a:ext>
                  </a:extLst>
                </a:gridCol>
              </a:tblGrid>
              <a:tr h="305132">
                <a:tc gridSpan="3">
                  <a:txBody>
                    <a:bodyPr/>
                    <a:lstStyle/>
                    <a:p>
                      <a:pPr algn="l" fontAlgn="ctr"/>
                      <a:r>
                        <a:rPr lang="es-MX" sz="1800" b="1" i="0" u="none" strike="noStrike">
                          <a:solidFill>
                            <a:srgbClr val="444444"/>
                          </a:solidFill>
                          <a:effectLst/>
                          <a:latin typeface="Arial" panose="020B0604020202020204" pitchFamily="34" charset="0"/>
                        </a:rPr>
                        <a:t>Monto de ingresos que sirven de base para calcular el impuesto</a:t>
                      </a:r>
                    </a:p>
                  </a:txBody>
                  <a:tcPr marL="85725" marR="95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EEEEEE"/>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343361269"/>
                  </a:ext>
                </a:extLst>
              </a:tr>
              <a:tr h="604038">
                <a:tc>
                  <a:txBody>
                    <a:bodyPr/>
                    <a:lstStyle/>
                    <a:p>
                      <a:pPr algn="ctr" fontAlgn="ctr"/>
                      <a:r>
                        <a:rPr lang="es-MX" sz="1800" b="0" i="0" u="none" strike="noStrike">
                          <a:solidFill>
                            <a:srgbClr val="444444"/>
                          </a:solidFill>
                          <a:effectLst/>
                          <a:latin typeface="Arial" panose="020B0604020202020204" pitchFamily="34" charset="0"/>
                        </a:rPr>
                        <a:t>Para Ingresos de</a:t>
                      </a:r>
                    </a:p>
                  </a:txBody>
                  <a:tcPr marL="9525" marR="95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444444"/>
                          </a:solidFill>
                          <a:effectLst/>
                          <a:latin typeface="Arial" panose="020B0604020202020204" pitchFamily="34" charset="0"/>
                        </a:rPr>
                        <a:t>Hasta Ingresos de</a:t>
                      </a:r>
                    </a:p>
                  </a:txBody>
                  <a:tcPr marL="9525" marR="95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444444"/>
                          </a:solidFill>
                          <a:effectLst/>
                          <a:latin typeface="Arial" panose="020B0604020202020204" pitchFamily="34" charset="0"/>
                        </a:rPr>
                        <a:t>Cantidad de subsidio para el empleo mensual</a:t>
                      </a:r>
                    </a:p>
                  </a:txBody>
                  <a:tcPr marL="9525" marR="95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2707633794"/>
                  </a:ext>
                </a:extLst>
              </a:tr>
              <a:tr h="305132">
                <a:tc>
                  <a:txBody>
                    <a:bodyPr/>
                    <a:lstStyle/>
                    <a:p>
                      <a:pPr algn="ctr" fontAlgn="ctr"/>
                      <a:r>
                        <a:rPr lang="es-MX" sz="1800" b="0" i="0" u="none" strike="noStrike">
                          <a:solidFill>
                            <a:srgbClr val="444444"/>
                          </a:solidFill>
                          <a:effectLst/>
                          <a:latin typeface="Arial" panose="020B0604020202020204" pitchFamily="34" charset="0"/>
                        </a:rPr>
                        <a:t>$</a:t>
                      </a:r>
                    </a:p>
                  </a:txBody>
                  <a:tcPr marL="9525" marR="95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444444"/>
                          </a:solidFill>
                          <a:effectLst/>
                          <a:latin typeface="Arial" panose="020B0604020202020204" pitchFamily="34" charset="0"/>
                        </a:rPr>
                        <a:t>$</a:t>
                      </a:r>
                    </a:p>
                  </a:txBody>
                  <a:tcPr marL="9525" marR="95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444444"/>
                          </a:solidFill>
                          <a:effectLst/>
                          <a:latin typeface="Arial" panose="020B0604020202020204" pitchFamily="34" charset="0"/>
                        </a:rPr>
                        <a:t>$</a:t>
                      </a:r>
                    </a:p>
                  </a:txBody>
                  <a:tcPr marL="9525" marR="95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3056279947"/>
                  </a:ext>
                </a:extLst>
              </a:tr>
              <a:tr h="305132">
                <a:tc>
                  <a:txBody>
                    <a:bodyPr/>
                    <a:lstStyle/>
                    <a:p>
                      <a:pPr algn="r" fontAlgn="ctr"/>
                      <a:r>
                        <a:rPr lang="es-MX" sz="1800" b="0" i="0" u="none" strike="noStrike" dirty="0">
                          <a:solidFill>
                            <a:srgbClr val="444444"/>
                          </a:solidFill>
                          <a:effectLst/>
                          <a:latin typeface="Arial" panose="020B0604020202020204" pitchFamily="34" charset="0"/>
                        </a:rPr>
                        <a:t>0.01</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1,768.96</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407.02</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893549408"/>
                  </a:ext>
                </a:extLst>
              </a:tr>
              <a:tr h="305132">
                <a:tc>
                  <a:txBody>
                    <a:bodyPr/>
                    <a:lstStyle/>
                    <a:p>
                      <a:pPr algn="r" fontAlgn="ctr"/>
                      <a:r>
                        <a:rPr lang="es-MX" sz="1800" b="0" i="0" u="none" strike="noStrike">
                          <a:solidFill>
                            <a:srgbClr val="444444"/>
                          </a:solidFill>
                          <a:effectLst/>
                          <a:latin typeface="Arial" panose="020B0604020202020204" pitchFamily="34" charset="0"/>
                        </a:rPr>
                        <a:t>1,768.97</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2,653.38</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406.83</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2107586208"/>
                  </a:ext>
                </a:extLst>
              </a:tr>
              <a:tr h="305132">
                <a:tc>
                  <a:txBody>
                    <a:bodyPr/>
                    <a:lstStyle/>
                    <a:p>
                      <a:pPr algn="r" fontAlgn="ctr"/>
                      <a:r>
                        <a:rPr lang="es-MX" sz="1800" b="0" i="0" u="none" strike="noStrike">
                          <a:solidFill>
                            <a:srgbClr val="444444"/>
                          </a:solidFill>
                          <a:effectLst/>
                          <a:latin typeface="Arial" panose="020B0604020202020204" pitchFamily="34" charset="0"/>
                        </a:rPr>
                        <a:t>2,653.39</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3,472.84</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406.62</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1989978730"/>
                  </a:ext>
                </a:extLst>
              </a:tr>
              <a:tr h="305132">
                <a:tc>
                  <a:txBody>
                    <a:bodyPr/>
                    <a:lstStyle/>
                    <a:p>
                      <a:pPr algn="r" fontAlgn="ctr"/>
                      <a:r>
                        <a:rPr lang="es-MX" sz="1800" b="0" i="0" u="none" strike="noStrike">
                          <a:solidFill>
                            <a:srgbClr val="444444"/>
                          </a:solidFill>
                          <a:effectLst/>
                          <a:latin typeface="Arial" panose="020B0604020202020204" pitchFamily="34" charset="0"/>
                        </a:rPr>
                        <a:t>3,472.85</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3,537.87</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392.77</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2219105626"/>
                  </a:ext>
                </a:extLst>
              </a:tr>
              <a:tr h="305132">
                <a:tc>
                  <a:txBody>
                    <a:bodyPr/>
                    <a:lstStyle/>
                    <a:p>
                      <a:pPr algn="r" fontAlgn="ctr"/>
                      <a:r>
                        <a:rPr lang="es-MX" sz="1800" b="0" i="0" u="none" strike="noStrike" dirty="0">
                          <a:solidFill>
                            <a:srgbClr val="444444"/>
                          </a:solidFill>
                          <a:effectLst/>
                          <a:latin typeface="Arial" panose="020B0604020202020204" pitchFamily="34" charset="0"/>
                        </a:rPr>
                        <a:t>3,537.88</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4,446.15</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382.46</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4121480100"/>
                  </a:ext>
                </a:extLst>
              </a:tr>
              <a:tr h="305132">
                <a:tc>
                  <a:txBody>
                    <a:bodyPr/>
                    <a:lstStyle/>
                    <a:p>
                      <a:pPr algn="r" fontAlgn="ctr"/>
                      <a:r>
                        <a:rPr lang="es-MX" sz="1800" b="0" i="0" u="none" strike="noStrike">
                          <a:solidFill>
                            <a:srgbClr val="444444"/>
                          </a:solidFill>
                          <a:effectLst/>
                          <a:latin typeface="Arial" panose="020B0604020202020204" pitchFamily="34" charset="0"/>
                        </a:rPr>
                        <a:t>4,446.16</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4,717.18</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354.23</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3733900224"/>
                  </a:ext>
                </a:extLst>
              </a:tr>
              <a:tr h="305132">
                <a:tc>
                  <a:txBody>
                    <a:bodyPr/>
                    <a:lstStyle/>
                    <a:p>
                      <a:pPr algn="r" fontAlgn="ctr"/>
                      <a:r>
                        <a:rPr lang="es-MX" sz="1800" b="0" i="0" u="none" strike="noStrike">
                          <a:solidFill>
                            <a:srgbClr val="444444"/>
                          </a:solidFill>
                          <a:effectLst/>
                          <a:latin typeface="Arial" panose="020B0604020202020204" pitchFamily="34" charset="0"/>
                        </a:rPr>
                        <a:t>4,717.19</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5,335.42</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324.87</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2316339459"/>
                  </a:ext>
                </a:extLst>
              </a:tr>
              <a:tr h="305132">
                <a:tc>
                  <a:txBody>
                    <a:bodyPr/>
                    <a:lstStyle/>
                    <a:p>
                      <a:pPr algn="r" fontAlgn="ctr"/>
                      <a:r>
                        <a:rPr lang="es-MX" sz="1800" b="0" i="0" u="none" strike="noStrike">
                          <a:solidFill>
                            <a:srgbClr val="444444"/>
                          </a:solidFill>
                          <a:effectLst/>
                          <a:latin typeface="Arial" panose="020B0604020202020204" pitchFamily="34" charset="0"/>
                        </a:rPr>
                        <a:t>5,335.43</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6,224.67</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294.63</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1448621480"/>
                  </a:ext>
                </a:extLst>
              </a:tr>
              <a:tr h="305132">
                <a:tc>
                  <a:txBody>
                    <a:bodyPr/>
                    <a:lstStyle/>
                    <a:p>
                      <a:pPr algn="r" fontAlgn="ctr"/>
                      <a:r>
                        <a:rPr lang="es-MX" sz="1800" b="0" i="0" u="none" strike="noStrike" dirty="0">
                          <a:solidFill>
                            <a:srgbClr val="444444"/>
                          </a:solidFill>
                          <a:effectLst/>
                          <a:latin typeface="Arial" panose="020B0604020202020204" pitchFamily="34" charset="0"/>
                        </a:rPr>
                        <a:t>6,224.68</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dirty="0">
                          <a:solidFill>
                            <a:srgbClr val="444444"/>
                          </a:solidFill>
                          <a:effectLst/>
                          <a:latin typeface="Arial" panose="020B0604020202020204" pitchFamily="34" charset="0"/>
                        </a:rPr>
                        <a:t>7,113.90</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dirty="0">
                          <a:solidFill>
                            <a:srgbClr val="444444"/>
                          </a:solidFill>
                          <a:effectLst/>
                          <a:latin typeface="Arial" panose="020B0604020202020204" pitchFamily="34" charset="0"/>
                        </a:rPr>
                        <a:t>253.54</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1706034920"/>
                  </a:ext>
                </a:extLst>
              </a:tr>
              <a:tr h="305132">
                <a:tc>
                  <a:txBody>
                    <a:bodyPr/>
                    <a:lstStyle/>
                    <a:p>
                      <a:pPr algn="r" fontAlgn="ctr"/>
                      <a:r>
                        <a:rPr lang="es-MX" sz="1800" b="0" i="0" u="none" strike="noStrike">
                          <a:solidFill>
                            <a:srgbClr val="444444"/>
                          </a:solidFill>
                          <a:effectLst/>
                          <a:latin typeface="Arial" panose="020B0604020202020204" pitchFamily="34" charset="0"/>
                        </a:rPr>
                        <a:t>7,113.91</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7,382.33</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217.61</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2415614337"/>
                  </a:ext>
                </a:extLst>
              </a:tr>
              <a:tr h="305132">
                <a:tc>
                  <a:txBody>
                    <a:bodyPr/>
                    <a:lstStyle/>
                    <a:p>
                      <a:pPr algn="r" fontAlgn="ctr"/>
                      <a:r>
                        <a:rPr lang="es-MX" sz="1800" b="0" i="0" u="none" strike="noStrike">
                          <a:solidFill>
                            <a:srgbClr val="444444"/>
                          </a:solidFill>
                          <a:effectLst/>
                          <a:latin typeface="Arial" panose="020B0604020202020204" pitchFamily="34" charset="0"/>
                        </a:rPr>
                        <a:t>7,382.34</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a:solidFill>
                            <a:srgbClr val="444444"/>
                          </a:solidFill>
                          <a:effectLst/>
                          <a:latin typeface="Arial" panose="020B0604020202020204" pitchFamily="34" charset="0"/>
                        </a:rPr>
                        <a:t>En adelante</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tc>
                  <a:txBody>
                    <a:bodyPr/>
                    <a:lstStyle/>
                    <a:p>
                      <a:pPr algn="r" fontAlgn="ctr"/>
                      <a:r>
                        <a:rPr lang="es-MX" sz="1800" b="0" i="0" u="none" strike="noStrike" dirty="0">
                          <a:solidFill>
                            <a:srgbClr val="444444"/>
                          </a:solidFill>
                          <a:effectLst/>
                          <a:latin typeface="Arial" panose="020B0604020202020204" pitchFamily="34" charset="0"/>
                        </a:rPr>
                        <a:t>0</a:t>
                      </a:r>
                    </a:p>
                  </a:txBody>
                  <a:tcPr marL="9525" marR="85725" marT="9525" marB="0" anchor="ctr">
                    <a:lnL w="12700" cap="flat" cmpd="sng" algn="ctr">
                      <a:solidFill>
                        <a:srgbClr val="C1C3D1"/>
                      </a:solidFill>
                      <a:prstDash val="solid"/>
                      <a:round/>
                      <a:headEnd type="none" w="med" len="med"/>
                      <a:tailEnd type="none" w="med" len="med"/>
                    </a:lnL>
                    <a:lnR w="12700" cap="flat" cmpd="sng" algn="ctr">
                      <a:solidFill>
                        <a:srgbClr val="C1C3D1"/>
                      </a:solidFill>
                      <a:prstDash val="solid"/>
                      <a:round/>
                      <a:headEnd type="none" w="med" len="med"/>
                      <a:tailEnd type="none" w="med" len="med"/>
                    </a:lnR>
                    <a:lnT w="12700" cap="flat" cmpd="sng" algn="ctr">
                      <a:solidFill>
                        <a:srgbClr val="C1C3D1"/>
                      </a:solidFill>
                      <a:prstDash val="solid"/>
                      <a:round/>
                      <a:headEnd type="none" w="med" len="med"/>
                      <a:tailEnd type="none" w="med" len="med"/>
                    </a:lnT>
                    <a:lnB w="12700" cap="flat" cmpd="sng" algn="ctr">
                      <a:solidFill>
                        <a:srgbClr val="C1C3D1"/>
                      </a:solidFill>
                      <a:prstDash val="solid"/>
                      <a:round/>
                      <a:headEnd type="none" w="med" len="med"/>
                      <a:tailEnd type="none" w="med" len="med"/>
                    </a:lnB>
                    <a:solidFill>
                      <a:srgbClr val="FFFFFF"/>
                    </a:solidFill>
                  </a:tcPr>
                </a:tc>
                <a:extLst>
                  <a:ext uri="{0D108BD9-81ED-4DB2-BD59-A6C34878D82A}">
                    <a16:rowId xmlns:a16="http://schemas.microsoft.com/office/drawing/2014/main" val="923206134"/>
                  </a:ext>
                </a:extLst>
              </a:tr>
            </a:tbl>
          </a:graphicData>
        </a:graphic>
      </p:graphicFrame>
    </p:spTree>
    <p:extLst>
      <p:ext uri="{BB962C8B-B14F-4D97-AF65-F5344CB8AC3E}">
        <p14:creationId xmlns:p14="http://schemas.microsoft.com/office/powerpoint/2010/main" val="695687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3CA90F82-AF9D-44E1-B883-FB9C444D1BE4}"/>
              </a:ext>
            </a:extLst>
          </p:cNvPr>
          <p:cNvSpPr txBox="1">
            <a:spLocks/>
          </p:cNvSpPr>
          <p:nvPr/>
        </p:nvSpPr>
        <p:spPr>
          <a:xfrm>
            <a:off x="175000" y="315802"/>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e. VACACIONES DIGNAS</a:t>
            </a:r>
          </a:p>
        </p:txBody>
      </p:sp>
      <p:pic>
        <p:nvPicPr>
          <p:cNvPr id="6" name="Picture 2" descr="Aumento a vacaciones solamente beneficiaría a 44% de trabajadores, señala  IMCO – INCOMEX">
            <a:extLst>
              <a:ext uri="{FF2B5EF4-FFF2-40B4-BE49-F238E27FC236}">
                <a16:creationId xmlns:a16="http://schemas.microsoft.com/office/drawing/2014/main" id="{B5187DC1-4710-417F-9B10-62BAEDEE88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479" y="1525996"/>
            <a:ext cx="5322280" cy="2791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5FDA4071-9765-482B-88D4-05E91B14FEA7}"/>
              </a:ext>
            </a:extLst>
          </p:cNvPr>
          <p:cNvSpPr/>
          <p:nvPr/>
        </p:nvSpPr>
        <p:spPr>
          <a:xfrm>
            <a:off x="5760584" y="1716090"/>
            <a:ext cx="6096000" cy="2462213"/>
          </a:xfrm>
          <a:prstGeom prst="rect">
            <a:avLst/>
          </a:prstGeom>
        </p:spPr>
        <p:txBody>
          <a:bodyPr>
            <a:spAutoFit/>
          </a:bodyPr>
          <a:lstStyle/>
          <a:p>
            <a:pPr algn="just"/>
            <a:r>
              <a:rPr lang="es-MX" sz="2200" dirty="0">
                <a:solidFill>
                  <a:srgbClr val="333333"/>
                </a:solidFill>
                <a:latin typeface="Roboto"/>
              </a:rPr>
              <a:t>La Reforma Laboral que busca aumentar el número de días de vacaciones laborales </a:t>
            </a:r>
            <a:r>
              <a:rPr lang="es-MX" sz="2200" b="1" dirty="0">
                <a:solidFill>
                  <a:srgbClr val="333333"/>
                </a:solidFill>
                <a:latin typeface="Roboto"/>
              </a:rPr>
              <a:t>solamente beneficiaría al 44% </a:t>
            </a:r>
            <a:r>
              <a:rPr lang="es-MX" sz="2200" dirty="0">
                <a:solidFill>
                  <a:srgbClr val="333333"/>
                </a:solidFill>
                <a:latin typeface="Roboto"/>
              </a:rPr>
              <a:t>de los trabajadores en México pues son quienes se </a:t>
            </a:r>
            <a:r>
              <a:rPr lang="es-MX" sz="2200" b="1" dirty="0">
                <a:solidFill>
                  <a:srgbClr val="333333"/>
                </a:solidFill>
                <a:latin typeface="Roboto"/>
              </a:rPr>
              <a:t>encuentran en un empleo formal </a:t>
            </a:r>
            <a:r>
              <a:rPr lang="es-MX" sz="2200" dirty="0">
                <a:solidFill>
                  <a:srgbClr val="333333"/>
                </a:solidFill>
                <a:latin typeface="Roboto"/>
              </a:rPr>
              <a:t>y tienen acceso a prestaciones, señaló el Instituto Mexicano para la Competitividad (IMCO).</a:t>
            </a:r>
            <a:endParaRPr lang="es-MX" sz="2200" dirty="0"/>
          </a:p>
        </p:txBody>
      </p:sp>
      <p:sp>
        <p:nvSpPr>
          <p:cNvPr id="9" name="Rectángulo 8">
            <a:extLst>
              <a:ext uri="{FF2B5EF4-FFF2-40B4-BE49-F238E27FC236}">
                <a16:creationId xmlns:a16="http://schemas.microsoft.com/office/drawing/2014/main" id="{9CE82316-99CA-4BFE-9857-F9C5B80B3585}"/>
              </a:ext>
            </a:extLst>
          </p:cNvPr>
          <p:cNvSpPr/>
          <p:nvPr/>
        </p:nvSpPr>
        <p:spPr>
          <a:xfrm>
            <a:off x="608061" y="4700309"/>
            <a:ext cx="10548100" cy="1246495"/>
          </a:xfrm>
          <a:prstGeom prst="rect">
            <a:avLst/>
          </a:prstGeom>
        </p:spPr>
        <p:txBody>
          <a:bodyPr wrap="square">
            <a:spAutoFit/>
          </a:bodyPr>
          <a:lstStyle/>
          <a:p>
            <a:r>
              <a:rPr lang="es-MX" sz="2500" dirty="0">
                <a:solidFill>
                  <a:srgbClr val="333333"/>
                </a:solidFill>
                <a:latin typeface="Roboto"/>
              </a:rPr>
              <a:t>En el segundo trimestre de 2022, se registraron en total </a:t>
            </a:r>
            <a:r>
              <a:rPr lang="es-MX" sz="2500" b="1" dirty="0">
                <a:solidFill>
                  <a:srgbClr val="333333"/>
                </a:solidFill>
                <a:latin typeface="Roboto"/>
              </a:rPr>
              <a:t>57.4 millones de trabajadores</a:t>
            </a:r>
            <a:r>
              <a:rPr lang="es-MX" sz="2500" dirty="0">
                <a:solidFill>
                  <a:srgbClr val="333333"/>
                </a:solidFill>
                <a:latin typeface="Roboto"/>
              </a:rPr>
              <a:t>, por lo que solo un universo de </a:t>
            </a:r>
            <a:r>
              <a:rPr lang="es-MX" sz="2500" b="1" dirty="0">
                <a:solidFill>
                  <a:srgbClr val="333333"/>
                </a:solidFill>
                <a:latin typeface="Roboto"/>
              </a:rPr>
              <a:t>25.5 millones gozarían de esta reforma</a:t>
            </a:r>
            <a:r>
              <a:rPr lang="es-MX" sz="2500" dirty="0">
                <a:solidFill>
                  <a:srgbClr val="333333"/>
                </a:solidFill>
                <a:latin typeface="Roboto"/>
              </a:rPr>
              <a:t>, ya que el resto trabaja en la informalidad</a:t>
            </a:r>
            <a:endParaRPr lang="es-MX" sz="2500" dirty="0"/>
          </a:p>
        </p:txBody>
      </p:sp>
    </p:spTree>
    <p:extLst>
      <p:ext uri="{BB962C8B-B14F-4D97-AF65-F5344CB8AC3E}">
        <p14:creationId xmlns:p14="http://schemas.microsoft.com/office/powerpoint/2010/main" val="2564768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3CA90F82-AF9D-44E1-B883-FB9C444D1BE4}"/>
              </a:ext>
            </a:extLst>
          </p:cNvPr>
          <p:cNvSpPr txBox="1">
            <a:spLocks/>
          </p:cNvSpPr>
          <p:nvPr/>
        </p:nvSpPr>
        <p:spPr>
          <a:xfrm>
            <a:off x="175000" y="315802"/>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e. VACACIONES DIGNAS</a:t>
            </a:r>
          </a:p>
        </p:txBody>
      </p:sp>
      <p:sp>
        <p:nvSpPr>
          <p:cNvPr id="4" name="Rectángulo 3">
            <a:extLst>
              <a:ext uri="{FF2B5EF4-FFF2-40B4-BE49-F238E27FC236}">
                <a16:creationId xmlns:a16="http://schemas.microsoft.com/office/drawing/2014/main" id="{B072B69D-8899-4AF4-A753-B725ED4A724F}"/>
              </a:ext>
            </a:extLst>
          </p:cNvPr>
          <p:cNvSpPr/>
          <p:nvPr/>
        </p:nvSpPr>
        <p:spPr>
          <a:xfrm>
            <a:off x="5959739" y="2230254"/>
            <a:ext cx="5218949" cy="2926442"/>
          </a:xfrm>
          <a:prstGeom prst="rect">
            <a:avLst/>
          </a:prstGeom>
          <a:ln w="57150">
            <a:solidFill>
              <a:srgbClr val="00B0F0"/>
            </a:solidFill>
          </a:ln>
        </p:spPr>
        <p:txBody>
          <a:bodyPr wrap="square">
            <a:spAutoFit/>
          </a:bodyPr>
          <a:lstStyle/>
          <a:p>
            <a:pPr indent="182880" algn="just">
              <a:spcAft>
                <a:spcPts val="505"/>
              </a:spcAft>
            </a:pPr>
            <a:r>
              <a:rPr lang="es-MX" b="1" dirty="0">
                <a:solidFill>
                  <a:srgbClr val="2F2F2F"/>
                </a:solidFill>
                <a:latin typeface="Arial" panose="020B0604020202020204" pitchFamily="34" charset="0"/>
              </a:rPr>
              <a:t>Artículo 76.- </a:t>
            </a:r>
            <a:r>
              <a:rPr lang="es-MX" dirty="0">
                <a:solidFill>
                  <a:srgbClr val="2F2F2F"/>
                </a:solidFill>
                <a:latin typeface="Arial" panose="020B0604020202020204" pitchFamily="34" charset="0"/>
              </a:rPr>
              <a:t>Las personas trabajadoras que tengan más de un año de servicios disfrutarán de un periodo anual de vacaciones pagadas, que </a:t>
            </a:r>
            <a:r>
              <a:rPr lang="es-MX" b="1" dirty="0">
                <a:solidFill>
                  <a:srgbClr val="2F2F2F"/>
                </a:solidFill>
                <a:latin typeface="Arial" panose="020B0604020202020204" pitchFamily="34" charset="0"/>
              </a:rPr>
              <a:t>en ningún caso podrá ser inferior a doce días laborables</a:t>
            </a:r>
            <a:r>
              <a:rPr lang="es-MX" dirty="0">
                <a:solidFill>
                  <a:srgbClr val="2F2F2F"/>
                </a:solidFill>
                <a:latin typeface="Arial" panose="020B0604020202020204" pitchFamily="34" charset="0"/>
              </a:rPr>
              <a:t>, y que aumentará en dos días laborables, </a:t>
            </a:r>
            <a:r>
              <a:rPr lang="es-MX" b="1" dirty="0">
                <a:solidFill>
                  <a:srgbClr val="0070C0"/>
                </a:solidFill>
                <a:latin typeface="Arial" panose="020B0604020202020204" pitchFamily="34" charset="0"/>
              </a:rPr>
              <a:t>hasta llegar a veinte</a:t>
            </a:r>
            <a:r>
              <a:rPr lang="es-MX" dirty="0">
                <a:solidFill>
                  <a:srgbClr val="2F2F2F"/>
                </a:solidFill>
                <a:latin typeface="Arial" panose="020B0604020202020204" pitchFamily="34" charset="0"/>
              </a:rPr>
              <a:t>, por cada año subsecuente de servicios.</a:t>
            </a:r>
          </a:p>
          <a:p>
            <a:pPr indent="182880" algn="just">
              <a:spcAft>
                <a:spcPts val="505"/>
              </a:spcAft>
            </a:pPr>
            <a:r>
              <a:rPr lang="es-MX" b="1" dirty="0">
                <a:solidFill>
                  <a:srgbClr val="0070C0"/>
                </a:solidFill>
                <a:latin typeface="Arial" panose="020B0604020202020204" pitchFamily="34" charset="0"/>
              </a:rPr>
              <a:t>A partir del sexto año</a:t>
            </a:r>
            <a:r>
              <a:rPr lang="es-MX" dirty="0">
                <a:solidFill>
                  <a:srgbClr val="2F2F2F"/>
                </a:solidFill>
                <a:latin typeface="Arial" panose="020B0604020202020204" pitchFamily="34" charset="0"/>
              </a:rPr>
              <a:t>, el periodo de vacaciones aumentará en dos días por cada cinco de servicios.</a:t>
            </a:r>
          </a:p>
        </p:txBody>
      </p:sp>
      <p:sp>
        <p:nvSpPr>
          <p:cNvPr id="6" name="Rectángulo 5">
            <a:extLst>
              <a:ext uri="{FF2B5EF4-FFF2-40B4-BE49-F238E27FC236}">
                <a16:creationId xmlns:a16="http://schemas.microsoft.com/office/drawing/2014/main" id="{F7627ED7-9C15-4BCF-9A2A-9A8D9C502918}"/>
              </a:ext>
            </a:extLst>
          </p:cNvPr>
          <p:cNvSpPr/>
          <p:nvPr/>
        </p:nvSpPr>
        <p:spPr>
          <a:xfrm>
            <a:off x="6714433" y="1599562"/>
            <a:ext cx="2367956" cy="430887"/>
          </a:xfrm>
          <a:prstGeom prst="rect">
            <a:avLst/>
          </a:prstGeom>
        </p:spPr>
        <p:txBody>
          <a:bodyPr wrap="none">
            <a:spAutoFit/>
          </a:bodyPr>
          <a:lstStyle/>
          <a:p>
            <a:r>
              <a:rPr lang="es-MX" sz="2200" b="1" dirty="0">
                <a:solidFill>
                  <a:srgbClr val="2F2F2F"/>
                </a:solidFill>
                <a:latin typeface="Arial" panose="020B0604020202020204" pitchFamily="34" charset="0"/>
              </a:rPr>
              <a:t>DOF: 27/12/2022</a:t>
            </a:r>
            <a:endParaRPr lang="es-MX" sz="2200" dirty="0"/>
          </a:p>
        </p:txBody>
      </p:sp>
      <p:sp>
        <p:nvSpPr>
          <p:cNvPr id="8" name="Rectángulo 7">
            <a:extLst>
              <a:ext uri="{FF2B5EF4-FFF2-40B4-BE49-F238E27FC236}">
                <a16:creationId xmlns:a16="http://schemas.microsoft.com/office/drawing/2014/main" id="{12AF15AE-7DA0-47E0-AED8-54CF7896F8BB}"/>
              </a:ext>
            </a:extLst>
          </p:cNvPr>
          <p:cNvSpPr/>
          <p:nvPr/>
        </p:nvSpPr>
        <p:spPr>
          <a:xfrm>
            <a:off x="499929" y="2938972"/>
            <a:ext cx="4741304" cy="3139321"/>
          </a:xfrm>
          <a:prstGeom prst="rect">
            <a:avLst/>
          </a:prstGeom>
          <a:ln w="57150">
            <a:solidFill>
              <a:schemeClr val="tx1"/>
            </a:solidFill>
          </a:ln>
        </p:spPr>
        <p:txBody>
          <a:bodyPr wrap="square">
            <a:spAutoFit/>
          </a:bodyPr>
          <a:lstStyle/>
          <a:p>
            <a:pPr indent="183515" algn="just">
              <a:spcAft>
                <a:spcPts val="0"/>
              </a:spcAft>
              <a:tabLst>
                <a:tab pos="5605780" algn="r"/>
              </a:tabLst>
            </a:pPr>
            <a:r>
              <a:rPr lang="es-MX" b="1" dirty="0">
                <a:latin typeface="Arial" panose="020B0604020202020204" pitchFamily="34" charset="0"/>
                <a:ea typeface="MS Mincho" panose="02020609040205080304" pitchFamily="49" charset="-128"/>
                <a:cs typeface="Arial" panose="020B0604020202020204" pitchFamily="34" charset="0"/>
              </a:rPr>
              <a:t>Artículo 76.- </a:t>
            </a:r>
            <a:r>
              <a:rPr lang="es-MX" dirty="0">
                <a:latin typeface="Arial" panose="020B0604020202020204" pitchFamily="34" charset="0"/>
                <a:ea typeface="MS Mincho" panose="02020609040205080304" pitchFamily="49" charset="-128"/>
                <a:cs typeface="Arial" panose="020B0604020202020204" pitchFamily="34" charset="0"/>
              </a:rPr>
              <a:t>Los trabajadores que tengan más de un año de servicios disfrutarán de un período anual de vacaciones pagadas, que en ningún caso podrá ser inferior a seis días laborables, y que aumentará en dos días laborables, </a:t>
            </a:r>
            <a:r>
              <a:rPr lang="es-MX" b="1" dirty="0">
                <a:solidFill>
                  <a:srgbClr val="0070C0"/>
                </a:solidFill>
                <a:latin typeface="Arial" panose="020B0604020202020204" pitchFamily="34" charset="0"/>
                <a:ea typeface="MS Mincho" panose="02020609040205080304" pitchFamily="49" charset="-128"/>
                <a:cs typeface="Arial" panose="020B0604020202020204" pitchFamily="34" charset="0"/>
              </a:rPr>
              <a:t>hasta llegar a doce</a:t>
            </a:r>
            <a:r>
              <a:rPr lang="es-MX" dirty="0">
                <a:latin typeface="Arial" panose="020B0604020202020204" pitchFamily="34" charset="0"/>
                <a:ea typeface="MS Mincho" panose="02020609040205080304" pitchFamily="49" charset="-128"/>
                <a:cs typeface="Arial" panose="020B0604020202020204" pitchFamily="34" charset="0"/>
              </a:rPr>
              <a:t>, por cada año subsecuente de servicios.</a:t>
            </a:r>
            <a:endParaRPr lang="es-MX" dirty="0">
              <a:latin typeface="Arial" panose="020B0604020202020204" pitchFamily="34" charset="0"/>
              <a:ea typeface="Times New Roman" panose="02020603050405020304" pitchFamily="18" charset="0"/>
              <a:cs typeface="Arial" panose="020B0604020202020204" pitchFamily="34" charset="0"/>
            </a:endParaRPr>
          </a:p>
          <a:p>
            <a:pPr indent="183515" algn="just">
              <a:spcAft>
                <a:spcPts val="0"/>
              </a:spcAft>
              <a:tabLst>
                <a:tab pos="5605780" algn="r"/>
              </a:tabLst>
            </a:pPr>
            <a:r>
              <a:rPr lang="x-none" dirty="0">
                <a:latin typeface="Arial" panose="020B0604020202020204" pitchFamily="34" charset="0"/>
                <a:ea typeface="MS Mincho" panose="02020609040205080304" pitchFamily="49" charset="-128"/>
                <a:cs typeface="Arial" panose="020B0604020202020204" pitchFamily="34" charset="0"/>
              </a:rPr>
              <a:t> </a:t>
            </a:r>
            <a:endParaRPr lang="es-MX" dirty="0">
              <a:latin typeface="Arial" panose="020B0604020202020204" pitchFamily="34" charset="0"/>
              <a:ea typeface="Times New Roman" panose="02020603050405020304" pitchFamily="18" charset="0"/>
              <a:cs typeface="Arial" panose="020B0604020202020204" pitchFamily="34" charset="0"/>
            </a:endParaRPr>
          </a:p>
          <a:p>
            <a:pPr indent="183515" algn="just">
              <a:spcAft>
                <a:spcPts val="0"/>
              </a:spcAft>
              <a:tabLst>
                <a:tab pos="5605780" algn="r"/>
              </a:tabLst>
            </a:pPr>
            <a:r>
              <a:rPr lang="es-MX" b="1" dirty="0">
                <a:solidFill>
                  <a:srgbClr val="0070C0"/>
                </a:solidFill>
                <a:latin typeface="Arial" panose="020B0604020202020204" pitchFamily="34" charset="0"/>
                <a:ea typeface="MS Mincho" panose="02020609040205080304" pitchFamily="49" charset="-128"/>
                <a:cs typeface="Arial" panose="020B0604020202020204" pitchFamily="34" charset="0"/>
              </a:rPr>
              <a:t>Después del cuarto año</a:t>
            </a:r>
            <a:r>
              <a:rPr lang="es-MX" dirty="0">
                <a:latin typeface="Arial" panose="020B0604020202020204" pitchFamily="34" charset="0"/>
                <a:ea typeface="MS Mincho" panose="02020609040205080304" pitchFamily="49" charset="-128"/>
                <a:cs typeface="Arial" panose="020B0604020202020204" pitchFamily="34" charset="0"/>
              </a:rPr>
              <a:t>, el período de vacaciones aumentará en dos días por cada cinco de servicios.</a:t>
            </a:r>
            <a:endParaRPr lang="es-MX" dirty="0">
              <a:latin typeface="Arial" panose="020B0604020202020204" pitchFamily="34" charset="0"/>
              <a:ea typeface="Times New Roman" panose="02020603050405020304" pitchFamily="18" charset="0"/>
              <a:cs typeface="Arial" panose="020B0604020202020204" pitchFamily="34" charset="0"/>
            </a:endParaRPr>
          </a:p>
        </p:txBody>
      </p:sp>
      <p:sp>
        <p:nvSpPr>
          <p:cNvPr id="9" name="Rectángulo 8">
            <a:extLst>
              <a:ext uri="{FF2B5EF4-FFF2-40B4-BE49-F238E27FC236}">
                <a16:creationId xmlns:a16="http://schemas.microsoft.com/office/drawing/2014/main" id="{746144E0-412C-4839-9ECB-83F52D77704C}"/>
              </a:ext>
            </a:extLst>
          </p:cNvPr>
          <p:cNvSpPr/>
          <p:nvPr/>
        </p:nvSpPr>
        <p:spPr>
          <a:xfrm>
            <a:off x="1267572" y="1976173"/>
            <a:ext cx="2935739" cy="646331"/>
          </a:xfrm>
          <a:prstGeom prst="rect">
            <a:avLst/>
          </a:prstGeom>
        </p:spPr>
        <p:txBody>
          <a:bodyPr wrap="none">
            <a:spAutoFit/>
          </a:bodyPr>
          <a:lstStyle/>
          <a:p>
            <a:pPr indent="182880" algn="ctr">
              <a:spcAft>
                <a:spcPts val="0"/>
              </a:spcAft>
              <a:tabLst>
                <a:tab pos="5605780" algn="r"/>
              </a:tabLst>
            </a:pPr>
            <a:r>
              <a:rPr lang="pt-BR" b="1" dirty="0">
                <a:solidFill>
                  <a:srgbClr val="CC3300"/>
                </a:solidFill>
                <a:latin typeface="Tahoma" panose="020B0604030504040204" pitchFamily="34" charset="0"/>
                <a:ea typeface="Times New Roman" panose="02020603050405020304" pitchFamily="18" charset="0"/>
                <a:cs typeface="Times New Roman" panose="02020603050405020304" pitchFamily="18" charset="0"/>
              </a:rPr>
              <a:t>Última reforma </a:t>
            </a:r>
          </a:p>
          <a:p>
            <a:pPr indent="182880" algn="ctr">
              <a:spcAft>
                <a:spcPts val="0"/>
              </a:spcAft>
              <a:tabLst>
                <a:tab pos="5605780" algn="r"/>
              </a:tabLst>
            </a:pPr>
            <a:r>
              <a:rPr lang="pt-BR" b="1" dirty="0">
                <a:solidFill>
                  <a:srgbClr val="CC3300"/>
                </a:solidFill>
                <a:latin typeface="Tahoma" panose="020B0604030504040204" pitchFamily="34" charset="0"/>
                <a:ea typeface="Times New Roman" panose="02020603050405020304" pitchFamily="18" charset="0"/>
                <a:cs typeface="Times New Roman" panose="02020603050405020304" pitchFamily="18" charset="0"/>
              </a:rPr>
              <a:t>publicada 02-07-2019</a:t>
            </a:r>
            <a:endParaRPr lang="es-MX" sz="20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365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3CA90F82-AF9D-44E1-B883-FB9C444D1BE4}"/>
              </a:ext>
            </a:extLst>
          </p:cNvPr>
          <p:cNvSpPr txBox="1">
            <a:spLocks/>
          </p:cNvSpPr>
          <p:nvPr/>
        </p:nvSpPr>
        <p:spPr>
          <a:xfrm>
            <a:off x="175000" y="315802"/>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e. VACACIONES DIGNAS</a:t>
            </a:r>
          </a:p>
        </p:txBody>
      </p:sp>
      <p:sp>
        <p:nvSpPr>
          <p:cNvPr id="4" name="Rectángulo 3">
            <a:extLst>
              <a:ext uri="{FF2B5EF4-FFF2-40B4-BE49-F238E27FC236}">
                <a16:creationId xmlns:a16="http://schemas.microsoft.com/office/drawing/2014/main" id="{75745C19-1475-48C5-9FE4-34AD6F6BD02F}"/>
              </a:ext>
            </a:extLst>
          </p:cNvPr>
          <p:cNvSpPr/>
          <p:nvPr/>
        </p:nvSpPr>
        <p:spPr>
          <a:xfrm>
            <a:off x="5921293" y="1750155"/>
            <a:ext cx="5183244" cy="4324261"/>
          </a:xfrm>
          <a:prstGeom prst="rect">
            <a:avLst/>
          </a:prstGeom>
          <a:ln w="57150">
            <a:solidFill>
              <a:srgbClr val="00B0F0"/>
            </a:solidFill>
          </a:ln>
        </p:spPr>
        <p:txBody>
          <a:bodyPr wrap="square">
            <a:spAutoFit/>
          </a:bodyPr>
          <a:lstStyle/>
          <a:p>
            <a:pPr indent="182880" algn="just">
              <a:spcAft>
                <a:spcPts val="505"/>
              </a:spcAft>
            </a:pPr>
            <a:r>
              <a:rPr lang="es-MX" sz="2500" b="1" dirty="0">
                <a:solidFill>
                  <a:srgbClr val="2F2F2F"/>
                </a:solidFill>
                <a:latin typeface="Arial" panose="020B0604020202020204" pitchFamily="34" charset="0"/>
              </a:rPr>
              <a:t>Artículo 78.- </a:t>
            </a:r>
            <a:r>
              <a:rPr lang="es-MX" sz="2500" dirty="0">
                <a:solidFill>
                  <a:srgbClr val="2F2F2F"/>
                </a:solidFill>
                <a:latin typeface="Arial" panose="020B0604020202020204" pitchFamily="34" charset="0"/>
              </a:rPr>
              <a:t>Del total del periodo que le corresponda conforme a lo previsto en el artículo 76 de esta Ley, la persona trabajadora disfrutará de doce días de vacaciones continuos, por lo menos. </a:t>
            </a:r>
            <a:r>
              <a:rPr lang="es-MX" sz="2500" b="1" dirty="0">
                <a:solidFill>
                  <a:srgbClr val="C00000"/>
                </a:solidFill>
                <a:latin typeface="Arial" panose="020B0604020202020204" pitchFamily="34" charset="0"/>
              </a:rPr>
              <a:t>Dicho periodo, a potestad de la persona trabajadora podrá ser distribuido en la forma y tiempo que así lo requiera</a:t>
            </a:r>
            <a:r>
              <a:rPr lang="es-MX" sz="2500" dirty="0">
                <a:solidFill>
                  <a:srgbClr val="2F2F2F"/>
                </a:solidFill>
                <a:latin typeface="Arial" panose="020B0604020202020204" pitchFamily="34" charset="0"/>
              </a:rPr>
              <a:t>.</a:t>
            </a:r>
            <a:endParaRPr lang="es-MX" sz="2500" b="0" i="0" dirty="0">
              <a:solidFill>
                <a:srgbClr val="2F2F2F"/>
              </a:solidFill>
              <a:effectLst/>
              <a:latin typeface="Arial" panose="020B0604020202020204" pitchFamily="34" charset="0"/>
            </a:endParaRPr>
          </a:p>
        </p:txBody>
      </p:sp>
      <p:sp>
        <p:nvSpPr>
          <p:cNvPr id="6" name="Rectángulo 5">
            <a:extLst>
              <a:ext uri="{FF2B5EF4-FFF2-40B4-BE49-F238E27FC236}">
                <a16:creationId xmlns:a16="http://schemas.microsoft.com/office/drawing/2014/main" id="{491E03D5-72EA-4840-A103-44FDA353DC6F}"/>
              </a:ext>
            </a:extLst>
          </p:cNvPr>
          <p:cNvSpPr/>
          <p:nvPr/>
        </p:nvSpPr>
        <p:spPr>
          <a:xfrm>
            <a:off x="7031767" y="1277031"/>
            <a:ext cx="2367956" cy="430887"/>
          </a:xfrm>
          <a:prstGeom prst="rect">
            <a:avLst/>
          </a:prstGeom>
        </p:spPr>
        <p:txBody>
          <a:bodyPr wrap="none">
            <a:spAutoFit/>
          </a:bodyPr>
          <a:lstStyle/>
          <a:p>
            <a:r>
              <a:rPr lang="es-MX" sz="2200" b="1" dirty="0">
                <a:solidFill>
                  <a:srgbClr val="2F2F2F"/>
                </a:solidFill>
                <a:latin typeface="Arial" panose="020B0604020202020204" pitchFamily="34" charset="0"/>
              </a:rPr>
              <a:t>DOF: 27/12/2022</a:t>
            </a:r>
            <a:endParaRPr lang="es-MX" sz="2200" dirty="0"/>
          </a:p>
        </p:txBody>
      </p:sp>
      <p:sp>
        <p:nvSpPr>
          <p:cNvPr id="8" name="Rectángulo 7">
            <a:extLst>
              <a:ext uri="{FF2B5EF4-FFF2-40B4-BE49-F238E27FC236}">
                <a16:creationId xmlns:a16="http://schemas.microsoft.com/office/drawing/2014/main" id="{98A4F7C2-3E2A-4F02-9529-3EA5DB8287E6}"/>
              </a:ext>
            </a:extLst>
          </p:cNvPr>
          <p:cNvSpPr/>
          <p:nvPr/>
        </p:nvSpPr>
        <p:spPr>
          <a:xfrm>
            <a:off x="851934" y="2593307"/>
            <a:ext cx="4398937" cy="2015936"/>
          </a:xfrm>
          <a:prstGeom prst="rect">
            <a:avLst/>
          </a:prstGeom>
          <a:ln w="57150">
            <a:solidFill>
              <a:schemeClr val="tx1"/>
            </a:solidFill>
          </a:ln>
        </p:spPr>
        <p:txBody>
          <a:bodyPr wrap="square">
            <a:spAutoFit/>
          </a:bodyPr>
          <a:lstStyle/>
          <a:p>
            <a:pPr indent="183515" algn="just">
              <a:spcAft>
                <a:spcPts val="0"/>
              </a:spcAft>
              <a:tabLst>
                <a:tab pos="5605780" algn="r"/>
              </a:tabLst>
            </a:pPr>
            <a:r>
              <a:rPr lang="es-MX" sz="2500" b="1" dirty="0">
                <a:latin typeface="Arial" panose="020B0604020202020204" pitchFamily="34" charset="0"/>
                <a:ea typeface="MS Mincho" panose="02020609040205080304" pitchFamily="49" charset="-128"/>
                <a:cs typeface="Times New Roman" panose="02020603050405020304" pitchFamily="18" charset="0"/>
              </a:rPr>
              <a:t>Artículo 78.- </a:t>
            </a:r>
            <a:r>
              <a:rPr lang="es-MX" sz="2500" dirty="0">
                <a:latin typeface="Arial" panose="020B0604020202020204" pitchFamily="34" charset="0"/>
                <a:ea typeface="MS Mincho" panose="02020609040205080304" pitchFamily="49" charset="-128"/>
                <a:cs typeface="Times New Roman" panose="02020603050405020304" pitchFamily="18" charset="0"/>
              </a:rPr>
              <a:t>Los trabajadores deberán disfrutar en forma continua seis días de vacaciones, por lo menos.</a:t>
            </a:r>
            <a:endParaRPr lang="es-MX" sz="2500" dirty="0">
              <a:latin typeface="Courier New" panose="02070309020205020404" pitchFamily="49" charset="0"/>
              <a:ea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BDA81CC0-8719-457C-8DEF-05CF794492D7}"/>
              </a:ext>
            </a:extLst>
          </p:cNvPr>
          <p:cNvSpPr/>
          <p:nvPr/>
        </p:nvSpPr>
        <p:spPr>
          <a:xfrm>
            <a:off x="1303363" y="1715408"/>
            <a:ext cx="2935739" cy="646331"/>
          </a:xfrm>
          <a:prstGeom prst="rect">
            <a:avLst/>
          </a:prstGeom>
        </p:spPr>
        <p:txBody>
          <a:bodyPr wrap="none">
            <a:spAutoFit/>
          </a:bodyPr>
          <a:lstStyle/>
          <a:p>
            <a:pPr indent="182880" algn="ctr">
              <a:spcAft>
                <a:spcPts val="0"/>
              </a:spcAft>
              <a:tabLst>
                <a:tab pos="5605780" algn="r"/>
              </a:tabLst>
            </a:pPr>
            <a:r>
              <a:rPr lang="pt-BR" b="1" dirty="0">
                <a:solidFill>
                  <a:srgbClr val="CC3300"/>
                </a:solidFill>
                <a:latin typeface="Tahoma" panose="020B0604030504040204" pitchFamily="34" charset="0"/>
                <a:ea typeface="Times New Roman" panose="02020603050405020304" pitchFamily="18" charset="0"/>
                <a:cs typeface="Times New Roman" panose="02020603050405020304" pitchFamily="18" charset="0"/>
              </a:rPr>
              <a:t>Última reforma </a:t>
            </a:r>
          </a:p>
          <a:p>
            <a:pPr indent="182880" algn="ctr">
              <a:spcAft>
                <a:spcPts val="0"/>
              </a:spcAft>
              <a:tabLst>
                <a:tab pos="5605780" algn="r"/>
              </a:tabLst>
            </a:pPr>
            <a:r>
              <a:rPr lang="pt-BR" b="1" dirty="0">
                <a:solidFill>
                  <a:srgbClr val="CC3300"/>
                </a:solidFill>
                <a:latin typeface="Tahoma" panose="020B0604030504040204" pitchFamily="34" charset="0"/>
                <a:ea typeface="Times New Roman" panose="02020603050405020304" pitchFamily="18" charset="0"/>
                <a:cs typeface="Times New Roman" panose="02020603050405020304" pitchFamily="18" charset="0"/>
              </a:rPr>
              <a:t>publicada 02-07-2019</a:t>
            </a:r>
            <a:endParaRPr lang="es-MX" sz="20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42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3CA90F82-AF9D-44E1-B883-FB9C444D1BE4}"/>
              </a:ext>
            </a:extLst>
          </p:cNvPr>
          <p:cNvSpPr txBox="1">
            <a:spLocks/>
          </p:cNvSpPr>
          <p:nvPr/>
        </p:nvSpPr>
        <p:spPr>
          <a:xfrm>
            <a:off x="175000" y="315802"/>
            <a:ext cx="8040745"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e. VACACIONES DIGNAS</a:t>
            </a:r>
          </a:p>
        </p:txBody>
      </p:sp>
      <p:sp>
        <p:nvSpPr>
          <p:cNvPr id="4" name="Rectángulo 3">
            <a:extLst>
              <a:ext uri="{FF2B5EF4-FFF2-40B4-BE49-F238E27FC236}">
                <a16:creationId xmlns:a16="http://schemas.microsoft.com/office/drawing/2014/main" id="{6E5C6F98-FE7A-4DB6-B6DF-9ADEF8547E9E}"/>
              </a:ext>
            </a:extLst>
          </p:cNvPr>
          <p:cNvSpPr/>
          <p:nvPr/>
        </p:nvSpPr>
        <p:spPr>
          <a:xfrm>
            <a:off x="1173936" y="1551992"/>
            <a:ext cx="9594746" cy="4008790"/>
          </a:xfrm>
          <a:prstGeom prst="rect">
            <a:avLst/>
          </a:prstGeom>
        </p:spPr>
        <p:txBody>
          <a:bodyPr wrap="square">
            <a:spAutoFit/>
          </a:bodyPr>
          <a:lstStyle/>
          <a:p>
            <a:pPr algn="ctr">
              <a:spcBef>
                <a:spcPts val="505"/>
              </a:spcBef>
              <a:spcAft>
                <a:spcPts val="505"/>
              </a:spcAft>
            </a:pPr>
            <a:r>
              <a:rPr lang="es-MX" sz="2200" b="1" dirty="0">
                <a:solidFill>
                  <a:srgbClr val="2F2F2F"/>
                </a:solidFill>
                <a:latin typeface="Arial" panose="020B0604020202020204" pitchFamily="34" charset="0"/>
                <a:cs typeface="Arial" panose="020B0604020202020204" pitchFamily="34" charset="0"/>
              </a:rPr>
              <a:t>Transitorios</a:t>
            </a:r>
            <a:br>
              <a:rPr lang="es-MX" sz="2200" b="1" dirty="0">
                <a:solidFill>
                  <a:srgbClr val="2F2F2F"/>
                </a:solidFill>
                <a:latin typeface="Arial" panose="020B0604020202020204" pitchFamily="34" charset="0"/>
                <a:cs typeface="Arial" panose="020B0604020202020204" pitchFamily="34" charset="0"/>
              </a:rPr>
            </a:br>
            <a:endParaRPr lang="es-MX" sz="2200" b="1" dirty="0">
              <a:solidFill>
                <a:srgbClr val="2F2F2F"/>
              </a:solidFill>
              <a:latin typeface="Arial" panose="020B0604020202020204" pitchFamily="34" charset="0"/>
              <a:cs typeface="Arial" panose="020B0604020202020204" pitchFamily="34" charset="0"/>
            </a:endParaRPr>
          </a:p>
          <a:p>
            <a:pPr indent="182880" algn="just">
              <a:spcAft>
                <a:spcPts val="505"/>
              </a:spcAft>
            </a:pPr>
            <a:r>
              <a:rPr lang="es-MX" sz="2200" b="1" dirty="0">
                <a:solidFill>
                  <a:srgbClr val="2F2F2F"/>
                </a:solidFill>
                <a:latin typeface="Arial" panose="020B0604020202020204" pitchFamily="34" charset="0"/>
              </a:rPr>
              <a:t>Primero.- </a:t>
            </a:r>
            <a:r>
              <a:rPr lang="es-MX" sz="2200" dirty="0">
                <a:solidFill>
                  <a:srgbClr val="2F2F2F"/>
                </a:solidFill>
                <a:latin typeface="Arial" panose="020B0604020202020204" pitchFamily="34" charset="0"/>
              </a:rPr>
              <a:t>El presente Decreto entrará en vigor el 1.° de enero de 2023, o al día siguiente de su publicación en el Diario Oficial de la Federación, si esta fuera en el año 2023.</a:t>
            </a:r>
          </a:p>
          <a:p>
            <a:pPr indent="182880" algn="just">
              <a:spcAft>
                <a:spcPts val="505"/>
              </a:spcAft>
            </a:pPr>
            <a:endParaRPr lang="es-MX" sz="2200" dirty="0">
              <a:solidFill>
                <a:srgbClr val="2F2F2F"/>
              </a:solidFill>
              <a:latin typeface="Arial" panose="020B0604020202020204" pitchFamily="34" charset="0"/>
            </a:endParaRPr>
          </a:p>
          <a:p>
            <a:pPr indent="182880" algn="just">
              <a:spcAft>
                <a:spcPts val="505"/>
              </a:spcAft>
            </a:pPr>
            <a:r>
              <a:rPr lang="es-MX" sz="2200" b="1" dirty="0">
                <a:solidFill>
                  <a:srgbClr val="2F2F2F"/>
                </a:solidFill>
                <a:latin typeface="Arial" panose="020B0604020202020204" pitchFamily="34" charset="0"/>
              </a:rPr>
              <a:t>Segundo.- Las modificaciones motivo del presente Decreto serán aplicables a los contratos individuales o colectivos de trabajo vigentes a la fecha de su entrada en vigor, cualquiera que sea su forma o denominación, siempre que resulten más favorables a los derechos de las personas trabajadoras.</a:t>
            </a:r>
            <a:endParaRPr lang="es-MX" sz="2200" b="1" i="0" dirty="0">
              <a:solidFill>
                <a:srgbClr val="2F2F2F"/>
              </a:solidFill>
              <a:effectLst/>
              <a:latin typeface="Arial" panose="020B0604020202020204" pitchFamily="34" charset="0"/>
            </a:endParaRPr>
          </a:p>
        </p:txBody>
      </p:sp>
    </p:spTree>
    <p:extLst>
      <p:ext uri="{BB962C8B-B14F-4D97-AF65-F5344CB8AC3E}">
        <p14:creationId xmlns:p14="http://schemas.microsoft.com/office/powerpoint/2010/main" val="1167738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2B8AED7-25B3-496B-98B6-DD8304CBAC08}"/>
              </a:ext>
            </a:extLst>
          </p:cNvPr>
          <p:cNvSpPr txBox="1">
            <a:spLocks/>
          </p:cNvSpPr>
          <p:nvPr/>
        </p:nvSpPr>
        <p:spPr>
          <a:xfrm>
            <a:off x="164608" y="321913"/>
            <a:ext cx="806614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f. NUEVOS COSTOS DE NÓMINA</a:t>
            </a:r>
          </a:p>
        </p:txBody>
      </p:sp>
      <p:pic>
        <p:nvPicPr>
          <p:cNvPr id="10242" name="Picture 2" descr="Index of /wp-content/uploads/sites/14/2021/05">
            <a:extLst>
              <a:ext uri="{FF2B5EF4-FFF2-40B4-BE49-F238E27FC236}">
                <a16:creationId xmlns:a16="http://schemas.microsoft.com/office/drawing/2014/main" id="{5716F145-DF95-435D-B79E-AD0E2FE96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80" y="1162079"/>
            <a:ext cx="3132003" cy="19630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étodos de Costo y Costeo - Contador Contado">
            <a:extLst>
              <a:ext uri="{FF2B5EF4-FFF2-40B4-BE49-F238E27FC236}">
                <a16:creationId xmlns:a16="http://schemas.microsoft.com/office/drawing/2014/main" id="{0FEEF4D9-F308-475A-BAE3-5C93185E6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856" y="2857472"/>
            <a:ext cx="4010434" cy="175086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Qué es la Nómina? Significado, tipos y características">
            <a:extLst>
              <a:ext uri="{FF2B5EF4-FFF2-40B4-BE49-F238E27FC236}">
                <a16:creationId xmlns:a16="http://schemas.microsoft.com/office/drawing/2014/main" id="{DFCEA612-9A2A-45B7-BAC4-F972F2DFE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9381" y="4194493"/>
            <a:ext cx="34290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47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1F32D867-8597-479D-88AE-A9891B3B27C5}"/>
              </a:ext>
            </a:extLst>
          </p:cNvPr>
          <p:cNvSpPr txBox="1">
            <a:spLocks noChangeArrowheads="1"/>
          </p:cNvSpPr>
          <p:nvPr/>
        </p:nvSpPr>
        <p:spPr bwMode="auto">
          <a:xfrm>
            <a:off x="262007" y="289553"/>
            <a:ext cx="924804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s-MX" altLang="es-MX" sz="3200" dirty="0">
                <a:solidFill>
                  <a:schemeClr val="tx1"/>
                </a:solidFill>
              </a:rPr>
              <a:t>TEMARIO. </a:t>
            </a:r>
            <a:endParaRPr lang="es-ES" altLang="es-MX" sz="3200" dirty="0">
              <a:solidFill>
                <a:schemeClr val="tx1"/>
              </a:solidFill>
            </a:endParaRPr>
          </a:p>
        </p:txBody>
      </p:sp>
      <p:sp>
        <p:nvSpPr>
          <p:cNvPr id="10" name="Rectángulo 9">
            <a:extLst>
              <a:ext uri="{FF2B5EF4-FFF2-40B4-BE49-F238E27FC236}">
                <a16:creationId xmlns:a16="http://schemas.microsoft.com/office/drawing/2014/main" id="{AF76F137-2D79-4195-B035-8F14E9CD2AF3}"/>
              </a:ext>
            </a:extLst>
          </p:cNvPr>
          <p:cNvSpPr/>
          <p:nvPr/>
        </p:nvSpPr>
        <p:spPr>
          <a:xfrm>
            <a:off x="1047750" y="873753"/>
            <a:ext cx="10096500" cy="5607241"/>
          </a:xfrm>
          <a:prstGeom prst="rect">
            <a:avLst/>
          </a:prstGeom>
        </p:spPr>
        <p:txBody>
          <a:bodyPr wrap="square">
            <a:spAutoFit/>
          </a:bodyPr>
          <a:lstStyle/>
          <a:p>
            <a:pPr marL="914400" lvl="1" indent="-457200">
              <a:lnSpc>
                <a:spcPct val="107000"/>
              </a:lnSpc>
              <a:spcAft>
                <a:spcPts val="0"/>
              </a:spcAft>
              <a:buFont typeface="+mj-lt"/>
              <a:buAutoNum type="alphaLcPeriod" startAt="4"/>
            </a:pPr>
            <a:r>
              <a:rPr lang="es-ES_tradnl" sz="2400" dirty="0">
                <a:latin typeface="Calibri" panose="020F0502020204030204" pitchFamily="34" charset="0"/>
                <a:ea typeface="Calibri" panose="020F0502020204030204" pitchFamily="34" charset="0"/>
                <a:cs typeface="Times New Roman" panose="02020603050405020304" pitchFamily="18" charset="0"/>
              </a:rPr>
              <a:t>Guía de llenado</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1344613" lvl="2" indent="-430213">
              <a:lnSpc>
                <a:spcPct val="107000"/>
              </a:lnSpc>
              <a:spcAft>
                <a:spcPts val="0"/>
              </a:spcAft>
              <a:buFont typeface="+mj-lt"/>
              <a:buAutoNum type="romanLcPeriod"/>
            </a:pPr>
            <a:r>
              <a:rPr lang="es-ES_tradnl" sz="2400" dirty="0">
                <a:latin typeface="Calibri" panose="020F0502020204030204" pitchFamily="34" charset="0"/>
                <a:ea typeface="Calibri" panose="020F0502020204030204" pitchFamily="34" charset="0"/>
                <a:cs typeface="Times New Roman" panose="02020603050405020304" pitchFamily="18" charset="0"/>
              </a:rPr>
              <a:t>Conceptos gravados y Exentos.</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1344613" lvl="2" indent="-430213">
              <a:lnSpc>
                <a:spcPct val="107000"/>
              </a:lnSpc>
              <a:spcAft>
                <a:spcPts val="0"/>
              </a:spcAft>
              <a:buFont typeface="+mj-lt"/>
              <a:buAutoNum type="romanLcPeriod"/>
            </a:pPr>
            <a:r>
              <a:rPr lang="es-MX" sz="2400" dirty="0">
                <a:latin typeface="Calibri" panose="020F0502020204030204" pitchFamily="34" charset="0"/>
                <a:ea typeface="Calibri" panose="020F0502020204030204" pitchFamily="34" charset="0"/>
                <a:cs typeface="Times New Roman" panose="02020603050405020304" pitchFamily="18" charset="0"/>
              </a:rPr>
              <a:t>Casos específicos de timbrado de la nómina:</a:t>
            </a:r>
          </a:p>
          <a:p>
            <a:pPr marL="1966913" lvl="3" indent="-442913">
              <a:lnSpc>
                <a:spcPct val="107000"/>
              </a:lnSpc>
              <a:spcAft>
                <a:spcPts val="0"/>
              </a:spcAft>
              <a:buFont typeface="+mj-lt"/>
              <a:buAutoNum type="arabicPeriod"/>
            </a:pPr>
            <a:r>
              <a:rPr lang="es-ES_tradnl" sz="2400" dirty="0">
                <a:latin typeface="Calibri" panose="020F0502020204030204" pitchFamily="34" charset="0"/>
                <a:ea typeface="Calibri" panose="020F0502020204030204" pitchFamily="34" charset="0"/>
                <a:cs typeface="Times New Roman" panose="02020603050405020304" pitchFamily="18" charset="0"/>
              </a:rPr>
              <a:t>Sueldo</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1966913" lvl="3" indent="-442913">
              <a:lnSpc>
                <a:spcPct val="107000"/>
              </a:lnSpc>
              <a:spcAft>
                <a:spcPts val="0"/>
              </a:spcAft>
              <a:buFont typeface="+mj-lt"/>
              <a:buAutoNum type="arabicPeriod"/>
            </a:pPr>
            <a:r>
              <a:rPr lang="es-ES_tradnl" sz="2400" dirty="0">
                <a:latin typeface="Calibri" panose="020F0502020204030204" pitchFamily="34" charset="0"/>
                <a:ea typeface="Calibri" panose="020F0502020204030204" pitchFamily="34" charset="0"/>
                <a:cs typeface="Times New Roman" panose="02020603050405020304" pitchFamily="18" charset="0"/>
              </a:rPr>
              <a:t>Horas extras</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1966913" lvl="3" indent="-442913">
              <a:lnSpc>
                <a:spcPct val="107000"/>
              </a:lnSpc>
              <a:spcAft>
                <a:spcPts val="0"/>
              </a:spcAft>
              <a:buFont typeface="+mj-lt"/>
              <a:buAutoNum type="arabicPeriod"/>
            </a:pPr>
            <a:r>
              <a:rPr lang="es-ES_tradnl" sz="2400" dirty="0">
                <a:latin typeface="Calibri" panose="020F0502020204030204" pitchFamily="34" charset="0"/>
                <a:ea typeface="Calibri" panose="020F0502020204030204" pitchFamily="34" charset="0"/>
                <a:cs typeface="Times New Roman" panose="02020603050405020304" pitchFamily="18" charset="0"/>
              </a:rPr>
              <a:t>Faltas Incapacidades</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1966913" lvl="3" indent="-442913">
              <a:lnSpc>
                <a:spcPct val="107000"/>
              </a:lnSpc>
              <a:spcAft>
                <a:spcPts val="0"/>
              </a:spcAft>
              <a:buFont typeface="+mj-lt"/>
              <a:buAutoNum type="arabicPeriod"/>
            </a:pPr>
            <a:r>
              <a:rPr lang="es-ES_tradnl" sz="2400" dirty="0">
                <a:latin typeface="Calibri" panose="020F0502020204030204" pitchFamily="34" charset="0"/>
                <a:ea typeface="Calibri" panose="020F0502020204030204" pitchFamily="34" charset="0"/>
                <a:cs typeface="Times New Roman" panose="02020603050405020304" pitchFamily="18" charset="0"/>
              </a:rPr>
              <a:t>Vacaciones  </a:t>
            </a:r>
          </a:p>
          <a:p>
            <a:pPr marL="1966913" lvl="3" indent="-442913">
              <a:lnSpc>
                <a:spcPct val="107000"/>
              </a:lnSpc>
              <a:spcAft>
                <a:spcPts val="0"/>
              </a:spcAft>
              <a:buFont typeface="+mj-lt"/>
              <a:buAutoNum type="arabicPeriod"/>
            </a:pPr>
            <a:r>
              <a:rPr lang="es-ES_tradnl" sz="2400" dirty="0">
                <a:latin typeface="Calibri" panose="020F0502020204030204" pitchFamily="34" charset="0"/>
                <a:ea typeface="Calibri" panose="020F0502020204030204" pitchFamily="34" charset="0"/>
                <a:cs typeface="Times New Roman" panose="02020603050405020304" pitchFamily="18" charset="0"/>
              </a:rPr>
              <a:t>Prima Vacacional</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1966913" lvl="3" indent="-442913">
              <a:lnSpc>
                <a:spcPct val="107000"/>
              </a:lnSpc>
              <a:spcAft>
                <a:spcPts val="0"/>
              </a:spcAft>
              <a:buFont typeface="+mj-lt"/>
              <a:buAutoNum type="arabicPeriod"/>
            </a:pPr>
            <a:r>
              <a:rPr lang="es-MX" sz="2400" dirty="0">
                <a:latin typeface="Calibri" panose="020F0502020204030204" pitchFamily="34" charset="0"/>
                <a:ea typeface="Calibri" panose="020F0502020204030204" pitchFamily="34" charset="0"/>
                <a:cs typeface="Times New Roman" panose="02020603050405020304" pitchFamily="18" charset="0"/>
              </a:rPr>
              <a:t>Aguinaldo</a:t>
            </a:r>
          </a:p>
          <a:p>
            <a:pPr marL="1966913" lvl="3" indent="-442913">
              <a:lnSpc>
                <a:spcPct val="107000"/>
              </a:lnSpc>
              <a:spcAft>
                <a:spcPts val="0"/>
              </a:spcAft>
              <a:buFont typeface="+mj-lt"/>
              <a:buAutoNum type="arabicPeriod"/>
            </a:pPr>
            <a:r>
              <a:rPr lang="es-MX" sz="2400" dirty="0">
                <a:latin typeface="Calibri" panose="020F0502020204030204" pitchFamily="34" charset="0"/>
                <a:ea typeface="Calibri" panose="020F0502020204030204" pitchFamily="34" charset="0"/>
                <a:cs typeface="Times New Roman" panose="02020603050405020304" pitchFamily="18" charset="0"/>
              </a:rPr>
              <a:t>Primas</a:t>
            </a:r>
          </a:p>
          <a:p>
            <a:pPr marL="1966913" lvl="3" indent="-442913">
              <a:lnSpc>
                <a:spcPct val="107000"/>
              </a:lnSpc>
              <a:spcAft>
                <a:spcPts val="0"/>
              </a:spcAft>
              <a:buFont typeface="+mj-lt"/>
              <a:buAutoNum type="arabicPeriod"/>
            </a:pPr>
            <a:r>
              <a:rPr lang="es-MX" sz="2400" dirty="0">
                <a:latin typeface="Calibri" panose="020F0502020204030204" pitchFamily="34" charset="0"/>
                <a:ea typeface="Calibri" panose="020F0502020204030204" pitchFamily="34" charset="0"/>
                <a:cs typeface="Times New Roman" panose="02020603050405020304" pitchFamily="18" charset="0"/>
              </a:rPr>
              <a:t>Descuentos</a:t>
            </a:r>
          </a:p>
          <a:p>
            <a:pPr marL="1344613" lvl="2" indent="-430213">
              <a:lnSpc>
                <a:spcPct val="107000"/>
              </a:lnSpc>
              <a:buFont typeface="+mj-lt"/>
              <a:buAutoNum type="romanLcPeriod"/>
            </a:pPr>
            <a:r>
              <a:rPr lang="es-MX" sz="2400" dirty="0">
                <a:latin typeface="Calibri" panose="020F0502020204030204" pitchFamily="34" charset="0"/>
                <a:ea typeface="Calibri" panose="020F0502020204030204" pitchFamily="34" charset="0"/>
                <a:cs typeface="Times New Roman" panose="02020603050405020304" pitchFamily="18" charset="0"/>
              </a:rPr>
              <a:t>Origen de Recursos</a:t>
            </a:r>
          </a:p>
          <a:p>
            <a:pPr marL="1344613" lvl="2" indent="-430213">
              <a:lnSpc>
                <a:spcPct val="107000"/>
              </a:lnSpc>
              <a:buFont typeface="+mj-lt"/>
              <a:buAutoNum type="romanLcPeriod"/>
            </a:pPr>
            <a:r>
              <a:rPr lang="es-MX" sz="2400" dirty="0">
                <a:latin typeface="Calibri" panose="020F0502020204030204" pitchFamily="34" charset="0"/>
                <a:ea typeface="Calibri" panose="020F0502020204030204" pitchFamily="34" charset="0"/>
                <a:cs typeface="Times New Roman" panose="02020603050405020304" pitchFamily="18" charset="0"/>
              </a:rPr>
              <a:t>ISSEMYM</a:t>
            </a:r>
          </a:p>
          <a:p>
            <a:pPr marL="1344613" lvl="2" indent="-430213">
              <a:lnSpc>
                <a:spcPct val="107000"/>
              </a:lnSpc>
              <a:buFont typeface="+mj-lt"/>
              <a:buAutoNum type="romanLcPeriod"/>
            </a:pPr>
            <a:r>
              <a:rPr lang="es-MX" sz="2400" dirty="0">
                <a:latin typeface="Calibri" panose="020F0502020204030204" pitchFamily="34" charset="0"/>
                <a:ea typeface="Calibri" panose="020F0502020204030204" pitchFamily="34" charset="0"/>
                <a:cs typeface="Times New Roman" panose="02020603050405020304" pitchFamily="18" charset="0"/>
              </a:rPr>
              <a:t>Manejo en Aspel NOI</a:t>
            </a:r>
          </a:p>
        </p:txBody>
      </p:sp>
    </p:spTree>
    <p:extLst>
      <p:ext uri="{BB962C8B-B14F-4D97-AF65-F5344CB8AC3E}">
        <p14:creationId xmlns:p14="http://schemas.microsoft.com/office/powerpoint/2010/main" val="2941764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2B8AED7-25B3-496B-98B6-DD8304CBAC08}"/>
              </a:ext>
            </a:extLst>
          </p:cNvPr>
          <p:cNvSpPr txBox="1">
            <a:spLocks/>
          </p:cNvSpPr>
          <p:nvPr/>
        </p:nvSpPr>
        <p:spPr>
          <a:xfrm>
            <a:off x="164608" y="321913"/>
            <a:ext cx="806614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f. NUEVOS COSTOS DE NÓMINA</a:t>
            </a:r>
          </a:p>
        </p:txBody>
      </p:sp>
      <p:pic>
        <p:nvPicPr>
          <p:cNvPr id="8" name="Imagen 7">
            <a:extLst>
              <a:ext uri="{FF2B5EF4-FFF2-40B4-BE49-F238E27FC236}">
                <a16:creationId xmlns:a16="http://schemas.microsoft.com/office/drawing/2014/main" id="{21739DAD-A06E-4D02-A8B6-A27DF60EB240}"/>
              </a:ext>
            </a:extLst>
          </p:cNvPr>
          <p:cNvPicPr>
            <a:picLocks noChangeAspect="1"/>
          </p:cNvPicPr>
          <p:nvPr/>
        </p:nvPicPr>
        <p:blipFill>
          <a:blip r:embed="rId2"/>
          <a:stretch>
            <a:fillRect/>
          </a:stretch>
        </p:blipFill>
        <p:spPr>
          <a:xfrm>
            <a:off x="300417" y="1044152"/>
            <a:ext cx="11036983" cy="5600026"/>
          </a:xfrm>
          <a:prstGeom prst="rect">
            <a:avLst/>
          </a:prstGeom>
        </p:spPr>
      </p:pic>
    </p:spTree>
    <p:extLst>
      <p:ext uri="{BB962C8B-B14F-4D97-AF65-F5344CB8AC3E}">
        <p14:creationId xmlns:p14="http://schemas.microsoft.com/office/powerpoint/2010/main" val="3732820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2B8AED7-25B3-496B-98B6-DD8304CBAC08}"/>
              </a:ext>
            </a:extLst>
          </p:cNvPr>
          <p:cNvSpPr txBox="1">
            <a:spLocks/>
          </p:cNvSpPr>
          <p:nvPr/>
        </p:nvSpPr>
        <p:spPr>
          <a:xfrm>
            <a:off x="164608" y="321913"/>
            <a:ext cx="806614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f. NUEVOS COSTOS DE NÓMINA</a:t>
            </a:r>
          </a:p>
        </p:txBody>
      </p:sp>
      <p:pic>
        <p:nvPicPr>
          <p:cNvPr id="4" name="Imagen 3">
            <a:extLst>
              <a:ext uri="{FF2B5EF4-FFF2-40B4-BE49-F238E27FC236}">
                <a16:creationId xmlns:a16="http://schemas.microsoft.com/office/drawing/2014/main" id="{4B9AB1A3-F545-4D96-AE30-7780D1B83EA1}"/>
              </a:ext>
            </a:extLst>
          </p:cNvPr>
          <p:cNvPicPr>
            <a:picLocks noChangeAspect="1"/>
          </p:cNvPicPr>
          <p:nvPr/>
        </p:nvPicPr>
        <p:blipFill>
          <a:blip r:embed="rId2"/>
          <a:stretch>
            <a:fillRect/>
          </a:stretch>
        </p:blipFill>
        <p:spPr>
          <a:xfrm>
            <a:off x="290944" y="1020520"/>
            <a:ext cx="10972801" cy="5837480"/>
          </a:xfrm>
          <a:prstGeom prst="rect">
            <a:avLst/>
          </a:prstGeom>
        </p:spPr>
      </p:pic>
    </p:spTree>
    <p:extLst>
      <p:ext uri="{BB962C8B-B14F-4D97-AF65-F5344CB8AC3E}">
        <p14:creationId xmlns:p14="http://schemas.microsoft.com/office/powerpoint/2010/main" val="492122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2B8AED7-25B3-496B-98B6-DD8304CBAC08}"/>
              </a:ext>
            </a:extLst>
          </p:cNvPr>
          <p:cNvSpPr txBox="1">
            <a:spLocks/>
          </p:cNvSpPr>
          <p:nvPr/>
        </p:nvSpPr>
        <p:spPr>
          <a:xfrm>
            <a:off x="164608" y="321913"/>
            <a:ext cx="806614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f. NUEVOS COSTOS DE NÓMINA</a:t>
            </a:r>
          </a:p>
        </p:txBody>
      </p:sp>
      <p:graphicFrame>
        <p:nvGraphicFramePr>
          <p:cNvPr id="4" name="Tabla 3">
            <a:extLst>
              <a:ext uri="{FF2B5EF4-FFF2-40B4-BE49-F238E27FC236}">
                <a16:creationId xmlns:a16="http://schemas.microsoft.com/office/drawing/2014/main" id="{750E08E2-41F7-4135-90CF-DE6B21103715}"/>
              </a:ext>
            </a:extLst>
          </p:cNvPr>
          <p:cNvGraphicFramePr>
            <a:graphicFrameLocks noGrp="1"/>
          </p:cNvGraphicFramePr>
          <p:nvPr/>
        </p:nvGraphicFramePr>
        <p:xfrm>
          <a:off x="358575" y="1108307"/>
          <a:ext cx="10953674" cy="5640705"/>
        </p:xfrm>
        <a:graphic>
          <a:graphicData uri="http://schemas.openxmlformats.org/drawingml/2006/table">
            <a:tbl>
              <a:tblPr/>
              <a:tblGrid>
                <a:gridCol w="3273689">
                  <a:extLst>
                    <a:ext uri="{9D8B030D-6E8A-4147-A177-3AD203B41FA5}">
                      <a16:colId xmlns:a16="http://schemas.microsoft.com/office/drawing/2014/main" val="609848261"/>
                    </a:ext>
                  </a:extLst>
                </a:gridCol>
                <a:gridCol w="1675634">
                  <a:extLst>
                    <a:ext uri="{9D8B030D-6E8A-4147-A177-3AD203B41FA5}">
                      <a16:colId xmlns:a16="http://schemas.microsoft.com/office/drawing/2014/main" val="2514597210"/>
                    </a:ext>
                  </a:extLst>
                </a:gridCol>
                <a:gridCol w="1473936">
                  <a:extLst>
                    <a:ext uri="{9D8B030D-6E8A-4147-A177-3AD203B41FA5}">
                      <a16:colId xmlns:a16="http://schemas.microsoft.com/office/drawing/2014/main" val="13486690"/>
                    </a:ext>
                  </a:extLst>
                </a:gridCol>
                <a:gridCol w="1675634">
                  <a:extLst>
                    <a:ext uri="{9D8B030D-6E8A-4147-A177-3AD203B41FA5}">
                      <a16:colId xmlns:a16="http://schemas.microsoft.com/office/drawing/2014/main" val="3771987288"/>
                    </a:ext>
                  </a:extLst>
                </a:gridCol>
                <a:gridCol w="1225693">
                  <a:extLst>
                    <a:ext uri="{9D8B030D-6E8A-4147-A177-3AD203B41FA5}">
                      <a16:colId xmlns:a16="http://schemas.microsoft.com/office/drawing/2014/main" val="432217944"/>
                    </a:ext>
                  </a:extLst>
                </a:gridCol>
                <a:gridCol w="1629088">
                  <a:extLst>
                    <a:ext uri="{9D8B030D-6E8A-4147-A177-3AD203B41FA5}">
                      <a16:colId xmlns:a16="http://schemas.microsoft.com/office/drawing/2014/main" val="3297700264"/>
                    </a:ext>
                  </a:extLst>
                </a:gridCol>
              </a:tblGrid>
              <a:tr h="129098">
                <a:tc gridSpan="6">
                  <a:txBody>
                    <a:bodyPr/>
                    <a:lstStyle/>
                    <a:p>
                      <a:pPr algn="ctr" fontAlgn="t"/>
                      <a:r>
                        <a:rPr lang="es-MX" sz="1700" b="1" i="0" u="none" strike="noStrike">
                          <a:solidFill>
                            <a:srgbClr val="FFFFFF"/>
                          </a:solidFill>
                          <a:effectLst/>
                          <a:latin typeface="Calibri" panose="020F0502020204030204" pitchFamily="34" charset="0"/>
                        </a:rPr>
                        <a:t>SALARIO 4.01 UMAS</a:t>
                      </a:r>
                    </a:p>
                  </a:txBody>
                  <a:tcPr marL="9525" marR="9525" marT="9525" marB="0">
                    <a:lnL>
                      <a:noFill/>
                    </a:lnL>
                    <a:lnR>
                      <a:noFill/>
                    </a:lnR>
                    <a:lnT>
                      <a:noFill/>
                    </a:lnT>
                    <a:lnB w="6350" cap="flat" cmpd="sng" algn="ctr">
                      <a:solidFill>
                        <a:srgbClr val="000000"/>
                      </a:solidFill>
                      <a:prstDash val="solid"/>
                      <a:round/>
                      <a:headEnd type="none" w="med" len="med"/>
                      <a:tailEnd type="none" w="med" len="med"/>
                    </a:lnB>
                    <a:solidFill>
                      <a:srgbClr val="002060"/>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434925364"/>
                  </a:ext>
                </a:extLst>
              </a:tr>
              <a:tr h="129098">
                <a:tc>
                  <a:txBody>
                    <a:bodyPr/>
                    <a:lstStyle/>
                    <a:p>
                      <a:pPr algn="ctr" fontAlgn="t"/>
                      <a:r>
                        <a:rPr lang="es-MX" sz="1700" b="1" i="0" u="none" strike="noStrike">
                          <a:solidFill>
                            <a:srgbClr val="FFFFFF"/>
                          </a:solidFill>
                          <a:effectLst/>
                          <a:latin typeface="Calibri" panose="020F0502020204030204" pitchFamily="34" charset="0"/>
                        </a:rPr>
                        <a:t>CONCEPTO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t"/>
                      <a:r>
                        <a:rPr lang="es-MX" sz="1700" b="1" i="0" u="none" strike="noStrike">
                          <a:solidFill>
                            <a:srgbClr val="FFFFFF"/>
                          </a:solidFill>
                          <a:effectLst/>
                          <a:latin typeface="Calibri" panose="020F0502020204030204" pitchFamily="34" charset="0"/>
                        </a:rPr>
                        <a:t>%IMSS 2022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t"/>
                      <a:r>
                        <a:rPr lang="es-MX" sz="1700" b="1" i="0" u="none" strike="noStrike">
                          <a:solidFill>
                            <a:srgbClr val="FFFFFF"/>
                          </a:solidFill>
                          <a:effectLst/>
                          <a:latin typeface="Calibri" panose="020F0502020204030204" pitchFamily="34" charset="0"/>
                        </a:rPr>
                        <a:t>2022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t"/>
                      <a:r>
                        <a:rPr lang="es-MX" sz="1700" b="1" i="0" u="none" strike="noStrike">
                          <a:solidFill>
                            <a:srgbClr val="FFFFFF"/>
                          </a:solidFill>
                          <a:effectLst/>
                          <a:latin typeface="Calibri" panose="020F0502020204030204" pitchFamily="34" charset="0"/>
                        </a:rPr>
                        <a:t>%IMSS 2023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t"/>
                      <a:r>
                        <a:rPr lang="es-MX" sz="1700" b="1" i="0" u="none" strike="noStrike">
                          <a:solidFill>
                            <a:srgbClr val="FFFFFF"/>
                          </a:solidFill>
                          <a:effectLst/>
                          <a:latin typeface="Calibri" panose="020F0502020204030204" pitchFamily="34" charset="0"/>
                        </a:rPr>
                        <a:t>2023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t"/>
                      <a:r>
                        <a:rPr lang="es-MX" sz="1700" b="1" i="0" u="none" strike="noStrike">
                          <a:solidFill>
                            <a:srgbClr val="FFFFFF"/>
                          </a:solidFill>
                          <a:effectLst/>
                          <a:latin typeface="Calibri" panose="020F0502020204030204" pitchFamily="34" charset="0"/>
                        </a:rPr>
                        <a:t>DIFERENCIA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val="1091190713"/>
                  </a:ext>
                </a:extLst>
              </a:tr>
              <a:tr h="129098">
                <a:tc>
                  <a:txBody>
                    <a:bodyPr/>
                    <a:lstStyle/>
                    <a:p>
                      <a:pPr algn="l" fontAlgn="t"/>
                      <a:r>
                        <a:rPr lang="es-MX" sz="1700" b="1" i="0" u="none" strike="noStrike" dirty="0">
                          <a:solidFill>
                            <a:srgbClr val="000000"/>
                          </a:solidFill>
                          <a:effectLst/>
                          <a:latin typeface="Calibri" panose="020F0502020204030204" pitchFamily="34" charset="0"/>
                        </a:rPr>
                        <a:t>SALARIO DIARIO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0" i="0" u="none" strike="noStrike">
                          <a:solidFill>
                            <a:srgbClr val="000000"/>
                          </a:solidFill>
                          <a:effectLst/>
                          <a:latin typeface="Calibri" panose="020F0502020204030204" pitchFamily="34" charset="0"/>
                        </a:rPr>
                        <a:t>$385.84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0" i="0" u="none" strike="noStrike">
                          <a:solidFill>
                            <a:srgbClr val="000000"/>
                          </a:solidFill>
                          <a:effectLst/>
                          <a:latin typeface="Calibri" panose="020F0502020204030204" pitchFamily="34" charset="0"/>
                        </a:rPr>
                        <a:t>$416.00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a:solidFill>
                            <a:srgbClr val="000000"/>
                          </a:solidFill>
                          <a:effectLst/>
                          <a:latin typeface="Calibri" panose="020F0502020204030204" pitchFamily="34" charset="0"/>
                        </a:rPr>
                        <a:t>$30.16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104876"/>
                  </a:ext>
                </a:extLst>
              </a:tr>
              <a:tr h="253619">
                <a:tc>
                  <a:txBody>
                    <a:bodyPr/>
                    <a:lstStyle/>
                    <a:p>
                      <a:pPr algn="l" fontAlgn="t"/>
                      <a:r>
                        <a:rPr lang="es-MX" sz="1700" b="1" i="0" u="none" strike="noStrike">
                          <a:solidFill>
                            <a:srgbClr val="000000"/>
                          </a:solidFill>
                          <a:effectLst/>
                          <a:latin typeface="Calibri" panose="020F0502020204030204" pitchFamily="34" charset="0"/>
                        </a:rPr>
                        <a:t>SALARIO MENSUAL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0" i="0" u="none" strike="noStrike">
                          <a:solidFill>
                            <a:srgbClr val="000000"/>
                          </a:solidFill>
                          <a:effectLst/>
                          <a:latin typeface="Calibri" panose="020F0502020204030204" pitchFamily="34" charset="0"/>
                        </a:rPr>
                        <a:t>$11,575.20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0" i="0" u="none" strike="noStrike">
                          <a:solidFill>
                            <a:srgbClr val="000000"/>
                          </a:solidFill>
                          <a:effectLst/>
                          <a:latin typeface="Calibri" panose="020F0502020204030204" pitchFamily="34" charset="0"/>
                        </a:rPr>
                        <a:t>$12,479.92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a:solidFill>
                            <a:srgbClr val="000000"/>
                          </a:solidFill>
                          <a:effectLst/>
                          <a:latin typeface="Calibri" panose="020F0502020204030204" pitchFamily="34" charset="0"/>
                        </a:rPr>
                        <a:t>$904.72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3643983"/>
                  </a:ext>
                </a:extLst>
              </a:tr>
              <a:tr h="253619">
                <a:tc>
                  <a:txBody>
                    <a:bodyPr/>
                    <a:lstStyle/>
                    <a:p>
                      <a:pPr algn="l" fontAlgn="t"/>
                      <a:r>
                        <a:rPr lang="es-MX" sz="1700" b="1" i="0" u="none" strike="noStrike">
                          <a:solidFill>
                            <a:srgbClr val="000000"/>
                          </a:solidFill>
                          <a:effectLst/>
                          <a:latin typeface="Calibri" panose="020F0502020204030204" pitchFamily="34" charset="0"/>
                        </a:rPr>
                        <a:t>VALOR EN UMAS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0" i="0" u="none" strike="noStrike">
                          <a:solidFill>
                            <a:srgbClr val="000000"/>
                          </a:solidFill>
                          <a:effectLst/>
                          <a:latin typeface="Calibri" panose="020F0502020204030204" pitchFamily="34" charset="0"/>
                        </a:rPr>
                        <a:t>              4.01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0" i="0" u="none" strike="noStrike">
                          <a:solidFill>
                            <a:srgbClr val="000000"/>
                          </a:solidFill>
                          <a:effectLst/>
                          <a:latin typeface="Calibri" panose="020F0502020204030204" pitchFamily="34" charset="0"/>
                        </a:rPr>
                        <a:t>          4.01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0.00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4258812"/>
                  </a:ext>
                </a:extLst>
              </a:tr>
              <a:tr h="129098">
                <a:tc>
                  <a:txBody>
                    <a:bodyPr/>
                    <a:lstStyle/>
                    <a:p>
                      <a:pPr algn="l" fontAlgn="t"/>
                      <a:r>
                        <a:rPr lang="es-MX" sz="1700" b="1" i="0" u="none" strike="noStrike">
                          <a:solidFill>
                            <a:srgbClr val="000000"/>
                          </a:solidFill>
                          <a:effectLst/>
                          <a:latin typeface="Calibri" panose="020F0502020204030204" pitchFamily="34" charset="0"/>
                        </a:rPr>
                        <a:t>SUELDO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0" i="0" u="none" strike="noStrike">
                          <a:solidFill>
                            <a:srgbClr val="000000"/>
                          </a:solidFill>
                          <a:effectLst/>
                          <a:latin typeface="Calibri" panose="020F0502020204030204" pitchFamily="34" charset="0"/>
                        </a:rPr>
                        <a:t>365.00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0" i="0" u="none" strike="noStrike">
                          <a:solidFill>
                            <a:srgbClr val="000000"/>
                          </a:solidFill>
                          <a:effectLst/>
                          <a:latin typeface="Calibri" panose="020F0502020204030204" pitchFamily="34" charset="0"/>
                        </a:rPr>
                        <a:t>365.00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8224443"/>
                  </a:ext>
                </a:extLst>
              </a:tr>
              <a:tr h="129098">
                <a:tc>
                  <a:txBody>
                    <a:bodyPr/>
                    <a:lstStyle/>
                    <a:p>
                      <a:pPr algn="l" fontAlgn="t"/>
                      <a:r>
                        <a:rPr lang="es-MX" sz="1700" b="1" i="0" u="none" strike="noStrike">
                          <a:solidFill>
                            <a:srgbClr val="000000"/>
                          </a:solidFill>
                          <a:effectLst/>
                          <a:latin typeface="Calibri" panose="020F0502020204030204" pitchFamily="34" charset="0"/>
                        </a:rPr>
                        <a:t>AGUINALDO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0" i="0" u="none" strike="noStrike">
                          <a:solidFill>
                            <a:srgbClr val="000000"/>
                          </a:solidFill>
                          <a:effectLst/>
                          <a:latin typeface="Calibri" panose="020F0502020204030204" pitchFamily="34" charset="0"/>
                        </a:rPr>
                        <a:t>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0" i="0" u="none" strike="noStrike">
                          <a:solidFill>
                            <a:srgbClr val="000000"/>
                          </a:solidFill>
                          <a:effectLst/>
                          <a:latin typeface="Calibri" panose="020F0502020204030204" pitchFamily="34" charset="0"/>
                        </a:rPr>
                        <a:t>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4301564"/>
                  </a:ext>
                </a:extLst>
              </a:tr>
              <a:tr h="253619">
                <a:tc>
                  <a:txBody>
                    <a:bodyPr/>
                    <a:lstStyle/>
                    <a:p>
                      <a:pPr algn="l" fontAlgn="t"/>
                      <a:r>
                        <a:rPr lang="es-MX" sz="1700" b="1" i="0" u="none" strike="noStrike">
                          <a:solidFill>
                            <a:srgbClr val="000000"/>
                          </a:solidFill>
                          <a:effectLst/>
                          <a:latin typeface="Calibri" panose="020F0502020204030204" pitchFamily="34" charset="0"/>
                        </a:rPr>
                        <a:t>VACACIONES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0" i="0" u="none" strike="noStrike">
                          <a:solidFill>
                            <a:srgbClr val="000000"/>
                          </a:solidFill>
                          <a:effectLst/>
                          <a:latin typeface="Calibri" panose="020F0502020204030204" pitchFamily="34" charset="0"/>
                        </a:rPr>
                        <a:t>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0" i="0" u="none" strike="noStrike">
                          <a:solidFill>
                            <a:srgbClr val="000000"/>
                          </a:solidFill>
                          <a:effectLst/>
                          <a:latin typeface="Calibri" panose="020F0502020204030204" pitchFamily="34" charset="0"/>
                        </a:rPr>
                        <a:t>12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6.00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5777978"/>
                  </a:ext>
                </a:extLst>
              </a:tr>
              <a:tr h="253619">
                <a:tc>
                  <a:txBody>
                    <a:bodyPr/>
                    <a:lstStyle/>
                    <a:p>
                      <a:pPr algn="l" fontAlgn="t"/>
                      <a:r>
                        <a:rPr lang="es-MX" sz="1700" b="1" i="0" u="none" strike="noStrike">
                          <a:solidFill>
                            <a:srgbClr val="000000"/>
                          </a:solidFill>
                          <a:effectLst/>
                          <a:latin typeface="Calibri" panose="020F0502020204030204" pitchFamily="34" charset="0"/>
                        </a:rPr>
                        <a:t>PRIMA VACAIONAL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0" i="0" u="none" strike="noStrike">
                          <a:solidFill>
                            <a:srgbClr val="000000"/>
                          </a:solidFill>
                          <a:effectLst/>
                          <a:latin typeface="Calibri" panose="020F0502020204030204" pitchFamily="34" charset="0"/>
                        </a:rPr>
                        <a:t>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0" i="0" u="none" strike="noStrike">
                          <a:solidFill>
                            <a:srgbClr val="000000"/>
                          </a:solidFill>
                          <a:effectLst/>
                          <a:latin typeface="Calibri" panose="020F0502020204030204" pitchFamily="34" charset="0"/>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1.50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3428035"/>
                  </a:ext>
                </a:extLst>
              </a:tr>
              <a:tr h="253619">
                <a:tc>
                  <a:txBody>
                    <a:bodyPr/>
                    <a:lstStyle/>
                    <a:p>
                      <a:pPr algn="l" fontAlgn="t"/>
                      <a:r>
                        <a:rPr lang="es-MX" sz="1700" b="1" i="0" u="none" strike="noStrike">
                          <a:solidFill>
                            <a:srgbClr val="000000"/>
                          </a:solidFill>
                          <a:effectLst/>
                          <a:latin typeface="Calibri" panose="020F0502020204030204" pitchFamily="34" charset="0"/>
                        </a:rPr>
                        <a:t>FACTOR DE INTEGRACIÓN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0" i="0" u="none" strike="noStrike">
                          <a:solidFill>
                            <a:srgbClr val="000000"/>
                          </a:solidFill>
                          <a:effectLst/>
                          <a:latin typeface="Calibri" panose="020F0502020204030204" pitchFamily="34" charset="0"/>
                        </a:rPr>
                        <a:t>1.045205479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0" i="0" u="none" strike="noStrike">
                          <a:solidFill>
                            <a:srgbClr val="000000"/>
                          </a:solidFill>
                          <a:effectLst/>
                          <a:latin typeface="Calibri" panose="020F0502020204030204" pitchFamily="34" charset="0"/>
                        </a:rPr>
                        <a:t>1.0493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0.0041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1087073"/>
                  </a:ext>
                </a:extLst>
              </a:tr>
              <a:tr h="253619">
                <a:tc>
                  <a:txBody>
                    <a:bodyPr/>
                    <a:lstStyle/>
                    <a:p>
                      <a:pPr algn="l" fontAlgn="t"/>
                      <a:r>
                        <a:rPr lang="es-MX" sz="1700" b="1" i="0" u="none" strike="noStrike">
                          <a:solidFill>
                            <a:srgbClr val="000000"/>
                          </a:solidFill>
                          <a:effectLst/>
                          <a:latin typeface="Calibri" panose="020F0502020204030204" pitchFamily="34" charset="0"/>
                        </a:rPr>
                        <a:t>SDI</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0" i="0" u="none" strike="noStrike">
                          <a:solidFill>
                            <a:srgbClr val="000000"/>
                          </a:solidFill>
                          <a:effectLst/>
                          <a:latin typeface="Calibri" panose="020F0502020204030204" pitchFamily="34" charset="0"/>
                        </a:rPr>
                        <a:t> $       403.28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1700" b="0" i="0" u="none" strike="noStrike">
                          <a:solidFill>
                            <a:srgbClr val="000000"/>
                          </a:solidFill>
                          <a:effectLst/>
                          <a:latin typeface="Calibri" panose="020F0502020204030204" pitchFamily="34" charset="0"/>
                        </a:rPr>
                        <a:t> $   436.51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            33.22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073526"/>
                  </a:ext>
                </a:extLst>
              </a:tr>
              <a:tr h="253619">
                <a:tc>
                  <a:txBody>
                    <a:bodyPr/>
                    <a:lstStyle/>
                    <a:p>
                      <a:pPr algn="l" fontAlgn="t"/>
                      <a:r>
                        <a:rPr lang="es-MX" sz="1700" b="1" i="0" u="none" strike="noStrike" dirty="0">
                          <a:solidFill>
                            <a:srgbClr val="000000"/>
                          </a:solidFill>
                          <a:effectLst/>
                          <a:latin typeface="Calibri" panose="020F0502020204030204" pitchFamily="34" charset="0"/>
                        </a:rPr>
                        <a:t>SBC MENSUAL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a:solidFill>
                            <a:srgbClr val="000000"/>
                          </a:solidFill>
                          <a:effectLst/>
                          <a:latin typeface="Calibri" panose="020F0502020204030204" pitchFamily="34" charset="0"/>
                        </a:rPr>
                        <a:t>$12,098.46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a:solidFill>
                            <a:srgbClr val="000000"/>
                          </a:solidFill>
                          <a:effectLst/>
                          <a:latin typeface="Calibri" panose="020F0502020204030204" pitchFamily="34" charset="0"/>
                        </a:rPr>
                        <a:t>$13,095.18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dirty="0">
                          <a:solidFill>
                            <a:srgbClr val="000000"/>
                          </a:solidFill>
                          <a:effectLst/>
                          <a:latin typeface="Calibri" panose="020F0502020204030204" pitchFamily="34" charset="0"/>
                        </a:rPr>
                        <a:t>$996.72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9475469"/>
                  </a:ext>
                </a:extLst>
              </a:tr>
              <a:tr h="129098">
                <a:tc>
                  <a:txBody>
                    <a:bodyPr/>
                    <a:lstStyle/>
                    <a:p>
                      <a:pPr algn="l" fontAlgn="t"/>
                      <a:r>
                        <a:rPr lang="es-MX" sz="1700" b="1" i="0" u="none" strike="noStrike">
                          <a:solidFill>
                            <a:srgbClr val="000000"/>
                          </a:solidFill>
                          <a:effectLst/>
                          <a:latin typeface="Calibri" panose="020F0502020204030204" pitchFamily="34" charset="0"/>
                        </a:rPr>
                        <a:t>IMSS OBRERO MENSUAL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s-MX" sz="1700" b="0" i="0" u="none" strike="noStrike">
                          <a:solidFill>
                            <a:srgbClr val="000000"/>
                          </a:solidFill>
                          <a:effectLst/>
                          <a:latin typeface="Calibri" panose="020F0502020204030204" pitchFamily="34" charset="0"/>
                        </a:rPr>
                        <a:t>$164.99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s-MX" sz="1700" b="0" i="0" u="none" strike="noStrike">
                          <a:solidFill>
                            <a:srgbClr val="000000"/>
                          </a:solidFill>
                          <a:effectLst/>
                          <a:latin typeface="Calibri" panose="020F0502020204030204" pitchFamily="34" charset="0"/>
                        </a:rPr>
                        <a:t>$178.73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s-MX" sz="1700" b="1" i="0" u="none" strike="noStrike">
                          <a:solidFill>
                            <a:srgbClr val="000000"/>
                          </a:solidFill>
                          <a:effectLst/>
                          <a:latin typeface="Calibri" panose="020F0502020204030204" pitchFamily="34" charset="0"/>
                        </a:rPr>
                        <a:t>$13.74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47747589"/>
                  </a:ext>
                </a:extLst>
              </a:tr>
              <a:tr h="253619">
                <a:tc>
                  <a:txBody>
                    <a:bodyPr/>
                    <a:lstStyle/>
                    <a:p>
                      <a:pPr algn="l" fontAlgn="t"/>
                      <a:r>
                        <a:rPr lang="es-MX" sz="1700" b="1" i="0" u="none" strike="noStrike">
                          <a:solidFill>
                            <a:srgbClr val="000000"/>
                          </a:solidFill>
                          <a:effectLst/>
                          <a:latin typeface="Calibri" panose="020F0502020204030204" pitchFamily="34" charset="0"/>
                        </a:rPr>
                        <a:t>IMSS PATRONAL MENSUAL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0" i="0" u="none" strike="noStrike">
                          <a:solidFill>
                            <a:srgbClr val="000000"/>
                          </a:solidFill>
                          <a:effectLst/>
                          <a:latin typeface="Calibri" panose="020F0502020204030204" pitchFamily="34" charset="0"/>
                        </a:rPr>
                        <a:t>$1,231.61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0" i="0" u="none" strike="noStrike">
                          <a:solidFill>
                            <a:srgbClr val="000000"/>
                          </a:solidFill>
                          <a:effectLst/>
                          <a:latin typeface="Calibri" panose="020F0502020204030204" pitchFamily="34" charset="0"/>
                        </a:rPr>
                        <a:t>$1,331.00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dirty="0">
                          <a:solidFill>
                            <a:srgbClr val="000000"/>
                          </a:solidFill>
                          <a:effectLst/>
                          <a:latin typeface="Calibri" panose="020F0502020204030204" pitchFamily="34" charset="0"/>
                        </a:rPr>
                        <a:t>$99.39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3806842"/>
                  </a:ext>
                </a:extLst>
              </a:tr>
              <a:tr h="129098">
                <a:tc>
                  <a:txBody>
                    <a:bodyPr/>
                    <a:lstStyle/>
                    <a:p>
                      <a:pPr algn="l" fontAlgn="t"/>
                      <a:r>
                        <a:rPr lang="es-MX" sz="1700" b="1" i="0" u="none" strike="noStrike">
                          <a:solidFill>
                            <a:srgbClr val="000000"/>
                          </a:solidFill>
                          <a:effectLst/>
                          <a:latin typeface="Calibri" panose="020F0502020204030204" pitchFamily="34" charset="0"/>
                        </a:rPr>
                        <a:t>INFONAVIT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a:solidFill>
                            <a:srgbClr val="000000"/>
                          </a:solidFill>
                          <a:effectLst/>
                          <a:latin typeface="Calibri" panose="020F0502020204030204" pitchFamily="34" charset="0"/>
                        </a:rPr>
                        <a:t>$604.92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a:solidFill>
                            <a:srgbClr val="000000"/>
                          </a:solidFill>
                          <a:effectLst/>
                          <a:latin typeface="Calibri" panose="020F0502020204030204" pitchFamily="34" charset="0"/>
                        </a:rPr>
                        <a:t>$654.77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a:solidFill>
                            <a:srgbClr val="000000"/>
                          </a:solidFill>
                          <a:effectLst/>
                          <a:latin typeface="Calibri" panose="020F0502020204030204" pitchFamily="34" charset="0"/>
                        </a:rPr>
                        <a:t>$49.85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938345"/>
                  </a:ext>
                </a:extLst>
              </a:tr>
              <a:tr h="129098">
                <a:tc>
                  <a:txBody>
                    <a:bodyPr/>
                    <a:lstStyle/>
                    <a:p>
                      <a:pPr algn="l" fontAlgn="t"/>
                      <a:r>
                        <a:rPr lang="es-MX" sz="1700" b="1" i="0" u="none" strike="noStrike">
                          <a:solidFill>
                            <a:srgbClr val="000000"/>
                          </a:solidFill>
                          <a:effectLst/>
                          <a:latin typeface="Calibri" panose="020F0502020204030204" pitchFamily="34" charset="0"/>
                        </a:rPr>
                        <a:t>RETIRO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0" i="0" u="none" strike="noStrike">
                          <a:solidFill>
                            <a:srgbClr val="000000"/>
                          </a:solidFill>
                          <a:effectLst/>
                          <a:latin typeface="Calibri" panose="020F0502020204030204" pitchFamily="34" charset="0"/>
                        </a:rPr>
                        <a:t>$241.97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1700" b="1"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0" i="0" u="none" strike="noStrike">
                          <a:solidFill>
                            <a:srgbClr val="000000"/>
                          </a:solidFill>
                          <a:effectLst/>
                          <a:latin typeface="Calibri" panose="020F0502020204030204" pitchFamily="34" charset="0"/>
                        </a:rPr>
                        <a:t>$261.91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a:solidFill>
                            <a:srgbClr val="000000"/>
                          </a:solidFill>
                          <a:effectLst/>
                          <a:latin typeface="Calibri" panose="020F0502020204030204" pitchFamily="34" charset="0"/>
                        </a:rPr>
                        <a:t>$19.94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062270"/>
                  </a:ext>
                </a:extLst>
              </a:tr>
              <a:tr h="253619">
                <a:tc>
                  <a:txBody>
                    <a:bodyPr/>
                    <a:lstStyle/>
                    <a:p>
                      <a:pPr algn="l" fontAlgn="t"/>
                      <a:r>
                        <a:rPr lang="es-MX" sz="1700" b="1" i="0" u="none" strike="noStrike">
                          <a:solidFill>
                            <a:srgbClr val="000000"/>
                          </a:solidFill>
                          <a:effectLst/>
                          <a:latin typeface="Calibri" panose="020F0502020204030204" pitchFamily="34" charset="0"/>
                        </a:rPr>
                        <a:t>CESANTIA Y VEJEZ OBRERO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s-MX" sz="1700" b="1" i="0" u="none" strike="noStrike">
                          <a:solidFill>
                            <a:srgbClr val="000000"/>
                          </a:solidFill>
                          <a:effectLst/>
                          <a:latin typeface="Calibri" panose="020F0502020204030204" pitchFamily="34" charset="0"/>
                        </a:rPr>
                        <a:t>0.01125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s-MX" sz="1700" b="0" i="0" u="none" strike="noStrike">
                          <a:solidFill>
                            <a:srgbClr val="000000"/>
                          </a:solidFill>
                          <a:effectLst/>
                          <a:latin typeface="Calibri" panose="020F0502020204030204" pitchFamily="34" charset="0"/>
                        </a:rPr>
                        <a:t>$136.11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s-MX" sz="1700" b="1" i="0" u="none" strike="noStrike">
                          <a:solidFill>
                            <a:srgbClr val="000000"/>
                          </a:solidFill>
                          <a:effectLst/>
                          <a:latin typeface="Calibri" panose="020F0502020204030204" pitchFamily="34" charset="0"/>
                        </a:rPr>
                        <a:t>0.01125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s-MX" sz="1700" b="0" i="0" u="none" strike="noStrike">
                          <a:solidFill>
                            <a:srgbClr val="000000"/>
                          </a:solidFill>
                          <a:effectLst/>
                          <a:latin typeface="Calibri" panose="020F0502020204030204" pitchFamily="34" charset="0"/>
                        </a:rPr>
                        <a:t>$147.32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t"/>
                      <a:r>
                        <a:rPr lang="es-MX" sz="1700" b="1" i="0" u="none" strike="noStrike">
                          <a:solidFill>
                            <a:srgbClr val="000000"/>
                          </a:solidFill>
                          <a:effectLst/>
                          <a:latin typeface="Calibri" panose="020F0502020204030204" pitchFamily="34" charset="0"/>
                        </a:rPr>
                        <a:t>$11.22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12089380"/>
                  </a:ext>
                </a:extLst>
              </a:tr>
              <a:tr h="253619">
                <a:tc>
                  <a:txBody>
                    <a:bodyPr/>
                    <a:lstStyle/>
                    <a:p>
                      <a:pPr algn="l" fontAlgn="t"/>
                      <a:r>
                        <a:rPr lang="es-MX" sz="1700" b="1" i="0" u="none" strike="noStrike">
                          <a:solidFill>
                            <a:srgbClr val="000000"/>
                          </a:solidFill>
                          <a:effectLst/>
                          <a:latin typeface="Calibri" panose="020F0502020204030204" pitchFamily="34" charset="0"/>
                        </a:rPr>
                        <a:t>CESANTIA Y VEJEZ PATRONAL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700" b="0" i="0" u="none" strike="noStrike">
                          <a:solidFill>
                            <a:srgbClr val="FFFFFF"/>
                          </a:solidFill>
                          <a:effectLst/>
                          <a:latin typeface="Calibri" panose="020F0502020204030204" pitchFamily="34" charset="0"/>
                        </a:rPr>
                        <a:t>3.150%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r" fontAlgn="t"/>
                      <a:r>
                        <a:rPr lang="es-MX" sz="1700" b="0" i="0" u="none" strike="noStrike">
                          <a:solidFill>
                            <a:srgbClr val="000000"/>
                          </a:solidFill>
                          <a:effectLst/>
                          <a:latin typeface="Calibri" panose="020F0502020204030204" pitchFamily="34" charset="0"/>
                        </a:rPr>
                        <a:t>$381.10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700" b="0" i="0" u="none" strike="noStrike">
                          <a:solidFill>
                            <a:srgbClr val="FFFFFF"/>
                          </a:solidFill>
                          <a:effectLst/>
                          <a:latin typeface="Calibri" panose="020F0502020204030204" pitchFamily="34" charset="0"/>
                        </a:rPr>
                        <a:t>4.241%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r" fontAlgn="t"/>
                      <a:r>
                        <a:rPr lang="es-MX" sz="1700" b="0" i="0" u="none" strike="noStrike">
                          <a:solidFill>
                            <a:srgbClr val="000000"/>
                          </a:solidFill>
                          <a:effectLst/>
                          <a:latin typeface="Calibri" panose="020F0502020204030204" pitchFamily="34" charset="0"/>
                        </a:rPr>
                        <a:t>$555.37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a:solidFill>
                            <a:srgbClr val="000000"/>
                          </a:solidFill>
                          <a:effectLst/>
                          <a:latin typeface="Calibri" panose="020F0502020204030204" pitchFamily="34" charset="0"/>
                        </a:rPr>
                        <a:t>$174.27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7435208"/>
                  </a:ext>
                </a:extLst>
              </a:tr>
              <a:tr h="129098">
                <a:tc>
                  <a:txBody>
                    <a:bodyPr/>
                    <a:lstStyle/>
                    <a:p>
                      <a:pPr algn="l" fontAlgn="t"/>
                      <a:r>
                        <a:rPr lang="es-MX" sz="1700" b="1" i="0" u="none" strike="noStrike">
                          <a:solidFill>
                            <a:srgbClr val="000000"/>
                          </a:solidFill>
                          <a:effectLst/>
                          <a:latin typeface="Calibri" panose="020F0502020204030204" pitchFamily="34" charset="0"/>
                        </a:rPr>
                        <a:t>3% SOBRE NÓMINA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700" b="0" i="0" u="none" strike="noStrike">
                          <a:solidFill>
                            <a:srgbClr val="FFFFFF"/>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a:solidFill>
                            <a:srgbClr val="000000"/>
                          </a:solidFill>
                          <a:effectLst/>
                          <a:latin typeface="Calibri" panose="020F0502020204030204" pitchFamily="34" charset="0"/>
                        </a:rPr>
                        <a:t>$362.95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700" b="0" i="0" u="none" strike="noStrike">
                          <a:solidFill>
                            <a:srgbClr val="FFFFFF"/>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a:solidFill>
                            <a:srgbClr val="000000"/>
                          </a:solidFill>
                          <a:effectLst/>
                          <a:latin typeface="Calibri" panose="020F0502020204030204" pitchFamily="34" charset="0"/>
                        </a:rPr>
                        <a:t>$392.86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MX" sz="1700" b="1" i="0" u="none" strike="noStrike">
                          <a:solidFill>
                            <a:srgbClr val="000000"/>
                          </a:solidFill>
                          <a:effectLst/>
                          <a:latin typeface="Calibri" panose="020F0502020204030204" pitchFamily="34" charset="0"/>
                        </a:rPr>
                        <a:t>$29.90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510962"/>
                  </a:ext>
                </a:extLst>
              </a:tr>
              <a:tr h="253619">
                <a:tc>
                  <a:txBody>
                    <a:bodyPr/>
                    <a:lstStyle/>
                    <a:p>
                      <a:pPr algn="l" fontAlgn="t"/>
                      <a:r>
                        <a:rPr lang="es-MX" sz="1700" b="1" i="0" u="none" strike="noStrike">
                          <a:solidFill>
                            <a:srgbClr val="FFFFFF"/>
                          </a:solidFill>
                          <a:effectLst/>
                          <a:latin typeface="Calibri" panose="020F0502020204030204" pitchFamily="34" charset="0"/>
                        </a:rPr>
                        <a:t>COSTO DE NÓMINA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t"/>
                      <a:r>
                        <a:rPr lang="es-MX" sz="1700" b="1" i="0" u="none" strike="noStrike">
                          <a:solidFill>
                            <a:srgbClr val="FFFFFF"/>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r" fontAlgn="t"/>
                      <a:r>
                        <a:rPr lang="es-MX" sz="1700" b="0" i="0" u="none" strike="noStrike">
                          <a:solidFill>
                            <a:srgbClr val="FFFFFF"/>
                          </a:solidFill>
                          <a:effectLst/>
                          <a:latin typeface="Calibri" panose="020F0502020204030204" pitchFamily="34" charset="0"/>
                        </a:rPr>
                        <a:t>$14,921.03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t"/>
                      <a:r>
                        <a:rPr lang="es-MX" sz="1700" b="1" i="0" u="none" strike="noStrike">
                          <a:solidFill>
                            <a:srgbClr val="FFFFFF"/>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r" fontAlgn="t"/>
                      <a:r>
                        <a:rPr lang="es-MX" sz="1700" b="0" i="0" u="none" strike="noStrike">
                          <a:solidFill>
                            <a:srgbClr val="FFFFFF"/>
                          </a:solidFill>
                          <a:effectLst/>
                          <a:latin typeface="Calibri" panose="020F0502020204030204" pitchFamily="34" charset="0"/>
                        </a:rPr>
                        <a:t>$16,291.09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r" fontAlgn="t"/>
                      <a:r>
                        <a:rPr lang="es-MX" sz="1700" b="0" i="0" u="none" strike="noStrike" dirty="0">
                          <a:solidFill>
                            <a:srgbClr val="FFFFFF"/>
                          </a:solidFill>
                          <a:effectLst/>
                          <a:latin typeface="Calibri" panose="020F0502020204030204" pitchFamily="34" charset="0"/>
                        </a:rPr>
                        <a:t>$1,370.07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545360058"/>
                  </a:ext>
                </a:extLst>
              </a:tr>
              <a:tr h="129098">
                <a:tc>
                  <a:txBody>
                    <a:bodyPr/>
                    <a:lstStyle/>
                    <a:p>
                      <a:pPr algn="l" fontAlgn="t"/>
                      <a:r>
                        <a:rPr lang="es-MX" sz="1700" b="1" i="0" u="none" strike="noStrike">
                          <a:solidFill>
                            <a:srgbClr val="FFFFFF"/>
                          </a:solidFill>
                          <a:effectLst/>
                          <a:latin typeface="Calibri" panose="020F0502020204030204" pitchFamily="34" charset="0"/>
                        </a:rPr>
                        <a:t>% COSTO NOMINA</a:t>
                      </a:r>
                    </a:p>
                  </a:txBody>
                  <a:tcPr marL="9525" marR="9525" marT="9525" marB="0">
                    <a:lnL>
                      <a:noFill/>
                    </a:lnL>
                    <a:lnR>
                      <a:noFill/>
                    </a:lnR>
                    <a:lnT w="6350" cap="flat" cmpd="sng" algn="ctr">
                      <a:solidFill>
                        <a:srgbClr val="000000"/>
                      </a:solidFill>
                      <a:prstDash val="solid"/>
                      <a:round/>
                      <a:headEnd type="none" w="med" len="med"/>
                      <a:tailEnd type="none" w="med" len="med"/>
                    </a:lnT>
                    <a:lnB>
                      <a:noFill/>
                    </a:lnB>
                    <a:solidFill>
                      <a:srgbClr val="002060"/>
                    </a:solidFill>
                  </a:tcPr>
                </a:tc>
                <a:tc>
                  <a:txBody>
                    <a:bodyPr/>
                    <a:lstStyle/>
                    <a:p>
                      <a:pPr algn="l" fontAlgn="t"/>
                      <a:r>
                        <a:rPr lang="es-MX" sz="1700" b="1" i="0" u="none" strike="noStrike">
                          <a:solidFill>
                            <a:srgbClr val="FFFFFF"/>
                          </a:solidFill>
                          <a:effectLst/>
                          <a:latin typeface="Calibri" panose="020F0502020204030204"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a:noFill/>
                    </a:lnB>
                    <a:solidFill>
                      <a:srgbClr val="002060"/>
                    </a:solidFill>
                  </a:tcPr>
                </a:tc>
                <a:tc>
                  <a:txBody>
                    <a:bodyPr/>
                    <a:lstStyle/>
                    <a:p>
                      <a:pPr algn="ctr" fontAlgn="t"/>
                      <a:r>
                        <a:rPr lang="es-MX" sz="1700" b="1" i="0" u="none" strike="noStrike">
                          <a:solidFill>
                            <a:srgbClr val="FFFFFF"/>
                          </a:solidFill>
                          <a:effectLst/>
                          <a:latin typeface="Calibri" panose="020F0502020204030204" pitchFamily="34" charset="0"/>
                        </a:rPr>
                        <a:t>100%</a:t>
                      </a:r>
                    </a:p>
                  </a:txBody>
                  <a:tcPr marL="9525" marR="9525" marT="9525" marB="0">
                    <a:lnL>
                      <a:noFill/>
                    </a:lnL>
                    <a:lnR>
                      <a:noFill/>
                    </a:lnR>
                    <a:lnT w="6350" cap="flat" cmpd="sng" algn="ctr">
                      <a:solidFill>
                        <a:srgbClr val="000000"/>
                      </a:solidFill>
                      <a:prstDash val="solid"/>
                      <a:round/>
                      <a:headEnd type="none" w="med" len="med"/>
                      <a:tailEnd type="none" w="med" len="med"/>
                    </a:lnT>
                    <a:lnB>
                      <a:noFill/>
                    </a:lnB>
                    <a:solidFill>
                      <a:srgbClr val="002060"/>
                    </a:solidFill>
                  </a:tcPr>
                </a:tc>
                <a:tc>
                  <a:txBody>
                    <a:bodyPr/>
                    <a:lstStyle/>
                    <a:p>
                      <a:pPr algn="ctr" fontAlgn="t"/>
                      <a:r>
                        <a:rPr lang="es-MX" sz="1700" b="1" i="0" u="none" strike="noStrike">
                          <a:solidFill>
                            <a:srgbClr val="FFFFFF"/>
                          </a:solidFill>
                          <a:effectLst/>
                          <a:latin typeface="Calibri" panose="020F0502020204030204"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a:noFill/>
                    </a:lnB>
                    <a:solidFill>
                      <a:srgbClr val="002060"/>
                    </a:solidFill>
                  </a:tcPr>
                </a:tc>
                <a:tc>
                  <a:txBody>
                    <a:bodyPr/>
                    <a:lstStyle/>
                    <a:p>
                      <a:pPr algn="ctr" fontAlgn="t"/>
                      <a:r>
                        <a:rPr lang="es-MX" sz="1700" b="1" i="0" u="none" strike="noStrike">
                          <a:solidFill>
                            <a:srgbClr val="FFFFFF"/>
                          </a:solidFill>
                          <a:effectLst/>
                          <a:latin typeface="Calibri" panose="020F0502020204030204" pitchFamily="34" charset="0"/>
                        </a:rPr>
                        <a:t>109%</a:t>
                      </a:r>
                    </a:p>
                  </a:txBody>
                  <a:tcPr marL="9525" marR="9525" marT="9525" marB="0">
                    <a:lnL>
                      <a:noFill/>
                    </a:lnL>
                    <a:lnR>
                      <a:noFill/>
                    </a:lnR>
                    <a:lnT w="6350" cap="flat" cmpd="sng" algn="ctr">
                      <a:solidFill>
                        <a:srgbClr val="000000"/>
                      </a:solidFill>
                      <a:prstDash val="solid"/>
                      <a:round/>
                      <a:headEnd type="none" w="med" len="med"/>
                      <a:tailEnd type="none" w="med" len="med"/>
                    </a:lnT>
                    <a:lnB>
                      <a:noFill/>
                    </a:lnB>
                    <a:solidFill>
                      <a:srgbClr val="002060"/>
                    </a:solidFill>
                  </a:tcPr>
                </a:tc>
                <a:tc>
                  <a:txBody>
                    <a:bodyPr/>
                    <a:lstStyle/>
                    <a:p>
                      <a:pPr algn="ctr" fontAlgn="t"/>
                      <a:r>
                        <a:rPr lang="es-MX" sz="1700" b="1" i="0" u="none" strike="noStrike" dirty="0">
                          <a:solidFill>
                            <a:srgbClr val="FFFFFF"/>
                          </a:solidFill>
                          <a:effectLst/>
                          <a:latin typeface="Calibri" panose="020F0502020204030204" pitchFamily="34" charset="0"/>
                        </a:rPr>
                        <a:t>9.18%</a:t>
                      </a:r>
                    </a:p>
                  </a:txBody>
                  <a:tcPr marL="9525" marR="9525" marT="9525" marB="0">
                    <a:lnL>
                      <a:noFill/>
                    </a:lnL>
                    <a:lnR>
                      <a:noFill/>
                    </a:lnR>
                    <a:lnT w="6350" cap="flat" cmpd="sng" algn="ctr">
                      <a:solidFill>
                        <a:srgbClr val="000000"/>
                      </a:solidFill>
                      <a:prstDash val="solid"/>
                      <a:round/>
                      <a:headEnd type="none" w="med" len="med"/>
                      <a:tailEnd type="none" w="med" len="med"/>
                    </a:lnT>
                    <a:lnB>
                      <a:noFill/>
                    </a:lnB>
                    <a:solidFill>
                      <a:srgbClr val="002060"/>
                    </a:solidFill>
                  </a:tcPr>
                </a:tc>
                <a:extLst>
                  <a:ext uri="{0D108BD9-81ED-4DB2-BD59-A6C34878D82A}">
                    <a16:rowId xmlns:a16="http://schemas.microsoft.com/office/drawing/2014/main" val="3419036856"/>
                  </a:ext>
                </a:extLst>
              </a:tr>
            </a:tbl>
          </a:graphicData>
        </a:graphic>
      </p:graphicFrame>
    </p:spTree>
    <p:extLst>
      <p:ext uri="{BB962C8B-B14F-4D97-AF65-F5344CB8AC3E}">
        <p14:creationId xmlns:p14="http://schemas.microsoft.com/office/powerpoint/2010/main" val="2531233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2B8AED7-25B3-496B-98B6-DD8304CBAC08}"/>
              </a:ext>
            </a:extLst>
          </p:cNvPr>
          <p:cNvSpPr txBox="1">
            <a:spLocks/>
          </p:cNvSpPr>
          <p:nvPr/>
        </p:nvSpPr>
        <p:spPr>
          <a:xfrm>
            <a:off x="164608" y="321913"/>
            <a:ext cx="806614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g.  CONFIGURACIÓN EN ASPEL NOI 10</a:t>
            </a:r>
          </a:p>
        </p:txBody>
      </p:sp>
      <p:pic>
        <p:nvPicPr>
          <p:cNvPr id="7170" name="Picture 2" descr="Aspel - Manuales">
            <a:extLst>
              <a:ext uri="{FF2B5EF4-FFF2-40B4-BE49-F238E27FC236}">
                <a16:creationId xmlns:a16="http://schemas.microsoft.com/office/drawing/2014/main" id="{F9279D9E-7473-485A-A8B3-2BDA83E36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876" y="1989858"/>
            <a:ext cx="7986847" cy="212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048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DC4358C-D216-430D-9775-5981033F72F3}"/>
              </a:ext>
            </a:extLst>
          </p:cNvPr>
          <p:cNvSpPr txBox="1">
            <a:spLocks/>
          </p:cNvSpPr>
          <p:nvPr/>
        </p:nvSpPr>
        <p:spPr>
          <a:xfrm>
            <a:off x="275074" y="256980"/>
            <a:ext cx="813960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spc="-5" dirty="0">
                <a:latin typeface="Calibri" panose="020F0502020204030204" pitchFamily="34" charset="0"/>
                <a:cs typeface="Calibri" panose="020F0502020204030204" pitchFamily="34" charset="0"/>
              </a:rPr>
              <a:t>III. Cumplimiento del CFDI de Nomina</a:t>
            </a:r>
            <a:r>
              <a:rPr lang="es-MX" sz="3000" b="1" dirty="0">
                <a:latin typeface="Calibri" panose="020F0502020204030204" pitchFamily="34" charset="0"/>
                <a:ea typeface="Calibri" panose="020F0502020204030204" pitchFamily="34" charset="0"/>
                <a:cs typeface="Calibri" panose="020F0502020204030204" pitchFamily="34" charset="0"/>
              </a:rPr>
              <a:t>	</a:t>
            </a:r>
          </a:p>
        </p:txBody>
      </p:sp>
      <p:pic>
        <p:nvPicPr>
          <p:cNvPr id="7" name="Picture 2" descr="Opinión de cumplimiento de obligaciones fiscales: Características, pros y  contras - Soy Conta">
            <a:extLst>
              <a:ext uri="{FF2B5EF4-FFF2-40B4-BE49-F238E27FC236}">
                <a16:creationId xmlns:a16="http://schemas.microsoft.com/office/drawing/2014/main" id="{C3F7153B-1CB8-4A6C-807A-025906BA4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23" y="1454872"/>
            <a:ext cx="598170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ómina - Facture App">
            <a:extLst>
              <a:ext uri="{FF2B5EF4-FFF2-40B4-BE49-F238E27FC236}">
                <a16:creationId xmlns:a16="http://schemas.microsoft.com/office/drawing/2014/main" id="{CA25DCA1-90F4-4258-B737-BE9798452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000" y="2843934"/>
            <a:ext cx="3491980" cy="318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704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F066B9F-2C78-4FEA-8453-14420989C317}"/>
              </a:ext>
            </a:extLst>
          </p:cNvPr>
          <p:cNvSpPr txBox="1">
            <a:spLocks/>
          </p:cNvSpPr>
          <p:nvPr/>
        </p:nvSpPr>
        <p:spPr>
          <a:xfrm>
            <a:off x="205282" y="293587"/>
            <a:ext cx="899786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a. El principal porque de las diferencias con el SAT	</a:t>
            </a:r>
          </a:p>
        </p:txBody>
      </p:sp>
      <p:pic>
        <p:nvPicPr>
          <p:cNvPr id="9" name="Picture 2" descr="Es bueno ser diferente - Agencia Diseño Web Guadalajara, Marketing Digital  y CRM">
            <a:extLst>
              <a:ext uri="{FF2B5EF4-FFF2-40B4-BE49-F238E27FC236}">
                <a16:creationId xmlns:a16="http://schemas.microsoft.com/office/drawing/2014/main" id="{F3434C22-A582-4A96-A0FD-2E01F0D84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994" y="2019235"/>
            <a:ext cx="6753650" cy="322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694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F066B9F-2C78-4FEA-8453-14420989C317}"/>
              </a:ext>
            </a:extLst>
          </p:cNvPr>
          <p:cNvSpPr txBox="1">
            <a:spLocks/>
          </p:cNvSpPr>
          <p:nvPr/>
        </p:nvSpPr>
        <p:spPr>
          <a:xfrm>
            <a:off x="205282" y="293587"/>
            <a:ext cx="899786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a. El principal porque de las diferencias con el SAT	</a:t>
            </a:r>
          </a:p>
        </p:txBody>
      </p:sp>
      <p:sp>
        <p:nvSpPr>
          <p:cNvPr id="4" name="Rectángulo 3">
            <a:extLst>
              <a:ext uri="{FF2B5EF4-FFF2-40B4-BE49-F238E27FC236}">
                <a16:creationId xmlns:a16="http://schemas.microsoft.com/office/drawing/2014/main" id="{55EE3AC3-6BAF-4899-930B-A171BB8EDCD6}"/>
              </a:ext>
            </a:extLst>
          </p:cNvPr>
          <p:cNvSpPr/>
          <p:nvPr/>
        </p:nvSpPr>
        <p:spPr>
          <a:xfrm>
            <a:off x="1186358" y="1528893"/>
            <a:ext cx="9406742" cy="923330"/>
          </a:xfrm>
          <a:prstGeom prst="rect">
            <a:avLst/>
          </a:prstGeom>
          <a:noFill/>
        </p:spPr>
        <p:txBody>
          <a:bodyPr wrap="none" lIns="91440" tIns="45720" rIns="91440" bIns="45720">
            <a:spAutoFit/>
          </a:bodyPr>
          <a:lstStyle/>
          <a:p>
            <a:pPr algn="ctr"/>
            <a:r>
              <a:rPr lang="es-ES" sz="5400" dirty="0">
                <a:ln w="0"/>
                <a:solidFill>
                  <a:schemeClr val="accent1"/>
                </a:solidFill>
                <a:effectLst>
                  <a:outerShdw blurRad="38100" dist="25400" dir="5400000" algn="ctr" rotWithShape="0">
                    <a:srgbClr val="6E747A">
                      <a:alpha val="43000"/>
                    </a:srgbClr>
                  </a:outerShdw>
                </a:effectLst>
              </a:rPr>
              <a:t>MOTIVOS DE INVITACIONES</a:t>
            </a:r>
          </a:p>
        </p:txBody>
      </p:sp>
      <p:sp>
        <p:nvSpPr>
          <p:cNvPr id="5" name="object 3">
            <a:extLst>
              <a:ext uri="{FF2B5EF4-FFF2-40B4-BE49-F238E27FC236}">
                <a16:creationId xmlns:a16="http://schemas.microsoft.com/office/drawing/2014/main" id="{1EDD0582-92B6-41BE-8D79-4625773B9D79}"/>
              </a:ext>
            </a:extLst>
          </p:cNvPr>
          <p:cNvSpPr txBox="1"/>
          <p:nvPr/>
        </p:nvSpPr>
        <p:spPr>
          <a:xfrm>
            <a:off x="2460192" y="2723846"/>
            <a:ext cx="7271615" cy="2808461"/>
          </a:xfrm>
          <a:prstGeom prst="rect">
            <a:avLst/>
          </a:prstGeom>
        </p:spPr>
        <p:txBody>
          <a:bodyPr vert="horz" wrap="square" lIns="0" tIns="12700" rIns="0" bIns="0" rtlCol="0">
            <a:spAutoFit/>
          </a:bodyPr>
          <a:lstStyle/>
          <a:p>
            <a:pPr marL="574040" indent="-514350">
              <a:lnSpc>
                <a:spcPct val="100000"/>
              </a:lnSpc>
              <a:spcBef>
                <a:spcPts val="100"/>
              </a:spcBef>
              <a:buAutoNum type="arabicPeriod"/>
            </a:pPr>
            <a:r>
              <a:rPr lang="es-MX" sz="3000" b="1" spc="-145" dirty="0">
                <a:solidFill>
                  <a:srgbClr val="313131"/>
                </a:solidFill>
                <a:latin typeface="Arial"/>
                <a:cs typeface="Arial"/>
              </a:rPr>
              <a:t>Diferencias entre ISR Retenido en CFDI &amp; ISR Declarado.</a:t>
            </a:r>
          </a:p>
          <a:p>
            <a:pPr marL="574040" indent="-514350">
              <a:lnSpc>
                <a:spcPct val="100000"/>
              </a:lnSpc>
              <a:spcBef>
                <a:spcPts val="100"/>
              </a:spcBef>
              <a:buAutoNum type="arabicPeriod"/>
            </a:pPr>
            <a:r>
              <a:rPr lang="es-MX" sz="3000" b="1" spc="-145" dirty="0">
                <a:solidFill>
                  <a:srgbClr val="313131"/>
                </a:solidFill>
                <a:latin typeface="Arial"/>
                <a:cs typeface="Arial"/>
              </a:rPr>
              <a:t>Diferencias por uso de claves de Percepciones o Deducciones no correctas.</a:t>
            </a:r>
          </a:p>
          <a:p>
            <a:pPr marL="574040" indent="-514350">
              <a:lnSpc>
                <a:spcPct val="100000"/>
              </a:lnSpc>
              <a:spcBef>
                <a:spcPts val="100"/>
              </a:spcBef>
              <a:buAutoNum type="arabicPeriod"/>
            </a:pPr>
            <a:r>
              <a:rPr lang="es-MX" sz="3000" b="1" spc="-145" dirty="0">
                <a:solidFill>
                  <a:srgbClr val="313131"/>
                </a:solidFill>
                <a:latin typeface="Arial"/>
                <a:cs typeface="Arial"/>
              </a:rPr>
              <a:t>Diferencias en fechas de pago</a:t>
            </a:r>
            <a:endParaRPr sz="3000" b="1" spc="-145" dirty="0">
              <a:solidFill>
                <a:srgbClr val="313131"/>
              </a:solidFill>
              <a:latin typeface="Arial"/>
              <a:cs typeface="Arial"/>
            </a:endParaRPr>
          </a:p>
        </p:txBody>
      </p:sp>
    </p:spTree>
    <p:extLst>
      <p:ext uri="{BB962C8B-B14F-4D97-AF65-F5344CB8AC3E}">
        <p14:creationId xmlns:p14="http://schemas.microsoft.com/office/powerpoint/2010/main" val="1982203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F066B9F-2C78-4FEA-8453-14420989C317}"/>
              </a:ext>
            </a:extLst>
          </p:cNvPr>
          <p:cNvSpPr txBox="1">
            <a:spLocks/>
          </p:cNvSpPr>
          <p:nvPr/>
        </p:nvSpPr>
        <p:spPr>
          <a:xfrm>
            <a:off x="205282" y="293587"/>
            <a:ext cx="899786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a. El principal porque de las diferencias con el SAT	</a:t>
            </a:r>
          </a:p>
        </p:txBody>
      </p:sp>
      <p:sp>
        <p:nvSpPr>
          <p:cNvPr id="3" name="object 3">
            <a:extLst>
              <a:ext uri="{FF2B5EF4-FFF2-40B4-BE49-F238E27FC236}">
                <a16:creationId xmlns:a16="http://schemas.microsoft.com/office/drawing/2014/main" id="{4E6DCA19-19DA-44C6-99FE-AF8C0B0F0F2A}"/>
              </a:ext>
            </a:extLst>
          </p:cNvPr>
          <p:cNvSpPr txBox="1"/>
          <p:nvPr/>
        </p:nvSpPr>
        <p:spPr>
          <a:xfrm>
            <a:off x="1409492" y="1359731"/>
            <a:ext cx="5327650" cy="4399915"/>
          </a:xfrm>
          <a:prstGeom prst="rect">
            <a:avLst/>
          </a:prstGeom>
        </p:spPr>
        <p:txBody>
          <a:bodyPr vert="horz" wrap="square" lIns="0" tIns="12700" rIns="0" bIns="0" rtlCol="0">
            <a:spAutoFit/>
          </a:bodyPr>
          <a:lstStyle/>
          <a:p>
            <a:pPr marL="59690">
              <a:lnSpc>
                <a:spcPct val="100000"/>
              </a:lnSpc>
              <a:spcBef>
                <a:spcPts val="100"/>
              </a:spcBef>
            </a:pPr>
            <a:r>
              <a:rPr sz="3000" b="1" spc="-145" dirty="0">
                <a:solidFill>
                  <a:srgbClr val="313131"/>
                </a:solidFill>
                <a:latin typeface="Arial"/>
                <a:cs typeface="Arial"/>
              </a:rPr>
              <a:t>FECHA DE</a:t>
            </a:r>
            <a:r>
              <a:rPr sz="3000" b="1" spc="285" dirty="0">
                <a:solidFill>
                  <a:srgbClr val="313131"/>
                </a:solidFill>
                <a:latin typeface="Arial"/>
                <a:cs typeface="Arial"/>
              </a:rPr>
              <a:t> </a:t>
            </a:r>
            <a:r>
              <a:rPr sz="3000" b="1" spc="-145" dirty="0">
                <a:solidFill>
                  <a:srgbClr val="313131"/>
                </a:solidFill>
                <a:latin typeface="Arial"/>
                <a:cs typeface="Arial"/>
              </a:rPr>
              <a:t>PAGO</a:t>
            </a:r>
            <a:endParaRPr sz="3000" dirty="0">
              <a:latin typeface="Arial"/>
              <a:cs typeface="Arial"/>
            </a:endParaRPr>
          </a:p>
          <a:p>
            <a:pPr marL="12700">
              <a:lnSpc>
                <a:spcPct val="100000"/>
              </a:lnSpc>
              <a:spcBef>
                <a:spcPts val="1789"/>
              </a:spcBef>
            </a:pPr>
            <a:r>
              <a:rPr sz="2200" spc="35" dirty="0">
                <a:solidFill>
                  <a:srgbClr val="313131"/>
                </a:solidFill>
                <a:latin typeface="Arial"/>
                <a:cs typeface="Arial"/>
              </a:rPr>
              <a:t>Los </a:t>
            </a:r>
            <a:r>
              <a:rPr sz="2200" spc="85" dirty="0">
                <a:solidFill>
                  <a:srgbClr val="313131"/>
                </a:solidFill>
                <a:latin typeface="Arial"/>
                <a:cs typeface="Arial"/>
              </a:rPr>
              <a:t>recibos </a:t>
            </a:r>
            <a:r>
              <a:rPr sz="2200" spc="80" dirty="0">
                <a:solidFill>
                  <a:srgbClr val="313131"/>
                </a:solidFill>
                <a:latin typeface="Arial"/>
                <a:cs typeface="Arial"/>
              </a:rPr>
              <a:t>de </a:t>
            </a:r>
            <a:r>
              <a:rPr sz="2200" spc="125" dirty="0">
                <a:solidFill>
                  <a:srgbClr val="313131"/>
                </a:solidFill>
                <a:latin typeface="Arial"/>
                <a:cs typeface="Arial"/>
              </a:rPr>
              <a:t>nómina </a:t>
            </a:r>
            <a:r>
              <a:rPr sz="2200" spc="100" dirty="0">
                <a:solidFill>
                  <a:srgbClr val="313131"/>
                </a:solidFill>
                <a:latin typeface="Arial"/>
                <a:cs typeface="Arial"/>
              </a:rPr>
              <a:t>tienen </a:t>
            </a:r>
            <a:r>
              <a:rPr sz="2200" spc="165" dirty="0">
                <a:solidFill>
                  <a:srgbClr val="313131"/>
                </a:solidFill>
                <a:latin typeface="Arial"/>
                <a:cs typeface="Arial"/>
              </a:rPr>
              <a:t>5</a:t>
            </a:r>
            <a:r>
              <a:rPr sz="2200" spc="45" dirty="0">
                <a:solidFill>
                  <a:srgbClr val="313131"/>
                </a:solidFill>
                <a:latin typeface="Arial"/>
                <a:cs typeface="Arial"/>
              </a:rPr>
              <a:t> </a:t>
            </a:r>
            <a:r>
              <a:rPr sz="2200" spc="60" dirty="0">
                <a:solidFill>
                  <a:srgbClr val="313131"/>
                </a:solidFill>
                <a:latin typeface="Arial"/>
                <a:cs typeface="Arial"/>
              </a:rPr>
              <a:t>fechas:</a:t>
            </a:r>
            <a:endParaRPr sz="2200" dirty="0">
              <a:latin typeface="Arial"/>
              <a:cs typeface="Arial"/>
            </a:endParaRPr>
          </a:p>
          <a:p>
            <a:pPr marL="12700">
              <a:lnSpc>
                <a:spcPct val="100000"/>
              </a:lnSpc>
              <a:spcBef>
                <a:spcPts val="2645"/>
              </a:spcBef>
            </a:pPr>
            <a:r>
              <a:rPr sz="2200" spc="-70" dirty="0">
                <a:solidFill>
                  <a:srgbClr val="313131"/>
                </a:solidFill>
                <a:latin typeface="Arial"/>
                <a:cs typeface="Arial"/>
              </a:rPr>
              <a:t>En </a:t>
            </a:r>
            <a:r>
              <a:rPr sz="2200" spc="70" dirty="0">
                <a:solidFill>
                  <a:srgbClr val="313131"/>
                </a:solidFill>
                <a:latin typeface="Arial"/>
                <a:cs typeface="Arial"/>
              </a:rPr>
              <a:t>el</a:t>
            </a:r>
            <a:r>
              <a:rPr sz="2200" spc="225" dirty="0">
                <a:solidFill>
                  <a:srgbClr val="313131"/>
                </a:solidFill>
                <a:latin typeface="Arial"/>
                <a:cs typeface="Arial"/>
              </a:rPr>
              <a:t> </a:t>
            </a:r>
            <a:r>
              <a:rPr sz="2200" spc="-20" dirty="0">
                <a:solidFill>
                  <a:srgbClr val="313131"/>
                </a:solidFill>
                <a:latin typeface="Arial"/>
                <a:cs typeface="Arial"/>
              </a:rPr>
              <a:t>CFDI:</a:t>
            </a:r>
            <a:endParaRPr sz="2200" dirty="0">
              <a:latin typeface="Arial"/>
              <a:cs typeface="Arial"/>
            </a:endParaRPr>
          </a:p>
          <a:p>
            <a:pPr marL="355600" indent="-343535">
              <a:lnSpc>
                <a:spcPct val="100000"/>
              </a:lnSpc>
              <a:buAutoNum type="arabicPeriod"/>
              <a:tabLst>
                <a:tab pos="356235" algn="l"/>
              </a:tabLst>
            </a:pPr>
            <a:r>
              <a:rPr sz="2200" spc="-10" dirty="0">
                <a:solidFill>
                  <a:srgbClr val="313131"/>
                </a:solidFill>
                <a:latin typeface="Arial"/>
                <a:cs typeface="Arial"/>
              </a:rPr>
              <a:t>Fecha </a:t>
            </a:r>
            <a:r>
              <a:rPr sz="2200" spc="75" dirty="0">
                <a:solidFill>
                  <a:srgbClr val="313131"/>
                </a:solidFill>
                <a:latin typeface="Arial"/>
                <a:cs typeface="Arial"/>
              </a:rPr>
              <a:t>de</a:t>
            </a:r>
            <a:r>
              <a:rPr sz="2200" spc="185" dirty="0">
                <a:solidFill>
                  <a:srgbClr val="313131"/>
                </a:solidFill>
                <a:latin typeface="Arial"/>
                <a:cs typeface="Arial"/>
              </a:rPr>
              <a:t> </a:t>
            </a:r>
            <a:r>
              <a:rPr sz="2200" spc="75" dirty="0">
                <a:solidFill>
                  <a:srgbClr val="313131"/>
                </a:solidFill>
                <a:latin typeface="Arial"/>
                <a:cs typeface="Arial"/>
              </a:rPr>
              <a:t>Emisión</a:t>
            </a:r>
            <a:endParaRPr sz="2200" dirty="0">
              <a:latin typeface="Arial"/>
              <a:cs typeface="Arial"/>
            </a:endParaRPr>
          </a:p>
          <a:p>
            <a:pPr marL="355600" indent="-343535">
              <a:lnSpc>
                <a:spcPct val="100000"/>
              </a:lnSpc>
              <a:buAutoNum type="arabicPeriod"/>
              <a:tabLst>
                <a:tab pos="356235" algn="l"/>
              </a:tabLst>
            </a:pPr>
            <a:r>
              <a:rPr sz="2200" spc="-10" dirty="0">
                <a:solidFill>
                  <a:srgbClr val="313131"/>
                </a:solidFill>
                <a:latin typeface="Arial"/>
                <a:cs typeface="Arial"/>
              </a:rPr>
              <a:t>Fecha </a:t>
            </a:r>
            <a:r>
              <a:rPr sz="2200" spc="75" dirty="0">
                <a:solidFill>
                  <a:srgbClr val="313131"/>
                </a:solidFill>
                <a:latin typeface="Arial"/>
                <a:cs typeface="Arial"/>
              </a:rPr>
              <a:t>de</a:t>
            </a:r>
            <a:r>
              <a:rPr sz="2200" spc="185" dirty="0">
                <a:solidFill>
                  <a:srgbClr val="313131"/>
                </a:solidFill>
                <a:latin typeface="Arial"/>
                <a:cs typeface="Arial"/>
              </a:rPr>
              <a:t> </a:t>
            </a:r>
            <a:r>
              <a:rPr sz="2200" spc="125" dirty="0">
                <a:solidFill>
                  <a:srgbClr val="313131"/>
                </a:solidFill>
                <a:latin typeface="Arial"/>
                <a:cs typeface="Arial"/>
              </a:rPr>
              <a:t>Timbrado</a:t>
            </a:r>
            <a:endParaRPr sz="2200" dirty="0">
              <a:latin typeface="Arial"/>
              <a:cs typeface="Arial"/>
            </a:endParaRPr>
          </a:p>
          <a:p>
            <a:pPr marL="12700">
              <a:lnSpc>
                <a:spcPct val="100000"/>
              </a:lnSpc>
              <a:spcBef>
                <a:spcPts val="2645"/>
              </a:spcBef>
            </a:pPr>
            <a:r>
              <a:rPr sz="2200" spc="-70" dirty="0">
                <a:solidFill>
                  <a:srgbClr val="313131"/>
                </a:solidFill>
                <a:latin typeface="Arial"/>
                <a:cs typeface="Arial"/>
              </a:rPr>
              <a:t>En </a:t>
            </a:r>
            <a:r>
              <a:rPr sz="2200" spc="65" dirty="0">
                <a:solidFill>
                  <a:srgbClr val="313131"/>
                </a:solidFill>
                <a:latin typeface="Arial"/>
                <a:cs typeface="Arial"/>
              </a:rPr>
              <a:t>el </a:t>
            </a:r>
            <a:r>
              <a:rPr sz="2200" spc="114" dirty="0">
                <a:solidFill>
                  <a:srgbClr val="313131"/>
                </a:solidFill>
                <a:latin typeface="Arial"/>
                <a:cs typeface="Arial"/>
              </a:rPr>
              <a:t>Complemento </a:t>
            </a:r>
            <a:r>
              <a:rPr sz="2200" spc="75" dirty="0">
                <a:solidFill>
                  <a:srgbClr val="313131"/>
                </a:solidFill>
                <a:latin typeface="Arial"/>
                <a:cs typeface="Arial"/>
              </a:rPr>
              <a:t>de</a:t>
            </a:r>
            <a:r>
              <a:rPr sz="2200" spc="215" dirty="0">
                <a:solidFill>
                  <a:srgbClr val="313131"/>
                </a:solidFill>
                <a:latin typeface="Arial"/>
                <a:cs typeface="Arial"/>
              </a:rPr>
              <a:t> </a:t>
            </a:r>
            <a:r>
              <a:rPr sz="2200" spc="105" dirty="0">
                <a:solidFill>
                  <a:srgbClr val="313131"/>
                </a:solidFill>
                <a:latin typeface="Arial"/>
                <a:cs typeface="Arial"/>
              </a:rPr>
              <a:t>Nómina:</a:t>
            </a:r>
            <a:endParaRPr sz="2200" dirty="0">
              <a:latin typeface="Arial"/>
              <a:cs typeface="Arial"/>
            </a:endParaRPr>
          </a:p>
          <a:p>
            <a:pPr marL="355600" indent="-343535">
              <a:lnSpc>
                <a:spcPct val="100000"/>
              </a:lnSpc>
              <a:spcBef>
                <a:spcPts val="2640"/>
              </a:spcBef>
              <a:buAutoNum type="arabicPeriod"/>
              <a:tabLst>
                <a:tab pos="356235" algn="l"/>
              </a:tabLst>
            </a:pPr>
            <a:r>
              <a:rPr sz="2200" spc="-10" dirty="0">
                <a:solidFill>
                  <a:srgbClr val="313131"/>
                </a:solidFill>
                <a:latin typeface="Arial"/>
                <a:cs typeface="Arial"/>
              </a:rPr>
              <a:t>Fecha </a:t>
            </a:r>
            <a:r>
              <a:rPr sz="2200" spc="120" dirty="0">
                <a:solidFill>
                  <a:srgbClr val="313131"/>
                </a:solidFill>
                <a:latin typeface="Arial"/>
                <a:cs typeface="Arial"/>
              </a:rPr>
              <a:t>inicio </a:t>
            </a:r>
            <a:r>
              <a:rPr sz="2200" spc="75" dirty="0">
                <a:solidFill>
                  <a:srgbClr val="313131"/>
                </a:solidFill>
                <a:latin typeface="Arial"/>
                <a:cs typeface="Arial"/>
              </a:rPr>
              <a:t>de</a:t>
            </a:r>
            <a:r>
              <a:rPr sz="2200" spc="135" dirty="0">
                <a:solidFill>
                  <a:srgbClr val="313131"/>
                </a:solidFill>
                <a:latin typeface="Arial"/>
                <a:cs typeface="Arial"/>
              </a:rPr>
              <a:t> </a:t>
            </a:r>
            <a:r>
              <a:rPr sz="2200" spc="125" dirty="0">
                <a:solidFill>
                  <a:srgbClr val="313131"/>
                </a:solidFill>
                <a:latin typeface="Arial"/>
                <a:cs typeface="Arial"/>
              </a:rPr>
              <a:t>nómina</a:t>
            </a:r>
            <a:endParaRPr sz="2200" dirty="0">
              <a:latin typeface="Arial"/>
              <a:cs typeface="Arial"/>
            </a:endParaRPr>
          </a:p>
          <a:p>
            <a:pPr marL="355600" indent="-343535">
              <a:lnSpc>
                <a:spcPct val="100000"/>
              </a:lnSpc>
              <a:buAutoNum type="arabicPeriod"/>
              <a:tabLst>
                <a:tab pos="356235" algn="l"/>
              </a:tabLst>
            </a:pPr>
            <a:r>
              <a:rPr sz="2200" spc="-10" dirty="0">
                <a:solidFill>
                  <a:srgbClr val="313131"/>
                </a:solidFill>
                <a:latin typeface="Arial"/>
                <a:cs typeface="Arial"/>
              </a:rPr>
              <a:t>Fecha </a:t>
            </a:r>
            <a:r>
              <a:rPr sz="2200" spc="120" dirty="0">
                <a:solidFill>
                  <a:srgbClr val="313131"/>
                </a:solidFill>
                <a:latin typeface="Arial"/>
                <a:cs typeface="Arial"/>
              </a:rPr>
              <a:t>final </a:t>
            </a:r>
            <a:r>
              <a:rPr sz="2200" spc="75" dirty="0">
                <a:solidFill>
                  <a:srgbClr val="313131"/>
                </a:solidFill>
                <a:latin typeface="Arial"/>
                <a:cs typeface="Arial"/>
              </a:rPr>
              <a:t>de</a:t>
            </a:r>
            <a:r>
              <a:rPr sz="2200" spc="150" dirty="0">
                <a:solidFill>
                  <a:srgbClr val="313131"/>
                </a:solidFill>
                <a:latin typeface="Arial"/>
                <a:cs typeface="Arial"/>
              </a:rPr>
              <a:t> </a:t>
            </a:r>
            <a:r>
              <a:rPr sz="2200" spc="125" dirty="0">
                <a:solidFill>
                  <a:srgbClr val="313131"/>
                </a:solidFill>
                <a:latin typeface="Arial"/>
                <a:cs typeface="Arial"/>
              </a:rPr>
              <a:t>nómina</a:t>
            </a:r>
            <a:endParaRPr sz="2200" dirty="0">
              <a:latin typeface="Arial"/>
              <a:cs typeface="Arial"/>
            </a:endParaRPr>
          </a:p>
          <a:p>
            <a:pPr marL="355600" indent="-343535">
              <a:lnSpc>
                <a:spcPct val="100000"/>
              </a:lnSpc>
              <a:buAutoNum type="arabicPeriod"/>
              <a:tabLst>
                <a:tab pos="356235" algn="l"/>
              </a:tabLst>
            </a:pPr>
            <a:r>
              <a:rPr sz="2200" spc="-90" dirty="0">
                <a:solidFill>
                  <a:srgbClr val="313131"/>
                </a:solidFill>
                <a:latin typeface="Arial"/>
                <a:cs typeface="Arial"/>
              </a:rPr>
              <a:t>FECHA </a:t>
            </a:r>
            <a:r>
              <a:rPr sz="2200" spc="-114" dirty="0">
                <a:solidFill>
                  <a:srgbClr val="313131"/>
                </a:solidFill>
                <a:latin typeface="Arial"/>
                <a:cs typeface="Arial"/>
              </a:rPr>
              <a:t>DE</a:t>
            </a:r>
            <a:r>
              <a:rPr sz="2200" spc="245" dirty="0">
                <a:solidFill>
                  <a:srgbClr val="313131"/>
                </a:solidFill>
                <a:latin typeface="Arial"/>
                <a:cs typeface="Arial"/>
              </a:rPr>
              <a:t> </a:t>
            </a:r>
            <a:r>
              <a:rPr sz="2200" spc="-85" dirty="0">
                <a:solidFill>
                  <a:srgbClr val="313131"/>
                </a:solidFill>
                <a:latin typeface="Arial"/>
                <a:cs typeface="Arial"/>
              </a:rPr>
              <a:t>PAGO</a:t>
            </a:r>
            <a:endParaRPr sz="2200" dirty="0">
              <a:latin typeface="Arial"/>
              <a:cs typeface="Arial"/>
            </a:endParaRPr>
          </a:p>
        </p:txBody>
      </p:sp>
      <p:sp>
        <p:nvSpPr>
          <p:cNvPr id="4" name="object 4">
            <a:extLst>
              <a:ext uri="{FF2B5EF4-FFF2-40B4-BE49-F238E27FC236}">
                <a16:creationId xmlns:a16="http://schemas.microsoft.com/office/drawing/2014/main" id="{23BBC850-5098-4195-A407-D4506A70E6F1}"/>
              </a:ext>
            </a:extLst>
          </p:cNvPr>
          <p:cNvSpPr/>
          <p:nvPr/>
        </p:nvSpPr>
        <p:spPr>
          <a:xfrm>
            <a:off x="5757718" y="2549467"/>
            <a:ext cx="3865879" cy="367792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758473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F066B9F-2C78-4FEA-8453-14420989C317}"/>
              </a:ext>
            </a:extLst>
          </p:cNvPr>
          <p:cNvSpPr txBox="1">
            <a:spLocks/>
          </p:cNvSpPr>
          <p:nvPr/>
        </p:nvSpPr>
        <p:spPr>
          <a:xfrm>
            <a:off x="205282" y="293587"/>
            <a:ext cx="899786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a. El principal porque de las diferencias con el SAT	</a:t>
            </a:r>
          </a:p>
        </p:txBody>
      </p:sp>
      <p:grpSp>
        <p:nvGrpSpPr>
          <p:cNvPr id="3" name="object 4">
            <a:extLst>
              <a:ext uri="{FF2B5EF4-FFF2-40B4-BE49-F238E27FC236}">
                <a16:creationId xmlns:a16="http://schemas.microsoft.com/office/drawing/2014/main" id="{0F23051C-31E9-47DC-BFC2-A6A25810EC7C}"/>
              </a:ext>
            </a:extLst>
          </p:cNvPr>
          <p:cNvGrpSpPr/>
          <p:nvPr/>
        </p:nvGrpSpPr>
        <p:grpSpPr>
          <a:xfrm>
            <a:off x="3413125" y="1626370"/>
            <a:ext cx="4758690" cy="559435"/>
            <a:chOff x="4315333" y="4481195"/>
            <a:chExt cx="4758690" cy="559435"/>
          </a:xfrm>
        </p:grpSpPr>
        <p:sp>
          <p:nvSpPr>
            <p:cNvPr id="4" name="object 5">
              <a:extLst>
                <a:ext uri="{FF2B5EF4-FFF2-40B4-BE49-F238E27FC236}">
                  <a16:creationId xmlns:a16="http://schemas.microsoft.com/office/drawing/2014/main" id="{610D63B9-E469-48EE-80BE-59CC4B3F9640}"/>
                </a:ext>
              </a:extLst>
            </p:cNvPr>
            <p:cNvSpPr/>
            <p:nvPr/>
          </p:nvSpPr>
          <p:spPr>
            <a:xfrm>
              <a:off x="4327647" y="4492741"/>
              <a:ext cx="4745998" cy="547390"/>
            </a:xfrm>
            <a:prstGeom prst="rect">
              <a:avLst/>
            </a:prstGeom>
            <a:blipFill>
              <a:blip r:embed="rId2" cstate="print"/>
              <a:stretch>
                <a:fillRect/>
              </a:stretch>
            </a:blipFill>
          </p:spPr>
          <p:txBody>
            <a:bodyPr wrap="square" lIns="0" tIns="0" rIns="0" bIns="0" rtlCol="0"/>
            <a:lstStyle/>
            <a:p>
              <a:endParaRPr/>
            </a:p>
          </p:txBody>
        </p:sp>
        <p:sp>
          <p:nvSpPr>
            <p:cNvPr id="5" name="object 6">
              <a:extLst>
                <a:ext uri="{FF2B5EF4-FFF2-40B4-BE49-F238E27FC236}">
                  <a16:creationId xmlns:a16="http://schemas.microsoft.com/office/drawing/2014/main" id="{A63F9390-463D-428F-997B-B407BA5A474E}"/>
                </a:ext>
              </a:extLst>
            </p:cNvPr>
            <p:cNvSpPr/>
            <p:nvPr/>
          </p:nvSpPr>
          <p:spPr>
            <a:xfrm>
              <a:off x="4315333" y="4481195"/>
              <a:ext cx="4732273" cy="533527"/>
            </a:xfrm>
            <a:prstGeom prst="rect">
              <a:avLst/>
            </a:prstGeom>
            <a:blipFill>
              <a:blip r:embed="rId3" cstate="print"/>
              <a:stretch>
                <a:fillRect/>
              </a:stretch>
            </a:blipFill>
          </p:spPr>
          <p:txBody>
            <a:bodyPr wrap="square" lIns="0" tIns="0" rIns="0" bIns="0" rtlCol="0"/>
            <a:lstStyle/>
            <a:p>
              <a:endParaRPr/>
            </a:p>
          </p:txBody>
        </p:sp>
      </p:grpSp>
      <p:graphicFrame>
        <p:nvGraphicFramePr>
          <p:cNvPr id="7" name="Tabla 6">
            <a:extLst>
              <a:ext uri="{FF2B5EF4-FFF2-40B4-BE49-F238E27FC236}">
                <a16:creationId xmlns:a16="http://schemas.microsoft.com/office/drawing/2014/main" id="{227D893A-C7C8-4C6A-8DFD-A188405982EF}"/>
              </a:ext>
            </a:extLst>
          </p:cNvPr>
          <p:cNvGraphicFramePr>
            <a:graphicFrameLocks noGrp="1"/>
          </p:cNvGraphicFramePr>
          <p:nvPr/>
        </p:nvGraphicFramePr>
        <p:xfrm>
          <a:off x="1126761" y="3429000"/>
          <a:ext cx="9938477" cy="2200275"/>
        </p:xfrm>
        <a:graphic>
          <a:graphicData uri="http://schemas.openxmlformats.org/drawingml/2006/table">
            <a:tbl>
              <a:tblPr/>
              <a:tblGrid>
                <a:gridCol w="1233389">
                  <a:extLst>
                    <a:ext uri="{9D8B030D-6E8A-4147-A177-3AD203B41FA5}">
                      <a16:colId xmlns:a16="http://schemas.microsoft.com/office/drawing/2014/main" val="4199138919"/>
                    </a:ext>
                  </a:extLst>
                </a:gridCol>
                <a:gridCol w="8705088">
                  <a:extLst>
                    <a:ext uri="{9D8B030D-6E8A-4147-A177-3AD203B41FA5}">
                      <a16:colId xmlns:a16="http://schemas.microsoft.com/office/drawing/2014/main" val="2380482475"/>
                    </a:ext>
                  </a:extLst>
                </a:gridCol>
              </a:tblGrid>
              <a:tr h="180975">
                <a:tc>
                  <a:txBody>
                    <a:bodyPr/>
                    <a:lstStyle/>
                    <a:p>
                      <a:pPr algn="ctr" fontAlgn="ctr"/>
                      <a:r>
                        <a:rPr lang="es-MX" sz="2000" b="0" i="0" u="none" strike="noStrike">
                          <a:solidFill>
                            <a:srgbClr val="000000"/>
                          </a:solidFill>
                          <a:effectLst/>
                          <a:latin typeface="Arial" panose="020B0604020202020204" pitchFamily="34" charset="0"/>
                        </a:rPr>
                        <a:t>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Ajuste en Gratificación Anual (Aguinaldo) Exento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3249626"/>
                  </a:ext>
                </a:extLst>
              </a:tr>
              <a:tr h="180975">
                <a:tc>
                  <a:txBody>
                    <a:bodyPr/>
                    <a:lstStyle/>
                    <a:p>
                      <a:pPr algn="ctr" fontAlgn="ctr"/>
                      <a:r>
                        <a:rPr lang="es-MX" sz="2000" b="0" i="0" u="none" strike="noStrike">
                          <a:solidFill>
                            <a:srgbClr val="000000"/>
                          </a:solidFill>
                          <a:effectLst/>
                          <a:latin typeface="Arial" panose="020B0604020202020204" pitchFamily="34" charset="0"/>
                        </a:rPr>
                        <a:t>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Ajuste en Gratificación Anual (Aguinaldo) Gravado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0176673"/>
                  </a:ext>
                </a:extLst>
              </a:tr>
              <a:tr h="180975">
                <a:tc>
                  <a:txBody>
                    <a:bodyPr/>
                    <a:lstStyle/>
                    <a:p>
                      <a:pPr algn="ctr" fontAlgn="ctr"/>
                      <a:r>
                        <a:rPr lang="es-MX" sz="2000" b="0" i="0" u="none" strike="noStrike">
                          <a:solidFill>
                            <a:srgbClr val="000000"/>
                          </a:solidFill>
                          <a:effectLst/>
                          <a:latin typeface="Arial" panose="020B0604020202020204" pitchFamily="34" charset="0"/>
                        </a:rPr>
                        <a:t>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Ajuste en Participación de los Trabajadores en las Utilidades PTU Exento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6146566"/>
                  </a:ext>
                </a:extLst>
              </a:tr>
              <a:tr h="180975">
                <a:tc>
                  <a:txBody>
                    <a:bodyPr/>
                    <a:lstStyle/>
                    <a:p>
                      <a:pPr algn="ctr" fontAlgn="ctr"/>
                      <a:r>
                        <a:rPr lang="es-MX" sz="2000" b="0" i="0" u="none" strike="noStrike">
                          <a:solidFill>
                            <a:srgbClr val="000000"/>
                          </a:solidFill>
                          <a:effectLst/>
                          <a:latin typeface="Arial" panose="020B0604020202020204" pitchFamily="34" charset="0"/>
                        </a:rPr>
                        <a:t>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Ajuste en Participación de los Trabajadores en las Utilidades PTU Gravado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7257562"/>
                  </a:ext>
                </a:extLst>
              </a:tr>
              <a:tr h="180975">
                <a:tc>
                  <a:txBody>
                    <a:bodyPr/>
                    <a:lstStyle/>
                    <a:p>
                      <a:pPr algn="ctr" fontAlgn="ctr"/>
                      <a:r>
                        <a:rPr lang="es-MX" sz="2000" b="0" i="0" u="none" strike="noStrike">
                          <a:solidFill>
                            <a:srgbClr val="000000"/>
                          </a:solidFill>
                          <a:effectLst/>
                          <a:latin typeface="Arial" panose="020B0604020202020204" pitchFamily="34" charset="0"/>
                        </a:rPr>
                        <a:t>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Ajuste en Reembolso de Gastos Médicos Dentales y Hospitalarios Exento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8388074"/>
                  </a:ext>
                </a:extLst>
              </a:tr>
              <a:tr h="180975">
                <a:tc>
                  <a:txBody>
                    <a:bodyPr/>
                    <a:lstStyle/>
                    <a:p>
                      <a:pPr algn="ctr" fontAlgn="ctr"/>
                      <a:r>
                        <a:rPr lang="es-MX" sz="2000" b="0" i="0" u="none" strike="noStrike">
                          <a:solidFill>
                            <a:srgbClr val="000000"/>
                          </a:solidFill>
                          <a:effectLst/>
                          <a:latin typeface="Arial" panose="020B0604020202020204" pitchFamily="34" charset="0"/>
                        </a:rPr>
                        <a:t>029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Ajuste en Fondo de ahorro Exento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6578874"/>
                  </a:ext>
                </a:extLst>
              </a:tr>
              <a:tr h="180975">
                <a:tc>
                  <a:txBody>
                    <a:bodyPr/>
                    <a:lstStyle/>
                    <a:p>
                      <a:pPr algn="ctr" fontAlgn="ctr"/>
                      <a:r>
                        <a:rPr lang="es-MX" sz="2000" b="0" i="0" u="none" strike="noStrike">
                          <a:solidFill>
                            <a:srgbClr val="000000"/>
                          </a:solidFill>
                          <a:effectLst/>
                          <a:latin typeface="Arial" panose="020B0604020202020204" pitchFamily="34" charset="0"/>
                        </a:rPr>
                        <a:t>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dirty="0">
                          <a:solidFill>
                            <a:srgbClr val="000000"/>
                          </a:solidFill>
                          <a:effectLst/>
                          <a:latin typeface="Arial" panose="020B0604020202020204" pitchFamily="34" charset="0"/>
                        </a:rPr>
                        <a:t>Ajuste en Caja de ahorro Exento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0525764"/>
                  </a:ext>
                </a:extLst>
              </a:tr>
            </a:tbl>
          </a:graphicData>
        </a:graphic>
      </p:graphicFrame>
      <p:grpSp>
        <p:nvGrpSpPr>
          <p:cNvPr id="8" name="object 7">
            <a:extLst>
              <a:ext uri="{FF2B5EF4-FFF2-40B4-BE49-F238E27FC236}">
                <a16:creationId xmlns:a16="http://schemas.microsoft.com/office/drawing/2014/main" id="{178224A2-E496-48CC-80B0-9CDB1241F86E}"/>
              </a:ext>
            </a:extLst>
          </p:cNvPr>
          <p:cNvGrpSpPr/>
          <p:nvPr/>
        </p:nvGrpSpPr>
        <p:grpSpPr>
          <a:xfrm>
            <a:off x="3212464" y="2449329"/>
            <a:ext cx="5182235" cy="650240"/>
            <a:chOff x="4114672" y="5304154"/>
            <a:chExt cx="5182235" cy="650240"/>
          </a:xfrm>
        </p:grpSpPr>
        <p:sp>
          <p:nvSpPr>
            <p:cNvPr id="9" name="object 8">
              <a:extLst>
                <a:ext uri="{FF2B5EF4-FFF2-40B4-BE49-F238E27FC236}">
                  <a16:creationId xmlns:a16="http://schemas.microsoft.com/office/drawing/2014/main" id="{9D75E28D-3CDB-4F50-80A7-7CE4AA0BCA5E}"/>
                </a:ext>
              </a:extLst>
            </p:cNvPr>
            <p:cNvSpPr/>
            <p:nvPr/>
          </p:nvSpPr>
          <p:spPr>
            <a:xfrm>
              <a:off x="4122419" y="5311139"/>
              <a:ext cx="5174233" cy="642874"/>
            </a:xfrm>
            <a:prstGeom prst="rect">
              <a:avLst/>
            </a:prstGeom>
            <a:blipFill>
              <a:blip r:embed="rId4" cstate="print"/>
              <a:stretch>
                <a:fillRect/>
              </a:stretch>
            </a:blipFill>
          </p:spPr>
          <p:txBody>
            <a:bodyPr wrap="square" lIns="0" tIns="0" rIns="0" bIns="0" rtlCol="0"/>
            <a:lstStyle/>
            <a:p>
              <a:endParaRPr/>
            </a:p>
          </p:txBody>
        </p:sp>
        <p:sp>
          <p:nvSpPr>
            <p:cNvPr id="10" name="object 9">
              <a:extLst>
                <a:ext uri="{FF2B5EF4-FFF2-40B4-BE49-F238E27FC236}">
                  <a16:creationId xmlns:a16="http://schemas.microsoft.com/office/drawing/2014/main" id="{D2102429-501F-4E6B-93CF-46CD54F98756}"/>
                </a:ext>
              </a:extLst>
            </p:cNvPr>
            <p:cNvSpPr/>
            <p:nvPr/>
          </p:nvSpPr>
          <p:spPr>
            <a:xfrm>
              <a:off x="4114672" y="5304154"/>
              <a:ext cx="5150738" cy="618553"/>
            </a:xfrm>
            <a:prstGeom prst="rect">
              <a:avLst/>
            </a:prstGeom>
            <a:blipFill>
              <a:blip r:embed="rId5"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34241644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F066B9F-2C78-4FEA-8453-14420989C317}"/>
              </a:ext>
            </a:extLst>
          </p:cNvPr>
          <p:cNvSpPr txBox="1">
            <a:spLocks/>
          </p:cNvSpPr>
          <p:nvPr/>
        </p:nvSpPr>
        <p:spPr>
          <a:xfrm>
            <a:off x="205282" y="293587"/>
            <a:ext cx="899786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a. El principal porque de las diferencias con el SAT	</a:t>
            </a:r>
          </a:p>
        </p:txBody>
      </p:sp>
      <p:pic>
        <p:nvPicPr>
          <p:cNvPr id="3" name="Imagen 2">
            <a:extLst>
              <a:ext uri="{FF2B5EF4-FFF2-40B4-BE49-F238E27FC236}">
                <a16:creationId xmlns:a16="http://schemas.microsoft.com/office/drawing/2014/main" id="{194B773A-7078-4D34-8233-10CFD6A01B9D}"/>
              </a:ext>
            </a:extLst>
          </p:cNvPr>
          <p:cNvPicPr>
            <a:picLocks noChangeAspect="1"/>
          </p:cNvPicPr>
          <p:nvPr/>
        </p:nvPicPr>
        <p:blipFill>
          <a:blip r:embed="rId2"/>
          <a:stretch>
            <a:fillRect/>
          </a:stretch>
        </p:blipFill>
        <p:spPr>
          <a:xfrm>
            <a:off x="785342" y="1073409"/>
            <a:ext cx="9415681" cy="5601613"/>
          </a:xfrm>
          <a:prstGeom prst="rect">
            <a:avLst/>
          </a:prstGeom>
        </p:spPr>
      </p:pic>
    </p:spTree>
    <p:extLst>
      <p:ext uri="{BB962C8B-B14F-4D97-AF65-F5344CB8AC3E}">
        <p14:creationId xmlns:p14="http://schemas.microsoft.com/office/powerpoint/2010/main" val="1861503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1F32D867-8597-479D-88AE-A9891B3B27C5}"/>
              </a:ext>
            </a:extLst>
          </p:cNvPr>
          <p:cNvSpPr txBox="1">
            <a:spLocks noChangeArrowheads="1"/>
          </p:cNvSpPr>
          <p:nvPr/>
        </p:nvSpPr>
        <p:spPr bwMode="auto">
          <a:xfrm>
            <a:off x="262007" y="289553"/>
            <a:ext cx="924804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061A2"/>
              </a:buClr>
              <a:buSzPct val="130000"/>
              <a:buChar char="•"/>
              <a:defRPr sz="2400">
                <a:solidFill>
                  <a:srgbClr val="4D4D4D"/>
                </a:solidFill>
                <a:latin typeface="Arial" panose="020B0604020202020204" pitchFamily="34" charset="0"/>
                <a:ea typeface="MS PGothic" panose="020B0600070205080204" pitchFamily="34" charset="-128"/>
              </a:defRPr>
            </a:lvl1pPr>
            <a:lvl2pPr marL="742950" indent="-285750">
              <a:spcBef>
                <a:spcPct val="20000"/>
              </a:spcBef>
              <a:buClr>
                <a:srgbClr val="2061A2"/>
              </a:buClr>
              <a:buFont typeface="Arial" panose="020B0604020202020204" pitchFamily="34" charset="0"/>
              <a:buChar char="–"/>
              <a:defRPr sz="2000">
                <a:solidFill>
                  <a:srgbClr val="4D4D4D"/>
                </a:solidFill>
                <a:latin typeface="Arial" panose="020B0604020202020204" pitchFamily="34" charset="0"/>
                <a:ea typeface="MS PGothic" panose="020B0600070205080204" pitchFamily="34" charset="-128"/>
              </a:defRPr>
            </a:lvl2pPr>
            <a:lvl3pPr marL="1143000" indent="-228600">
              <a:spcBef>
                <a:spcPct val="20000"/>
              </a:spcBef>
              <a:buClr>
                <a:srgbClr val="2061A2"/>
              </a:buClr>
              <a:buChar char="•"/>
              <a:defRPr sz="2400">
                <a:solidFill>
                  <a:srgbClr val="4D4D4D"/>
                </a:solidFill>
                <a:latin typeface="Arial" panose="020B0604020202020204" pitchFamily="34" charset="0"/>
                <a:ea typeface="MS PGothic" panose="020B0600070205080204" pitchFamily="34" charset="-128"/>
              </a:defRPr>
            </a:lvl3pPr>
            <a:lvl4pPr marL="1600200" indent="-228600">
              <a:spcBef>
                <a:spcPct val="20000"/>
              </a:spcBef>
              <a:buClr>
                <a:srgbClr val="2061A2"/>
              </a:buClr>
              <a:buChar char="–"/>
              <a:defRPr sz="1600">
                <a:solidFill>
                  <a:srgbClr val="4D4D4D"/>
                </a:solidFill>
                <a:latin typeface="Arial" panose="020B0604020202020204" pitchFamily="34" charset="0"/>
                <a:ea typeface="MS PGothic" panose="020B0600070205080204" pitchFamily="34" charset="-128"/>
              </a:defRPr>
            </a:lvl4pPr>
            <a:lvl5pPr marL="2057400" indent="-228600">
              <a:spcBef>
                <a:spcPct val="20000"/>
              </a:spcBef>
              <a:buClr>
                <a:srgbClr val="2061A2"/>
              </a:buClr>
              <a:buChar char="»"/>
              <a:defRPr sz="1400">
                <a:solidFill>
                  <a:srgbClr val="4D4D4D"/>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2061A2"/>
              </a:buClr>
              <a:buChar char="»"/>
              <a:defRPr sz="1400">
                <a:solidFill>
                  <a:srgbClr val="4D4D4D"/>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s-MX" altLang="es-MX" sz="3200" dirty="0">
                <a:solidFill>
                  <a:schemeClr val="tx1"/>
                </a:solidFill>
              </a:rPr>
              <a:t>TEMARIO.</a:t>
            </a:r>
            <a:endParaRPr lang="es-ES" altLang="es-MX" sz="3200" dirty="0">
              <a:solidFill>
                <a:schemeClr val="tx1"/>
              </a:solidFill>
            </a:endParaRPr>
          </a:p>
        </p:txBody>
      </p:sp>
      <p:sp>
        <p:nvSpPr>
          <p:cNvPr id="2" name="Rectángulo 1">
            <a:extLst>
              <a:ext uri="{FF2B5EF4-FFF2-40B4-BE49-F238E27FC236}">
                <a16:creationId xmlns:a16="http://schemas.microsoft.com/office/drawing/2014/main" id="{25C4BC8F-EFFC-411B-AD93-5391F0BE73E7}"/>
              </a:ext>
            </a:extLst>
          </p:cNvPr>
          <p:cNvSpPr/>
          <p:nvPr/>
        </p:nvSpPr>
        <p:spPr>
          <a:xfrm>
            <a:off x="609413" y="920747"/>
            <a:ext cx="10432473" cy="5647700"/>
          </a:xfrm>
          <a:prstGeom prst="rect">
            <a:avLst/>
          </a:prstGeom>
        </p:spPr>
        <p:txBody>
          <a:bodyPr wrap="square">
            <a:spAutoFit/>
          </a:bodyPr>
          <a:lstStyle/>
          <a:p>
            <a:pPr marL="1177925" lvl="1" indent="-720725">
              <a:spcAft>
                <a:spcPts val="600"/>
              </a:spcAft>
              <a:buSzPct val="100000"/>
              <a:buFont typeface="+mj-lt"/>
              <a:buAutoNum type="alphaLcPeriod" startAt="5"/>
              <a:tabLst>
                <a:tab pos="720725" algn="l"/>
              </a:tabLst>
            </a:pPr>
            <a:r>
              <a:rPr lang="es-MX" sz="2800" dirty="0">
                <a:latin typeface="Calibri" panose="020F0502020204030204" pitchFamily="34" charset="0"/>
                <a:ea typeface="Calibri" panose="020F0502020204030204" pitchFamily="34" charset="0"/>
                <a:cs typeface="Times New Roman" panose="02020603050405020304" pitchFamily="18" charset="0"/>
              </a:rPr>
              <a:t>Conciliación CFDI de Nómina vs Visor de Nómina SAT</a:t>
            </a:r>
          </a:p>
          <a:p>
            <a:pPr marL="1177925" lvl="1" indent="-720725">
              <a:spcAft>
                <a:spcPts val="600"/>
              </a:spcAft>
              <a:buSzPct val="100000"/>
              <a:buFont typeface="+mj-lt"/>
              <a:buAutoNum type="alphaLcPeriod" startAt="5"/>
              <a:tabLst>
                <a:tab pos="720725" algn="l"/>
              </a:tabLst>
            </a:pPr>
            <a:r>
              <a:rPr lang="es-MX" sz="2800" dirty="0">
                <a:latin typeface="Calibri" panose="020F0502020204030204" pitchFamily="34" charset="0"/>
                <a:ea typeface="Calibri" panose="020F0502020204030204" pitchFamily="34" charset="0"/>
                <a:cs typeface="Times New Roman" panose="02020603050405020304" pitchFamily="18" charset="0"/>
              </a:rPr>
              <a:t>Cancelación y sustitución de CFDI de nóminas, con el nuevo esquema de Cancelación</a:t>
            </a:r>
          </a:p>
          <a:p>
            <a:pPr marL="1177925" lvl="1" indent="-720725">
              <a:spcAft>
                <a:spcPts val="600"/>
              </a:spcAft>
              <a:buSzPct val="100000"/>
              <a:buFont typeface="+mj-lt"/>
              <a:buAutoNum type="alphaLcPeriod" startAt="5"/>
              <a:tabLst>
                <a:tab pos="720725" algn="l"/>
              </a:tabLst>
            </a:pPr>
            <a:r>
              <a:rPr lang="es-MX" sz="2800" dirty="0">
                <a:latin typeface="Calibri" panose="020F0502020204030204" pitchFamily="34" charset="0"/>
                <a:ea typeface="Calibri" panose="020F0502020204030204" pitchFamily="34" charset="0"/>
                <a:cs typeface="Times New Roman" panose="02020603050405020304" pitchFamily="18" charset="0"/>
              </a:rPr>
              <a:t>Conceptos de ajustes en correcciones cuando ya se pagó la nómina</a:t>
            </a:r>
          </a:p>
          <a:p>
            <a:pPr marL="720725" lvl="0" indent="-720725">
              <a:spcAft>
                <a:spcPts val="600"/>
              </a:spcAft>
              <a:buSzPct val="100000"/>
              <a:buFont typeface="+mj-lt"/>
              <a:buAutoNum type="romanUcPeriod" startAt="4"/>
              <a:tabLst>
                <a:tab pos="720725" algn="l"/>
              </a:tabLst>
            </a:pPr>
            <a:r>
              <a:rPr lang="es-MX" sz="2800" dirty="0">
                <a:latin typeface="Calibri" panose="020F0502020204030204" pitchFamily="34" charset="0"/>
                <a:ea typeface="Calibri" panose="020F0502020204030204" pitchFamily="34" charset="0"/>
                <a:cs typeface="Times New Roman" panose="02020603050405020304" pitchFamily="18" charset="0"/>
              </a:rPr>
              <a:t>Sanciones y Multas</a:t>
            </a:r>
          </a:p>
          <a:p>
            <a:pPr marL="720725" lvl="0" indent="-720725">
              <a:spcAft>
                <a:spcPts val="600"/>
              </a:spcAft>
              <a:buSzPct val="100000"/>
              <a:buFont typeface="+mj-lt"/>
              <a:buAutoNum type="romanUcPeriod" startAt="4"/>
              <a:tabLst>
                <a:tab pos="720725" algn="l"/>
              </a:tabLst>
            </a:pPr>
            <a:r>
              <a:rPr lang="es-MX" sz="2800" dirty="0">
                <a:latin typeface="Calibri" panose="020F0502020204030204" pitchFamily="34" charset="0"/>
                <a:ea typeface="Calibri" panose="020F0502020204030204" pitchFamily="34" charset="0"/>
                <a:cs typeface="Times New Roman" panose="02020603050405020304" pitchFamily="18" charset="0"/>
              </a:rPr>
              <a:t>C</a:t>
            </a:r>
            <a:r>
              <a:rPr lang="es-ES_tradnl" sz="2800" dirty="0">
                <a:latin typeface="Calibri" panose="020F0502020204030204" pitchFamily="34" charset="0"/>
                <a:cs typeface="Times New Roman" panose="02020603050405020304" pitchFamily="18" charset="0"/>
              </a:rPr>
              <a:t>FDI como medio de fiscalización del SAT.</a:t>
            </a:r>
            <a:endParaRPr lang="es-MX" sz="2800" dirty="0">
              <a:latin typeface="Calibri" panose="020F0502020204030204" pitchFamily="34" charset="0"/>
              <a:cs typeface="Times New Roman" panose="02020603050405020304" pitchFamily="18" charset="0"/>
            </a:endParaRPr>
          </a:p>
          <a:p>
            <a:pPr marL="971550" lvl="1" indent="-514350">
              <a:buFont typeface="+mj-lt"/>
              <a:buAutoNum type="alphaLcPeriod"/>
            </a:pPr>
            <a:r>
              <a:rPr lang="es-ES_tradnl" sz="2800" dirty="0">
                <a:latin typeface="Calibri" panose="020F0502020204030204" pitchFamily="34" charset="0"/>
                <a:cs typeface="Times New Roman" panose="02020603050405020304" pitchFamily="18" charset="0"/>
              </a:rPr>
              <a:t>Para alimentar las aplicaciones del SAT en pagos de impuestos</a:t>
            </a:r>
            <a:endParaRPr lang="es-MX" sz="2800" dirty="0">
              <a:latin typeface="Calibri" panose="020F0502020204030204" pitchFamily="34" charset="0"/>
              <a:cs typeface="Times New Roman" panose="02020603050405020304" pitchFamily="18" charset="0"/>
            </a:endParaRPr>
          </a:p>
          <a:p>
            <a:pPr marL="971550" lvl="1" indent="-514350">
              <a:buFont typeface="+mj-lt"/>
              <a:buAutoNum type="alphaLcPeriod"/>
            </a:pPr>
            <a:r>
              <a:rPr lang="es-ES_tradnl" sz="2800" dirty="0">
                <a:latin typeface="Calibri" panose="020F0502020204030204" pitchFamily="34" charset="0"/>
                <a:cs typeface="Times New Roman" panose="02020603050405020304" pitchFamily="18" charset="0"/>
              </a:rPr>
              <a:t>Invitaciones por parte del SAT. Motivos.  </a:t>
            </a:r>
            <a:endParaRPr lang="es-MX" sz="2800" dirty="0">
              <a:latin typeface="Calibri" panose="020F0502020204030204" pitchFamily="34" charset="0"/>
              <a:cs typeface="Times New Roman" panose="02020603050405020304" pitchFamily="18" charset="0"/>
            </a:endParaRPr>
          </a:p>
          <a:p>
            <a:pPr marL="971550" lvl="1" indent="-514350">
              <a:buFont typeface="+mj-lt"/>
              <a:buAutoNum type="alphaLcPeriod"/>
            </a:pPr>
            <a:r>
              <a:rPr lang="es-ES_tradnl" sz="2800" dirty="0">
                <a:latin typeface="Calibri" panose="020F0502020204030204" pitchFamily="34" charset="0"/>
                <a:cs typeface="Times New Roman" panose="02020603050405020304" pitchFamily="18" charset="0"/>
              </a:rPr>
              <a:t>Puntos clave en los CFDI para evitar invitaciones.</a:t>
            </a:r>
            <a:endParaRPr lang="es-MX" sz="2800" dirty="0">
              <a:latin typeface="Calibri" panose="020F0502020204030204" pitchFamily="34" charset="0"/>
              <a:cs typeface="Times New Roman" panose="02020603050405020304" pitchFamily="18" charset="0"/>
            </a:endParaRPr>
          </a:p>
          <a:p>
            <a:pPr marL="971550" lvl="1" indent="-514350">
              <a:buFont typeface="+mj-lt"/>
              <a:buAutoNum type="alphaLcPeriod"/>
            </a:pPr>
            <a:r>
              <a:rPr lang="es-ES_tradnl" sz="2800" dirty="0">
                <a:latin typeface="Calibri" panose="020F0502020204030204" pitchFamily="34" charset="0"/>
                <a:cs typeface="Times New Roman" panose="02020603050405020304" pitchFamily="18" charset="0"/>
              </a:rPr>
              <a:t>Medidas de control administrativo y registro contable de los CFDI y su debida conciliación con el repositorio del SAT.</a:t>
            </a:r>
            <a:endParaRPr lang="es-MX" sz="28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0535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F066B9F-2C78-4FEA-8453-14420989C317}"/>
              </a:ext>
            </a:extLst>
          </p:cNvPr>
          <p:cNvSpPr txBox="1">
            <a:spLocks/>
          </p:cNvSpPr>
          <p:nvPr/>
        </p:nvSpPr>
        <p:spPr>
          <a:xfrm>
            <a:off x="205282" y="293587"/>
            <a:ext cx="899786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a. El principal porque de las diferencias con el SAT	</a:t>
            </a:r>
          </a:p>
        </p:txBody>
      </p:sp>
      <p:pic>
        <p:nvPicPr>
          <p:cNvPr id="4" name="Imagen 3">
            <a:extLst>
              <a:ext uri="{FF2B5EF4-FFF2-40B4-BE49-F238E27FC236}">
                <a16:creationId xmlns:a16="http://schemas.microsoft.com/office/drawing/2014/main" id="{B103CD1F-185D-4937-8A93-5FDF4573FE26}"/>
              </a:ext>
            </a:extLst>
          </p:cNvPr>
          <p:cNvPicPr>
            <a:picLocks noChangeAspect="1"/>
          </p:cNvPicPr>
          <p:nvPr/>
        </p:nvPicPr>
        <p:blipFill>
          <a:blip r:embed="rId2"/>
          <a:stretch>
            <a:fillRect/>
          </a:stretch>
        </p:blipFill>
        <p:spPr>
          <a:xfrm>
            <a:off x="2162444" y="1566642"/>
            <a:ext cx="7265452" cy="4708204"/>
          </a:xfrm>
          <a:prstGeom prst="rect">
            <a:avLst/>
          </a:prstGeom>
        </p:spPr>
      </p:pic>
    </p:spTree>
    <p:extLst>
      <p:ext uri="{BB962C8B-B14F-4D97-AF65-F5344CB8AC3E}">
        <p14:creationId xmlns:p14="http://schemas.microsoft.com/office/powerpoint/2010/main" val="2285985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F066B9F-2C78-4FEA-8453-14420989C317}"/>
              </a:ext>
            </a:extLst>
          </p:cNvPr>
          <p:cNvSpPr txBox="1">
            <a:spLocks/>
          </p:cNvSpPr>
          <p:nvPr/>
        </p:nvSpPr>
        <p:spPr>
          <a:xfrm>
            <a:off x="205282" y="293587"/>
            <a:ext cx="899786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a. El principal porque de las diferencias con el SAT	</a:t>
            </a:r>
          </a:p>
        </p:txBody>
      </p:sp>
      <p:graphicFrame>
        <p:nvGraphicFramePr>
          <p:cNvPr id="4" name="Tabla 3">
            <a:extLst>
              <a:ext uri="{FF2B5EF4-FFF2-40B4-BE49-F238E27FC236}">
                <a16:creationId xmlns:a16="http://schemas.microsoft.com/office/drawing/2014/main" id="{8C178DBC-C245-426E-8F52-4919A1E7CA20}"/>
              </a:ext>
            </a:extLst>
          </p:cNvPr>
          <p:cNvGraphicFramePr>
            <a:graphicFrameLocks noGrp="1"/>
          </p:cNvGraphicFramePr>
          <p:nvPr/>
        </p:nvGraphicFramePr>
        <p:xfrm>
          <a:off x="1550862" y="1298910"/>
          <a:ext cx="9090275" cy="4762500"/>
        </p:xfrm>
        <a:graphic>
          <a:graphicData uri="http://schemas.openxmlformats.org/drawingml/2006/table">
            <a:tbl>
              <a:tblPr/>
              <a:tblGrid>
                <a:gridCol w="2343036">
                  <a:extLst>
                    <a:ext uri="{9D8B030D-6E8A-4147-A177-3AD203B41FA5}">
                      <a16:colId xmlns:a16="http://schemas.microsoft.com/office/drawing/2014/main" val="153858268"/>
                    </a:ext>
                  </a:extLst>
                </a:gridCol>
                <a:gridCol w="6747239">
                  <a:extLst>
                    <a:ext uri="{9D8B030D-6E8A-4147-A177-3AD203B41FA5}">
                      <a16:colId xmlns:a16="http://schemas.microsoft.com/office/drawing/2014/main" val="1935897845"/>
                    </a:ext>
                  </a:extLst>
                </a:gridCol>
              </a:tblGrid>
              <a:tr h="371475">
                <a:tc>
                  <a:txBody>
                    <a:bodyPr/>
                    <a:lstStyle/>
                    <a:p>
                      <a:pPr algn="ctr" fontAlgn="ctr"/>
                      <a:r>
                        <a:rPr lang="es-MX" sz="2000" b="0" i="0" u="none" strike="noStrike">
                          <a:solidFill>
                            <a:srgbClr val="000000"/>
                          </a:solidFill>
                          <a:effectLst/>
                          <a:latin typeface="Arial" panose="020B0604020202020204" pitchFamily="34" charset="0"/>
                        </a:rPr>
                        <a:t>c_TipoRegimen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2000" b="0" i="0" u="none" strike="noStrike">
                          <a:solidFill>
                            <a:srgbClr val="000000"/>
                          </a:solidFill>
                          <a:effectLst/>
                          <a:latin typeface="Arial" panose="020B0604020202020204" pitchFamily="34" charset="0"/>
                        </a:rPr>
                        <a:t>Descripción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72560080"/>
                  </a:ext>
                </a:extLst>
              </a:tr>
              <a:tr h="180975">
                <a:tc>
                  <a:txBody>
                    <a:bodyPr/>
                    <a:lstStyle/>
                    <a:p>
                      <a:pPr algn="ctr" fontAlgn="ctr"/>
                      <a:r>
                        <a:rPr lang="es-MX" sz="2000" b="0" i="0" u="none" strike="noStrike">
                          <a:solidFill>
                            <a:srgbClr val="000000"/>
                          </a:solidFill>
                          <a:effectLst/>
                          <a:latin typeface="Arial" panose="020B060402020202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Sueldos (Incluye ingresos señalados en la fracción I del artículo 94 de LISR)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7631062"/>
                  </a:ext>
                </a:extLst>
              </a:tr>
              <a:tr h="180975">
                <a:tc>
                  <a:txBody>
                    <a:bodyPr/>
                    <a:lstStyle/>
                    <a:p>
                      <a:pPr algn="ctr" fontAlgn="ctr"/>
                      <a:r>
                        <a:rPr lang="es-MX" sz="2000" b="0" i="0" u="none" strike="noStrike">
                          <a:solidFill>
                            <a:srgbClr val="000000"/>
                          </a:solidFill>
                          <a:effectLst/>
                          <a:latin typeface="Arial" panose="020B060402020202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Jubilados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594410"/>
                  </a:ext>
                </a:extLst>
              </a:tr>
              <a:tr h="180975">
                <a:tc>
                  <a:txBody>
                    <a:bodyPr/>
                    <a:lstStyle/>
                    <a:p>
                      <a:pPr algn="ctr" fontAlgn="ctr"/>
                      <a:r>
                        <a:rPr lang="es-MX" sz="2000" b="0" i="0" u="none" strike="noStrike" dirty="0">
                          <a:solidFill>
                            <a:srgbClr val="000000"/>
                          </a:solidFill>
                          <a:effectLst/>
                          <a:latin typeface="Arial" panose="020B0604020202020204" pitchFamily="34" charset="0"/>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Pensionados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336034"/>
                  </a:ext>
                </a:extLst>
              </a:tr>
              <a:tr h="180975">
                <a:tc>
                  <a:txBody>
                    <a:bodyPr/>
                    <a:lstStyle/>
                    <a:p>
                      <a:pPr algn="ctr" fontAlgn="ctr"/>
                      <a:r>
                        <a:rPr lang="es-MX" sz="2000" b="0" i="0" u="none" strike="noStrike">
                          <a:solidFill>
                            <a:srgbClr val="000000"/>
                          </a:solidFill>
                          <a:effectLst/>
                          <a:latin typeface="Arial" panose="020B0604020202020204" pitchFamily="34" charset="0"/>
                        </a:rPr>
                        <a:t>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Asimilados Miembros Sociedades Cooperativas Produccion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556775"/>
                  </a:ext>
                </a:extLst>
              </a:tr>
              <a:tr h="180975">
                <a:tc>
                  <a:txBody>
                    <a:bodyPr/>
                    <a:lstStyle/>
                    <a:p>
                      <a:pPr algn="ctr" fontAlgn="ctr"/>
                      <a:r>
                        <a:rPr lang="es-MX" sz="2000" b="0" i="0" u="none" strike="noStrike">
                          <a:solidFill>
                            <a:srgbClr val="000000"/>
                          </a:solidFill>
                          <a:effectLst/>
                          <a:latin typeface="Arial" panose="020B0604020202020204" pitchFamily="34" charset="0"/>
                        </a:rPr>
                        <a:t>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Asimilados Integrantes Sociedades Asociaciones Civiles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7317395"/>
                  </a:ext>
                </a:extLst>
              </a:tr>
              <a:tr h="180975">
                <a:tc>
                  <a:txBody>
                    <a:bodyPr/>
                    <a:lstStyle/>
                    <a:p>
                      <a:pPr algn="ctr" fontAlgn="ctr"/>
                      <a:r>
                        <a:rPr lang="es-MX" sz="2000" b="0" i="0" u="none" strike="noStrike" dirty="0">
                          <a:solidFill>
                            <a:srgbClr val="000000"/>
                          </a:solidFill>
                          <a:effectLst/>
                          <a:latin typeface="Arial" panose="020B0604020202020204" pitchFamily="34" charset="0"/>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Asimilados Miembros consejos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2621803"/>
                  </a:ext>
                </a:extLst>
              </a:tr>
              <a:tr h="180975">
                <a:tc>
                  <a:txBody>
                    <a:bodyPr/>
                    <a:lstStyle/>
                    <a:p>
                      <a:pPr algn="ctr" fontAlgn="ctr"/>
                      <a:r>
                        <a:rPr lang="es-MX" sz="2000" b="0" i="0" u="none" strike="noStrike" dirty="0">
                          <a:solidFill>
                            <a:srgbClr val="000000"/>
                          </a:solidFill>
                          <a:effectLst/>
                          <a:latin typeface="Arial" panose="020B0604020202020204" pitchFamily="34" charset="0"/>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Asimilados comisionistas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1843847"/>
                  </a:ext>
                </a:extLst>
              </a:tr>
              <a:tr h="180975">
                <a:tc>
                  <a:txBody>
                    <a:bodyPr/>
                    <a:lstStyle/>
                    <a:p>
                      <a:pPr algn="ctr" fontAlgn="ctr"/>
                      <a:r>
                        <a:rPr lang="es-MX" sz="2000" b="0" i="0" u="none" strike="noStrike">
                          <a:solidFill>
                            <a:srgbClr val="000000"/>
                          </a:solidFill>
                          <a:effectLst/>
                          <a:latin typeface="Arial" panose="020B0604020202020204" pitchFamily="34" charset="0"/>
                        </a:rPr>
                        <a:t>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Asimilados Honorarios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8724125"/>
                  </a:ext>
                </a:extLst>
              </a:tr>
              <a:tr h="180975">
                <a:tc>
                  <a:txBody>
                    <a:bodyPr/>
                    <a:lstStyle/>
                    <a:p>
                      <a:pPr algn="ctr" fontAlgn="ctr"/>
                      <a:r>
                        <a:rPr lang="es-MX" sz="2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dirty="0">
                          <a:solidFill>
                            <a:srgbClr val="000000"/>
                          </a:solidFill>
                          <a:effectLst/>
                          <a:latin typeface="Arial" panose="020B0604020202020204" pitchFamily="34" charset="0"/>
                        </a:rPr>
                        <a:t>Asimilados acciones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573549"/>
                  </a:ext>
                </a:extLst>
              </a:tr>
              <a:tr h="180975">
                <a:tc>
                  <a:txBody>
                    <a:bodyPr/>
                    <a:lstStyle/>
                    <a:p>
                      <a:pPr algn="ctr" fontAlgn="ctr"/>
                      <a:r>
                        <a:rPr lang="es-MX" sz="20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Asimilados otros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8700059"/>
                  </a:ext>
                </a:extLst>
              </a:tr>
              <a:tr h="180975">
                <a:tc>
                  <a:txBody>
                    <a:bodyPr/>
                    <a:lstStyle/>
                    <a:p>
                      <a:pPr algn="ctr" fontAlgn="ctr"/>
                      <a:r>
                        <a:rPr lang="es-MX" sz="2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Jubilados o Pensionados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619204"/>
                  </a:ext>
                </a:extLst>
              </a:tr>
              <a:tr h="180975">
                <a:tc>
                  <a:txBody>
                    <a:bodyPr/>
                    <a:lstStyle/>
                    <a:p>
                      <a:pPr algn="ctr" fontAlgn="ctr"/>
                      <a:r>
                        <a:rPr lang="es-MX" sz="2000" b="0" i="0" u="none" strike="noStrike">
                          <a:solidFill>
                            <a:srgbClr val="000000"/>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a:solidFill>
                            <a:srgbClr val="000000"/>
                          </a:solidFill>
                          <a:effectLst/>
                          <a:latin typeface="Arial" panose="020B0604020202020204" pitchFamily="34" charset="0"/>
                        </a:rPr>
                        <a:t>Indemnización o Separación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750563"/>
                  </a:ext>
                </a:extLst>
              </a:tr>
              <a:tr h="180975">
                <a:tc>
                  <a:txBody>
                    <a:bodyPr/>
                    <a:lstStyle/>
                    <a:p>
                      <a:pPr algn="ctr" fontAlgn="ctr"/>
                      <a:r>
                        <a:rPr lang="es-MX" sz="2000" b="0"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2000" b="0" i="0" u="none" strike="noStrike" dirty="0">
                          <a:solidFill>
                            <a:srgbClr val="000000"/>
                          </a:solidFill>
                          <a:effectLst/>
                          <a:latin typeface="Arial" panose="020B0604020202020204" pitchFamily="34" charset="0"/>
                        </a:rPr>
                        <a:t>Otro Régimen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4431664"/>
                  </a:ext>
                </a:extLst>
              </a:tr>
            </a:tbl>
          </a:graphicData>
        </a:graphic>
      </p:graphicFrame>
    </p:spTree>
    <p:extLst>
      <p:ext uri="{BB962C8B-B14F-4D97-AF65-F5344CB8AC3E}">
        <p14:creationId xmlns:p14="http://schemas.microsoft.com/office/powerpoint/2010/main" val="32681551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F066B9F-2C78-4FEA-8453-14420989C317}"/>
              </a:ext>
            </a:extLst>
          </p:cNvPr>
          <p:cNvSpPr txBox="1">
            <a:spLocks/>
          </p:cNvSpPr>
          <p:nvPr/>
        </p:nvSpPr>
        <p:spPr>
          <a:xfrm>
            <a:off x="205282" y="293587"/>
            <a:ext cx="899786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a. El principal porque de las diferencias con el SAT	</a:t>
            </a:r>
          </a:p>
        </p:txBody>
      </p:sp>
      <p:graphicFrame>
        <p:nvGraphicFramePr>
          <p:cNvPr id="4" name="Tabla 3">
            <a:extLst>
              <a:ext uri="{FF2B5EF4-FFF2-40B4-BE49-F238E27FC236}">
                <a16:creationId xmlns:a16="http://schemas.microsoft.com/office/drawing/2014/main" id="{77206BC7-07ED-42E0-BD1E-E48EBE292890}"/>
              </a:ext>
            </a:extLst>
          </p:cNvPr>
          <p:cNvGraphicFramePr>
            <a:graphicFrameLocks noGrp="1"/>
          </p:cNvGraphicFramePr>
          <p:nvPr/>
        </p:nvGraphicFramePr>
        <p:xfrm>
          <a:off x="717354" y="1069879"/>
          <a:ext cx="10517001" cy="5563807"/>
        </p:xfrm>
        <a:graphic>
          <a:graphicData uri="http://schemas.openxmlformats.org/drawingml/2006/table">
            <a:tbl>
              <a:tblPr firstRow="1" firstCol="1" bandRow="1"/>
              <a:tblGrid>
                <a:gridCol w="4879882">
                  <a:extLst>
                    <a:ext uri="{9D8B030D-6E8A-4147-A177-3AD203B41FA5}">
                      <a16:colId xmlns:a16="http://schemas.microsoft.com/office/drawing/2014/main" val="1017555519"/>
                    </a:ext>
                  </a:extLst>
                </a:gridCol>
                <a:gridCol w="5637119">
                  <a:extLst>
                    <a:ext uri="{9D8B030D-6E8A-4147-A177-3AD203B41FA5}">
                      <a16:colId xmlns:a16="http://schemas.microsoft.com/office/drawing/2014/main" val="3956703882"/>
                    </a:ext>
                  </a:extLst>
                </a:gridCol>
              </a:tblGrid>
              <a:tr h="283434">
                <a:tc>
                  <a:txBody>
                    <a:bodyPr/>
                    <a:lstStyle/>
                    <a:p>
                      <a:pPr algn="ctr">
                        <a:lnSpc>
                          <a:spcPct val="150000"/>
                        </a:lnSpc>
                        <a:spcAft>
                          <a:spcPts val="0"/>
                        </a:spcAft>
                      </a:pPr>
                      <a:r>
                        <a:rPr lang="es-MX" sz="1500" b="1">
                          <a:solidFill>
                            <a:srgbClr val="666666"/>
                          </a:solidFill>
                          <a:effectLst/>
                          <a:latin typeface="Helvetica" panose="020B0604020202020204" pitchFamily="34" charset="0"/>
                          <a:ea typeface="Times New Roman" panose="02020603050405020304" pitchFamily="18" charset="0"/>
                          <a:cs typeface="Times New Roman" panose="02020603050405020304" pitchFamily="18" charset="0"/>
                        </a:rPr>
                        <a:t>TIPO DE CONTRATO</a:t>
                      </a:r>
                      <a:endParaRPr lang="es-MX"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MX" sz="1500" b="1">
                          <a:solidFill>
                            <a:srgbClr val="666666"/>
                          </a:solidFill>
                          <a:effectLst/>
                          <a:latin typeface="Helvetica" panose="020B0604020202020204" pitchFamily="34" charset="0"/>
                          <a:ea typeface="Times New Roman" panose="02020603050405020304" pitchFamily="18" charset="0"/>
                          <a:cs typeface="Times New Roman" panose="02020603050405020304" pitchFamily="18" charset="0"/>
                        </a:rPr>
                        <a:t>TIPO DE REGIMEN</a:t>
                      </a:r>
                      <a:endParaRPr lang="es-MX"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5790479"/>
                  </a:ext>
                </a:extLst>
              </a:tr>
              <a:tr h="2117370">
                <a:tc>
                  <a:txBody>
                    <a:bodyPr/>
                    <a:lstStyle/>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01 Contrato de trabajo por tiempo indeterminado</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02 Contrato de trabajo para obra determinada</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03 Contrato de trabajo por tiempo determinado</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04 Contrato de trabajo por temporada</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05 Contrato de trabajo sujeto a prueba</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06 Contrato de trabajo con capacitación inicial</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07 Modalidad de contratación por pago de hora laborada</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08 Modalidad de trabajo por comisión laboral</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02 Sueldos (Incluye ingresos señalados en la fracción I </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del artículo 94 de LISR)</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6838228"/>
                  </a:ext>
                </a:extLst>
              </a:tr>
              <a:tr h="2752580">
                <a:tc>
                  <a:txBody>
                    <a:bodyPr/>
                    <a:lstStyle/>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09 Modalidades de contratación donde no existe relación  de </a:t>
                      </a: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trabajo</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10 Jubilación, pensión, retiro.</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99 Otro contrato</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03 Pensionados</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04 Pensionados </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05 Asimilados Miembros Sociedades Cooperativas  Producción</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06 Asimilados Integrantes Sociedades Asociaciones Civiles</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07 Asimilados Miembros consejos</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08 Asimilados comisionistas</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09 Asimilados Honorarios</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10 Asimilados acciones</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11 Asimilados otros</a:t>
                      </a: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12 Jubilados o Pensionados</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13 Indemnización o Separación</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99 Otro Régimen</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5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3412227"/>
                  </a:ext>
                </a:extLst>
              </a:tr>
            </a:tbl>
          </a:graphicData>
        </a:graphic>
      </p:graphicFrame>
    </p:spTree>
    <p:extLst>
      <p:ext uri="{BB962C8B-B14F-4D97-AF65-F5344CB8AC3E}">
        <p14:creationId xmlns:p14="http://schemas.microsoft.com/office/powerpoint/2010/main" val="2500917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F066B9F-2C78-4FEA-8453-14420989C317}"/>
              </a:ext>
            </a:extLst>
          </p:cNvPr>
          <p:cNvSpPr txBox="1">
            <a:spLocks/>
          </p:cNvSpPr>
          <p:nvPr/>
        </p:nvSpPr>
        <p:spPr>
          <a:xfrm>
            <a:off x="205282" y="293587"/>
            <a:ext cx="899786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a. El principal porque de las diferencias con el SAT	</a:t>
            </a:r>
          </a:p>
        </p:txBody>
      </p:sp>
      <p:graphicFrame>
        <p:nvGraphicFramePr>
          <p:cNvPr id="4" name="object 4">
            <a:extLst>
              <a:ext uri="{FF2B5EF4-FFF2-40B4-BE49-F238E27FC236}">
                <a16:creationId xmlns:a16="http://schemas.microsoft.com/office/drawing/2014/main" id="{4104A920-2E61-440D-BDCE-C8D757FCDED4}"/>
              </a:ext>
            </a:extLst>
          </p:cNvPr>
          <p:cNvGraphicFramePr>
            <a:graphicFrameLocks noGrp="1"/>
          </p:cNvGraphicFramePr>
          <p:nvPr/>
        </p:nvGraphicFramePr>
        <p:xfrm>
          <a:off x="939063" y="1563116"/>
          <a:ext cx="10300970" cy="4088379"/>
        </p:xfrm>
        <a:graphic>
          <a:graphicData uri="http://schemas.openxmlformats.org/drawingml/2006/table">
            <a:tbl>
              <a:tblPr firstRow="1" bandRow="1">
                <a:tableStyleId>{2D5ABB26-0587-4C30-8999-92F81FD0307C}</a:tableStyleId>
              </a:tblPr>
              <a:tblGrid>
                <a:gridCol w="1122680">
                  <a:extLst>
                    <a:ext uri="{9D8B030D-6E8A-4147-A177-3AD203B41FA5}">
                      <a16:colId xmlns:a16="http://schemas.microsoft.com/office/drawing/2014/main" val="20000"/>
                    </a:ext>
                  </a:extLst>
                </a:gridCol>
                <a:gridCol w="4393565">
                  <a:extLst>
                    <a:ext uri="{9D8B030D-6E8A-4147-A177-3AD203B41FA5}">
                      <a16:colId xmlns:a16="http://schemas.microsoft.com/office/drawing/2014/main" val="20001"/>
                    </a:ext>
                  </a:extLst>
                </a:gridCol>
                <a:gridCol w="2333092">
                  <a:extLst>
                    <a:ext uri="{9D8B030D-6E8A-4147-A177-3AD203B41FA5}">
                      <a16:colId xmlns:a16="http://schemas.microsoft.com/office/drawing/2014/main" val="20002"/>
                    </a:ext>
                  </a:extLst>
                </a:gridCol>
                <a:gridCol w="2451633">
                  <a:extLst>
                    <a:ext uri="{9D8B030D-6E8A-4147-A177-3AD203B41FA5}">
                      <a16:colId xmlns:a16="http://schemas.microsoft.com/office/drawing/2014/main" val="20003"/>
                    </a:ext>
                  </a:extLst>
                </a:gridCol>
              </a:tblGrid>
              <a:tr h="568706">
                <a:tc>
                  <a:txBody>
                    <a:bodyPr/>
                    <a:lstStyle/>
                    <a:p>
                      <a:pPr marL="222885" marR="43180" indent="-172720">
                        <a:lnSpc>
                          <a:spcPct val="100000"/>
                        </a:lnSpc>
                        <a:spcBef>
                          <a:spcPts val="20"/>
                        </a:spcBef>
                      </a:pPr>
                      <a:r>
                        <a:rPr sz="1800" b="1" dirty="0">
                          <a:latin typeface="Arial"/>
                          <a:cs typeface="Arial"/>
                        </a:rPr>
                        <a:t>c_</a:t>
                      </a:r>
                      <a:r>
                        <a:rPr sz="1800" b="1" spc="-65" dirty="0">
                          <a:latin typeface="Arial"/>
                          <a:cs typeface="Arial"/>
                        </a:rPr>
                        <a:t>T</a:t>
                      </a:r>
                      <a:r>
                        <a:rPr sz="1800" b="1" dirty="0">
                          <a:latin typeface="Arial"/>
                          <a:cs typeface="Arial"/>
                        </a:rPr>
                        <a:t>ipoRe  gimen</a:t>
                      </a:r>
                      <a:endParaRPr sz="1800">
                        <a:latin typeface="Arial"/>
                        <a:cs typeface="Arial"/>
                      </a:endParaRPr>
                    </a:p>
                  </a:txBody>
                  <a:tcPr marL="0" marR="0" marT="2540" marB="0">
                    <a:lnL w="12700">
                      <a:solidFill>
                        <a:srgbClr val="000000"/>
                      </a:solidFill>
                      <a:prstDash val="solid"/>
                    </a:lnL>
                    <a:lnR w="6350">
                      <a:solidFill>
                        <a:srgbClr val="000000"/>
                      </a:solidFill>
                      <a:prstDash val="solid"/>
                    </a:lnR>
                    <a:lnT w="12700">
                      <a:solidFill>
                        <a:srgbClr val="000000"/>
                      </a:solidFill>
                      <a:prstDash val="solid"/>
                    </a:lnT>
                    <a:lnB w="6350">
                      <a:solidFill>
                        <a:srgbClr val="000000"/>
                      </a:solidFill>
                      <a:prstDash val="solid"/>
                    </a:lnB>
                    <a:solidFill>
                      <a:srgbClr val="D9D9D9"/>
                    </a:solidFill>
                  </a:tcPr>
                </a:tc>
                <a:tc>
                  <a:txBody>
                    <a:bodyPr/>
                    <a:lstStyle/>
                    <a:p>
                      <a:pPr algn="ctr">
                        <a:lnSpc>
                          <a:spcPct val="100000"/>
                        </a:lnSpc>
                        <a:spcBef>
                          <a:spcPts val="1100"/>
                        </a:spcBef>
                      </a:pPr>
                      <a:r>
                        <a:rPr sz="1800" b="1" dirty="0">
                          <a:latin typeface="Arial"/>
                          <a:cs typeface="Arial"/>
                        </a:rPr>
                        <a:t>Descripción</a:t>
                      </a:r>
                      <a:endParaRPr sz="1800">
                        <a:latin typeface="Arial"/>
                        <a:cs typeface="Arial"/>
                      </a:endParaRPr>
                    </a:p>
                  </a:txBody>
                  <a:tcPr marL="0" marR="0" marT="139700" marB="0">
                    <a:lnL w="6350">
                      <a:solidFill>
                        <a:srgbClr val="000000"/>
                      </a:solidFill>
                      <a:prstDash val="solid"/>
                    </a:lnL>
                    <a:lnR w="6350">
                      <a:solidFill>
                        <a:srgbClr val="000000"/>
                      </a:solidFill>
                      <a:prstDash val="solid"/>
                    </a:lnR>
                    <a:lnT w="12700">
                      <a:solidFill>
                        <a:srgbClr val="000000"/>
                      </a:solidFill>
                      <a:prstDash val="solid"/>
                    </a:lnT>
                    <a:lnB w="6350">
                      <a:solidFill>
                        <a:srgbClr val="000000"/>
                      </a:solidFill>
                      <a:prstDash val="solid"/>
                    </a:lnB>
                    <a:solidFill>
                      <a:srgbClr val="D9D9D9"/>
                    </a:solidFill>
                  </a:tcPr>
                </a:tc>
                <a:tc>
                  <a:txBody>
                    <a:bodyPr/>
                    <a:lstStyle/>
                    <a:p>
                      <a:pPr marL="917575" marR="65405" indent="-840740">
                        <a:lnSpc>
                          <a:spcPct val="100000"/>
                        </a:lnSpc>
                        <a:spcBef>
                          <a:spcPts val="20"/>
                        </a:spcBef>
                      </a:pPr>
                      <a:r>
                        <a:rPr sz="1800" b="1" dirty="0" err="1">
                          <a:latin typeface="Arial"/>
                          <a:cs typeface="Arial"/>
                        </a:rPr>
                        <a:t>c_</a:t>
                      </a:r>
                      <a:r>
                        <a:rPr sz="1800" b="1" spc="-65" dirty="0" err="1">
                          <a:latin typeface="Arial"/>
                          <a:cs typeface="Arial"/>
                        </a:rPr>
                        <a:t>T</a:t>
                      </a:r>
                      <a:r>
                        <a:rPr sz="1800" b="1" dirty="0" err="1">
                          <a:latin typeface="Arial"/>
                          <a:cs typeface="Arial"/>
                        </a:rPr>
                        <a:t>ipoPercepcion</a:t>
                      </a:r>
                      <a:endParaRPr sz="1800" dirty="0">
                        <a:latin typeface="Arial"/>
                        <a:cs typeface="Arial"/>
                      </a:endParaRPr>
                    </a:p>
                  </a:txBody>
                  <a:tcPr marL="0" marR="0" marT="2540" marB="0">
                    <a:lnL w="6350">
                      <a:solidFill>
                        <a:srgbClr val="000000"/>
                      </a:solidFill>
                      <a:prstDash val="solid"/>
                    </a:lnL>
                    <a:lnR w="6350">
                      <a:solidFill>
                        <a:srgbClr val="000000"/>
                      </a:solidFill>
                      <a:prstDash val="solid"/>
                    </a:lnR>
                    <a:lnT w="12700">
                      <a:solidFill>
                        <a:srgbClr val="000000"/>
                      </a:solidFill>
                      <a:prstDash val="solid"/>
                    </a:lnT>
                    <a:lnB w="6350">
                      <a:solidFill>
                        <a:srgbClr val="000000"/>
                      </a:solidFill>
                      <a:prstDash val="solid"/>
                    </a:lnB>
                    <a:solidFill>
                      <a:srgbClr val="D9D9D9"/>
                    </a:solidFill>
                  </a:tcPr>
                </a:tc>
                <a:tc>
                  <a:txBody>
                    <a:bodyPr/>
                    <a:lstStyle/>
                    <a:p>
                      <a:pPr marL="753110">
                        <a:lnSpc>
                          <a:spcPct val="100000"/>
                        </a:lnSpc>
                        <a:spcBef>
                          <a:spcPts val="1100"/>
                        </a:spcBef>
                      </a:pPr>
                      <a:r>
                        <a:rPr sz="1800" b="1" dirty="0">
                          <a:latin typeface="Arial"/>
                          <a:cs typeface="Arial"/>
                        </a:rPr>
                        <a:t>Descripción</a:t>
                      </a:r>
                      <a:endParaRPr sz="1800">
                        <a:latin typeface="Arial"/>
                        <a:cs typeface="Arial"/>
                      </a:endParaRPr>
                    </a:p>
                  </a:txBody>
                  <a:tcPr marL="0" marR="0" marT="139700" marB="0">
                    <a:lnL w="635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D9D9D9"/>
                    </a:solidFill>
                  </a:tcPr>
                </a:tc>
                <a:extLst>
                  <a:ext uri="{0D108BD9-81ED-4DB2-BD59-A6C34878D82A}">
                    <a16:rowId xmlns:a16="http://schemas.microsoft.com/office/drawing/2014/main" val="10000"/>
                  </a:ext>
                </a:extLst>
              </a:tr>
              <a:tr h="558164">
                <a:tc>
                  <a:txBody>
                    <a:bodyPr/>
                    <a:lstStyle/>
                    <a:p>
                      <a:pPr marL="434340">
                        <a:lnSpc>
                          <a:spcPct val="100000"/>
                        </a:lnSpc>
                        <a:spcBef>
                          <a:spcPts val="1060"/>
                        </a:spcBef>
                      </a:pPr>
                      <a:r>
                        <a:rPr sz="1800" spc="-10" dirty="0">
                          <a:latin typeface="Arial"/>
                          <a:cs typeface="Arial"/>
                        </a:rPr>
                        <a:t>02</a:t>
                      </a:r>
                      <a:endParaRPr sz="1800">
                        <a:latin typeface="Arial"/>
                        <a:cs typeface="Arial"/>
                      </a:endParaRPr>
                    </a:p>
                  </a:txBody>
                  <a:tcPr marL="0" marR="0" marT="134620"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CCEBFF"/>
                    </a:solidFill>
                  </a:tcPr>
                </a:tc>
                <a:tc>
                  <a:txBody>
                    <a:bodyPr/>
                    <a:lstStyle/>
                    <a:p>
                      <a:pPr marL="9525">
                        <a:lnSpc>
                          <a:spcPts val="2140"/>
                        </a:lnSpc>
                      </a:pPr>
                      <a:r>
                        <a:rPr sz="1800" spc="-5" dirty="0">
                          <a:latin typeface="Arial"/>
                          <a:cs typeface="Arial"/>
                        </a:rPr>
                        <a:t>Sueldos </a:t>
                      </a:r>
                      <a:r>
                        <a:rPr sz="1800" spc="-10" dirty="0">
                          <a:latin typeface="Arial"/>
                          <a:cs typeface="Arial"/>
                        </a:rPr>
                        <a:t>(Incluye </a:t>
                      </a:r>
                      <a:r>
                        <a:rPr sz="1800" spc="-5" dirty="0">
                          <a:latin typeface="Arial"/>
                          <a:cs typeface="Arial"/>
                        </a:rPr>
                        <a:t>ingresos señalados en</a:t>
                      </a:r>
                      <a:r>
                        <a:rPr sz="1800" spc="-10" dirty="0">
                          <a:latin typeface="Arial"/>
                          <a:cs typeface="Arial"/>
                        </a:rPr>
                        <a:t> la</a:t>
                      </a:r>
                      <a:endParaRPr sz="1800">
                        <a:latin typeface="Arial"/>
                        <a:cs typeface="Arial"/>
                      </a:endParaRPr>
                    </a:p>
                    <a:p>
                      <a:pPr marL="9525">
                        <a:lnSpc>
                          <a:spcPts val="2155"/>
                        </a:lnSpc>
                      </a:pPr>
                      <a:r>
                        <a:rPr sz="1800" dirty="0">
                          <a:latin typeface="Arial"/>
                          <a:cs typeface="Arial"/>
                        </a:rPr>
                        <a:t>fracción I </a:t>
                      </a:r>
                      <a:r>
                        <a:rPr sz="1800" spc="-5" dirty="0">
                          <a:latin typeface="Arial"/>
                          <a:cs typeface="Arial"/>
                        </a:rPr>
                        <a:t>del artículo </a:t>
                      </a:r>
                      <a:r>
                        <a:rPr sz="1800" dirty="0">
                          <a:latin typeface="Arial"/>
                          <a:cs typeface="Arial"/>
                        </a:rPr>
                        <a:t>94 de</a:t>
                      </a:r>
                      <a:r>
                        <a:rPr sz="1800" spc="-35" dirty="0">
                          <a:latin typeface="Arial"/>
                          <a:cs typeface="Arial"/>
                        </a:rPr>
                        <a:t> </a:t>
                      </a:r>
                      <a:r>
                        <a:rPr sz="1800" spc="-5" dirty="0">
                          <a:latin typeface="Arial"/>
                          <a:cs typeface="Arial"/>
                        </a:rPr>
                        <a:t>LISR)</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CCEBFF"/>
                    </a:solidFill>
                  </a:tcPr>
                </a:tc>
                <a:tc>
                  <a:txBody>
                    <a:bodyPr/>
                    <a:lstStyle/>
                    <a:p>
                      <a:pPr marL="10795">
                        <a:lnSpc>
                          <a:spcPct val="100000"/>
                        </a:lnSpc>
                        <a:spcBef>
                          <a:spcPts val="1060"/>
                        </a:spcBef>
                      </a:pPr>
                      <a:r>
                        <a:rPr lang="es-MX" sz="1800" spc="-20" dirty="0">
                          <a:latin typeface="Carlito"/>
                          <a:cs typeface="Carlito"/>
                        </a:rPr>
                        <a:t>CASI TODAS</a:t>
                      </a:r>
                      <a:r>
                        <a:rPr sz="1800" spc="-20" dirty="0">
                          <a:latin typeface="Carlito"/>
                          <a:cs typeface="Carlito"/>
                        </a:rPr>
                        <a:t> </a:t>
                      </a:r>
                      <a:r>
                        <a:rPr sz="1800" spc="-5" dirty="0">
                          <a:latin typeface="Carlito"/>
                          <a:cs typeface="Carlito"/>
                        </a:rPr>
                        <a:t>LAS</a:t>
                      </a:r>
                      <a:r>
                        <a:rPr sz="1800" spc="5" dirty="0">
                          <a:latin typeface="Carlito"/>
                          <a:cs typeface="Carlito"/>
                        </a:rPr>
                        <a:t> </a:t>
                      </a:r>
                      <a:r>
                        <a:rPr sz="1800" spc="-10" dirty="0">
                          <a:latin typeface="Carlito"/>
                          <a:cs typeface="Carlito"/>
                        </a:rPr>
                        <a:t>DEMAS</a:t>
                      </a:r>
                      <a:r>
                        <a:rPr lang="es-MX" sz="1800" spc="-10" dirty="0">
                          <a:latin typeface="Carlito"/>
                          <a:cs typeface="Carlito"/>
                        </a:rPr>
                        <a:t> MENOS LA 046</a:t>
                      </a:r>
                      <a:endParaRPr sz="1800" dirty="0">
                        <a:latin typeface="Carlito"/>
                        <a:cs typeface="Carlito"/>
                      </a:endParaRPr>
                    </a:p>
                  </a:txBody>
                  <a:tcPr marL="0" marR="0" marT="134620"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CCEBFF"/>
                    </a:solidFill>
                  </a:tcPr>
                </a:tc>
                <a:tc>
                  <a:txBody>
                    <a:bodyPr/>
                    <a:lstStyle/>
                    <a:p>
                      <a:pPr marL="10795">
                        <a:lnSpc>
                          <a:spcPct val="100000"/>
                        </a:lnSpc>
                        <a:spcBef>
                          <a:spcPts val="1060"/>
                        </a:spcBef>
                      </a:pPr>
                      <a:r>
                        <a:rPr lang="es-MX" sz="1800" spc="-20" dirty="0">
                          <a:latin typeface="Carlito"/>
                          <a:cs typeface="Carlito"/>
                        </a:rPr>
                        <a:t>CASI TODAS </a:t>
                      </a:r>
                      <a:r>
                        <a:rPr lang="es-MX" sz="1800" spc="-5" dirty="0">
                          <a:latin typeface="Carlito"/>
                          <a:cs typeface="Carlito"/>
                        </a:rPr>
                        <a:t>LAS</a:t>
                      </a:r>
                      <a:r>
                        <a:rPr lang="es-MX" sz="1800" spc="5" dirty="0">
                          <a:latin typeface="Carlito"/>
                          <a:cs typeface="Carlito"/>
                        </a:rPr>
                        <a:t> </a:t>
                      </a:r>
                      <a:r>
                        <a:rPr lang="es-MX" sz="1800" spc="-10" dirty="0">
                          <a:latin typeface="Carlito"/>
                          <a:cs typeface="Carlito"/>
                        </a:rPr>
                        <a:t>DEMAS MENOS LA 046</a:t>
                      </a:r>
                      <a:endParaRPr lang="es-MX" sz="1800" dirty="0">
                        <a:latin typeface="Carlito"/>
                        <a:cs typeface="Carlito"/>
                      </a:endParaRPr>
                    </a:p>
                  </a:txBody>
                  <a:tcPr marL="0" marR="0" marT="134620" marB="0" anchor="ctr">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CCEBFF"/>
                    </a:solidFill>
                  </a:tcPr>
                </a:tc>
                <a:extLst>
                  <a:ext uri="{0D108BD9-81ED-4DB2-BD59-A6C34878D82A}">
                    <a16:rowId xmlns:a16="http://schemas.microsoft.com/office/drawing/2014/main" val="10001"/>
                  </a:ext>
                </a:extLst>
              </a:tr>
              <a:tr h="558164">
                <a:tc>
                  <a:txBody>
                    <a:bodyPr/>
                    <a:lstStyle/>
                    <a:p>
                      <a:pPr marL="434340">
                        <a:lnSpc>
                          <a:spcPct val="100000"/>
                        </a:lnSpc>
                        <a:spcBef>
                          <a:spcPts val="1065"/>
                        </a:spcBef>
                      </a:pPr>
                      <a:r>
                        <a:rPr sz="1800" spc="-10" dirty="0">
                          <a:latin typeface="Arial"/>
                          <a:cs typeface="Arial"/>
                        </a:rPr>
                        <a:t>05</a:t>
                      </a:r>
                      <a:endParaRPr sz="1800">
                        <a:latin typeface="Arial"/>
                        <a:cs typeface="Arial"/>
                      </a:endParaRPr>
                    </a:p>
                  </a:txBody>
                  <a:tcPr marL="0" marR="0" marT="135255"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a:txBody>
                    <a:bodyPr/>
                    <a:lstStyle/>
                    <a:p>
                      <a:pPr marL="9525" marR="946150">
                        <a:lnSpc>
                          <a:spcPts val="2160"/>
                        </a:lnSpc>
                        <a:spcBef>
                          <a:spcPts val="55"/>
                        </a:spcBef>
                      </a:pPr>
                      <a:r>
                        <a:rPr sz="1800" dirty="0">
                          <a:latin typeface="Arial"/>
                          <a:cs typeface="Arial"/>
                        </a:rPr>
                        <a:t>Asimilados Miembros</a:t>
                      </a:r>
                      <a:r>
                        <a:rPr sz="1800" spc="-75" dirty="0">
                          <a:latin typeface="Arial"/>
                          <a:cs typeface="Arial"/>
                        </a:rPr>
                        <a:t> </a:t>
                      </a:r>
                      <a:r>
                        <a:rPr sz="1800" spc="-5" dirty="0">
                          <a:latin typeface="Arial"/>
                          <a:cs typeface="Arial"/>
                        </a:rPr>
                        <a:t>Sociedades  Cooperativas Produccion</a:t>
                      </a:r>
                      <a:endParaRPr sz="1800">
                        <a:latin typeface="Arial"/>
                        <a:cs typeface="Arial"/>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rowSpan="8">
                  <a:txBody>
                    <a:bodyPr/>
                    <a:lstStyle/>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spcBef>
                          <a:spcPts val="30"/>
                        </a:spcBef>
                      </a:pPr>
                      <a:endParaRPr sz="2700" dirty="0">
                        <a:latin typeface="Times New Roman"/>
                        <a:cs typeface="Times New Roman"/>
                      </a:endParaRPr>
                    </a:p>
                    <a:p>
                      <a:pPr marL="66675" algn="ctr">
                        <a:lnSpc>
                          <a:spcPct val="100000"/>
                        </a:lnSpc>
                      </a:pPr>
                      <a:r>
                        <a:rPr sz="1800" spc="-10" dirty="0">
                          <a:latin typeface="Arial"/>
                          <a:cs typeface="Arial"/>
                        </a:rPr>
                        <a:t>046</a:t>
                      </a:r>
                      <a:endParaRPr sz="18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rowSpan="8">
                  <a:txBody>
                    <a:bodyPr/>
                    <a:lstStyle/>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spcBef>
                          <a:spcPts val="40"/>
                        </a:spcBef>
                      </a:pPr>
                      <a:endParaRPr sz="1750" dirty="0">
                        <a:latin typeface="Times New Roman"/>
                        <a:cs typeface="Times New Roman"/>
                      </a:endParaRPr>
                    </a:p>
                    <a:p>
                      <a:pPr marL="10795" marR="583565">
                        <a:lnSpc>
                          <a:spcPct val="100000"/>
                        </a:lnSpc>
                        <a:spcBef>
                          <a:spcPts val="5"/>
                        </a:spcBef>
                      </a:pPr>
                      <a:r>
                        <a:rPr sz="1800" spc="-5" dirty="0">
                          <a:latin typeface="Arial"/>
                          <a:cs typeface="Arial"/>
                        </a:rPr>
                        <a:t>Ingresos </a:t>
                      </a:r>
                      <a:r>
                        <a:rPr sz="1800" dirty="0">
                          <a:latin typeface="Arial"/>
                          <a:cs typeface="Arial"/>
                        </a:rPr>
                        <a:t>asimilados</a:t>
                      </a:r>
                      <a:r>
                        <a:rPr sz="1800" spc="-70" dirty="0">
                          <a:latin typeface="Arial"/>
                          <a:cs typeface="Arial"/>
                        </a:rPr>
                        <a:t> </a:t>
                      </a:r>
                      <a:r>
                        <a:rPr sz="1800" spc="-5" dirty="0">
                          <a:latin typeface="Arial"/>
                          <a:cs typeface="Arial"/>
                        </a:rPr>
                        <a:t>a  salarios</a:t>
                      </a:r>
                      <a:endParaRPr sz="1800" dirty="0">
                        <a:latin typeface="Arial"/>
                        <a:cs typeface="Arial"/>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E1EEDA"/>
                    </a:solidFill>
                  </a:tcPr>
                </a:tc>
                <a:extLst>
                  <a:ext uri="{0D108BD9-81ED-4DB2-BD59-A6C34878D82A}">
                    <a16:rowId xmlns:a16="http://schemas.microsoft.com/office/drawing/2014/main" val="10002"/>
                  </a:ext>
                </a:extLst>
              </a:tr>
              <a:tr h="558165">
                <a:tc>
                  <a:txBody>
                    <a:bodyPr/>
                    <a:lstStyle/>
                    <a:p>
                      <a:pPr marL="434340">
                        <a:lnSpc>
                          <a:spcPct val="100000"/>
                        </a:lnSpc>
                        <a:spcBef>
                          <a:spcPts val="1060"/>
                        </a:spcBef>
                      </a:pPr>
                      <a:r>
                        <a:rPr sz="1800" spc="-5" dirty="0">
                          <a:latin typeface="Arial"/>
                          <a:cs typeface="Arial"/>
                        </a:rPr>
                        <a:t>06</a:t>
                      </a:r>
                      <a:endParaRPr sz="1800">
                        <a:latin typeface="Arial"/>
                        <a:cs typeface="Arial"/>
                      </a:endParaRPr>
                    </a:p>
                  </a:txBody>
                  <a:tcPr marL="0" marR="0" marT="134620"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a:txBody>
                    <a:bodyPr/>
                    <a:lstStyle/>
                    <a:p>
                      <a:pPr marL="9525">
                        <a:lnSpc>
                          <a:spcPts val="2145"/>
                        </a:lnSpc>
                      </a:pPr>
                      <a:r>
                        <a:rPr sz="1800" dirty="0">
                          <a:latin typeface="Arial"/>
                          <a:cs typeface="Arial"/>
                        </a:rPr>
                        <a:t>Asimilados </a:t>
                      </a:r>
                      <a:r>
                        <a:rPr sz="1800" spc="-5" dirty="0">
                          <a:latin typeface="Arial"/>
                          <a:cs typeface="Arial"/>
                        </a:rPr>
                        <a:t>Integrantes</a:t>
                      </a:r>
                      <a:r>
                        <a:rPr sz="1800" spc="-35" dirty="0">
                          <a:latin typeface="Arial"/>
                          <a:cs typeface="Arial"/>
                        </a:rPr>
                        <a:t> </a:t>
                      </a:r>
                      <a:r>
                        <a:rPr sz="1800" spc="-5" dirty="0">
                          <a:latin typeface="Arial"/>
                          <a:cs typeface="Arial"/>
                        </a:rPr>
                        <a:t>Sociedades</a:t>
                      </a:r>
                      <a:endParaRPr sz="1800">
                        <a:latin typeface="Arial"/>
                        <a:cs typeface="Arial"/>
                      </a:endParaRPr>
                    </a:p>
                    <a:p>
                      <a:pPr marL="9525">
                        <a:lnSpc>
                          <a:spcPts val="2150"/>
                        </a:lnSpc>
                      </a:pPr>
                      <a:r>
                        <a:rPr sz="1800" spc="-5" dirty="0">
                          <a:latin typeface="Arial"/>
                          <a:cs typeface="Arial"/>
                        </a:rPr>
                        <a:t>Asociaciones</a:t>
                      </a:r>
                      <a:r>
                        <a:rPr sz="1800" spc="-10" dirty="0">
                          <a:latin typeface="Arial"/>
                          <a:cs typeface="Arial"/>
                        </a:rPr>
                        <a:t> </a:t>
                      </a:r>
                      <a:r>
                        <a:rPr sz="1800" spc="-5" dirty="0">
                          <a:latin typeface="Arial"/>
                          <a:cs typeface="Arial"/>
                        </a:rPr>
                        <a:t>Civiles</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E1EEDA"/>
                    </a:solidFill>
                  </a:tcPr>
                </a:tc>
                <a:extLst>
                  <a:ext uri="{0D108BD9-81ED-4DB2-BD59-A6C34878D82A}">
                    <a16:rowId xmlns:a16="http://schemas.microsoft.com/office/drawing/2014/main" val="10003"/>
                  </a:ext>
                </a:extLst>
              </a:tr>
              <a:tr h="284225">
                <a:tc>
                  <a:txBody>
                    <a:bodyPr/>
                    <a:lstStyle/>
                    <a:p>
                      <a:pPr marL="434340">
                        <a:lnSpc>
                          <a:spcPts val="2140"/>
                        </a:lnSpc>
                      </a:pPr>
                      <a:r>
                        <a:rPr sz="1800" spc="-10" dirty="0">
                          <a:latin typeface="Arial"/>
                          <a:cs typeface="Arial"/>
                        </a:rPr>
                        <a:t>07</a:t>
                      </a:r>
                      <a:endParaRPr sz="1800">
                        <a:latin typeface="Arial"/>
                        <a:cs typeface="Arial"/>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a:txBody>
                    <a:bodyPr/>
                    <a:lstStyle/>
                    <a:p>
                      <a:pPr marL="9525">
                        <a:lnSpc>
                          <a:spcPts val="2140"/>
                        </a:lnSpc>
                      </a:pPr>
                      <a:r>
                        <a:rPr sz="1800" dirty="0">
                          <a:latin typeface="Arial"/>
                          <a:cs typeface="Arial"/>
                        </a:rPr>
                        <a:t>Asimilados Miembros</a:t>
                      </a:r>
                      <a:r>
                        <a:rPr sz="1800" spc="-55" dirty="0">
                          <a:latin typeface="Arial"/>
                          <a:cs typeface="Arial"/>
                        </a:rPr>
                        <a:t> </a:t>
                      </a:r>
                      <a:r>
                        <a:rPr sz="1800" spc="-5" dirty="0">
                          <a:latin typeface="Arial"/>
                          <a:cs typeface="Arial"/>
                        </a:rPr>
                        <a:t>consejos</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E1EEDA"/>
                    </a:solidFill>
                  </a:tcPr>
                </a:tc>
                <a:extLst>
                  <a:ext uri="{0D108BD9-81ED-4DB2-BD59-A6C34878D82A}">
                    <a16:rowId xmlns:a16="http://schemas.microsoft.com/office/drawing/2014/main" val="10004"/>
                  </a:ext>
                </a:extLst>
              </a:tr>
              <a:tr h="284352">
                <a:tc>
                  <a:txBody>
                    <a:bodyPr/>
                    <a:lstStyle/>
                    <a:p>
                      <a:pPr marL="434340">
                        <a:lnSpc>
                          <a:spcPts val="2140"/>
                        </a:lnSpc>
                      </a:pPr>
                      <a:r>
                        <a:rPr sz="1800" spc="-10" dirty="0">
                          <a:latin typeface="Arial"/>
                          <a:cs typeface="Arial"/>
                        </a:rPr>
                        <a:t>08</a:t>
                      </a:r>
                      <a:endParaRPr sz="1800">
                        <a:latin typeface="Arial"/>
                        <a:cs typeface="Arial"/>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a:txBody>
                    <a:bodyPr/>
                    <a:lstStyle/>
                    <a:p>
                      <a:pPr marL="9525">
                        <a:lnSpc>
                          <a:spcPts val="2140"/>
                        </a:lnSpc>
                      </a:pPr>
                      <a:r>
                        <a:rPr sz="1800" dirty="0">
                          <a:latin typeface="Arial"/>
                          <a:cs typeface="Arial"/>
                        </a:rPr>
                        <a:t>Asimilados</a:t>
                      </a:r>
                      <a:r>
                        <a:rPr sz="1800" spc="-30" dirty="0">
                          <a:latin typeface="Arial"/>
                          <a:cs typeface="Arial"/>
                        </a:rPr>
                        <a:t> </a:t>
                      </a:r>
                      <a:r>
                        <a:rPr sz="1800" dirty="0">
                          <a:latin typeface="Arial"/>
                          <a:cs typeface="Arial"/>
                        </a:rPr>
                        <a:t>comisionistas</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E1EEDA"/>
                    </a:solidFill>
                  </a:tcPr>
                </a:tc>
                <a:extLst>
                  <a:ext uri="{0D108BD9-81ED-4DB2-BD59-A6C34878D82A}">
                    <a16:rowId xmlns:a16="http://schemas.microsoft.com/office/drawing/2014/main" val="10005"/>
                  </a:ext>
                </a:extLst>
              </a:tr>
              <a:tr h="284353">
                <a:tc>
                  <a:txBody>
                    <a:bodyPr/>
                    <a:lstStyle/>
                    <a:p>
                      <a:pPr marL="434340">
                        <a:lnSpc>
                          <a:spcPts val="2140"/>
                        </a:lnSpc>
                      </a:pPr>
                      <a:r>
                        <a:rPr sz="1800" spc="-5" dirty="0">
                          <a:latin typeface="Arial"/>
                          <a:cs typeface="Arial"/>
                        </a:rPr>
                        <a:t>09</a:t>
                      </a:r>
                      <a:endParaRPr sz="1800">
                        <a:latin typeface="Arial"/>
                        <a:cs typeface="Arial"/>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a:txBody>
                    <a:bodyPr/>
                    <a:lstStyle/>
                    <a:p>
                      <a:pPr marL="9525">
                        <a:lnSpc>
                          <a:spcPts val="2140"/>
                        </a:lnSpc>
                      </a:pPr>
                      <a:r>
                        <a:rPr sz="1800" dirty="0">
                          <a:latin typeface="Arial"/>
                          <a:cs typeface="Arial"/>
                        </a:rPr>
                        <a:t>Asimilados</a:t>
                      </a:r>
                      <a:r>
                        <a:rPr sz="1800" spc="-30" dirty="0">
                          <a:latin typeface="Arial"/>
                          <a:cs typeface="Arial"/>
                        </a:rPr>
                        <a:t> </a:t>
                      </a:r>
                      <a:r>
                        <a:rPr sz="1800" spc="-5" dirty="0">
                          <a:latin typeface="Arial"/>
                          <a:cs typeface="Arial"/>
                        </a:rPr>
                        <a:t>Honorarios</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E1EEDA"/>
                    </a:solidFill>
                  </a:tcPr>
                </a:tc>
                <a:extLst>
                  <a:ext uri="{0D108BD9-81ED-4DB2-BD59-A6C34878D82A}">
                    <a16:rowId xmlns:a16="http://schemas.microsoft.com/office/drawing/2014/main" val="10006"/>
                  </a:ext>
                </a:extLst>
              </a:tr>
              <a:tr h="284225">
                <a:tc>
                  <a:txBody>
                    <a:bodyPr/>
                    <a:lstStyle/>
                    <a:p>
                      <a:pPr marL="434340">
                        <a:lnSpc>
                          <a:spcPts val="2140"/>
                        </a:lnSpc>
                      </a:pPr>
                      <a:r>
                        <a:rPr sz="1800" spc="-10" dirty="0">
                          <a:latin typeface="Arial"/>
                          <a:cs typeface="Arial"/>
                        </a:rPr>
                        <a:t>10</a:t>
                      </a:r>
                      <a:endParaRPr sz="1800">
                        <a:latin typeface="Arial"/>
                        <a:cs typeface="Arial"/>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a:txBody>
                    <a:bodyPr/>
                    <a:lstStyle/>
                    <a:p>
                      <a:pPr marL="9525">
                        <a:lnSpc>
                          <a:spcPts val="2140"/>
                        </a:lnSpc>
                      </a:pPr>
                      <a:r>
                        <a:rPr sz="1800" dirty="0">
                          <a:latin typeface="Arial"/>
                          <a:cs typeface="Arial"/>
                        </a:rPr>
                        <a:t>Asimilados</a:t>
                      </a:r>
                      <a:r>
                        <a:rPr sz="1800" spc="-30" dirty="0">
                          <a:latin typeface="Arial"/>
                          <a:cs typeface="Arial"/>
                        </a:rPr>
                        <a:t> </a:t>
                      </a:r>
                      <a:r>
                        <a:rPr sz="1800" spc="-5" dirty="0">
                          <a:latin typeface="Arial"/>
                          <a:cs typeface="Arial"/>
                        </a:rPr>
                        <a:t>acciones</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E1EEDA"/>
                    </a:solidFill>
                  </a:tcPr>
                </a:tc>
                <a:extLst>
                  <a:ext uri="{0D108BD9-81ED-4DB2-BD59-A6C34878D82A}">
                    <a16:rowId xmlns:a16="http://schemas.microsoft.com/office/drawing/2014/main" val="10007"/>
                  </a:ext>
                </a:extLst>
              </a:tr>
              <a:tr h="284352">
                <a:tc>
                  <a:txBody>
                    <a:bodyPr/>
                    <a:lstStyle/>
                    <a:p>
                      <a:pPr marL="441959">
                        <a:lnSpc>
                          <a:spcPts val="2140"/>
                        </a:lnSpc>
                      </a:pPr>
                      <a:r>
                        <a:rPr sz="1800" spc="-150" dirty="0">
                          <a:latin typeface="Arial"/>
                          <a:cs typeface="Arial"/>
                        </a:rPr>
                        <a:t>11</a:t>
                      </a:r>
                      <a:endParaRPr sz="1800">
                        <a:latin typeface="Arial"/>
                        <a:cs typeface="Arial"/>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a:txBody>
                    <a:bodyPr/>
                    <a:lstStyle/>
                    <a:p>
                      <a:pPr marL="9525">
                        <a:lnSpc>
                          <a:spcPts val="2140"/>
                        </a:lnSpc>
                      </a:pPr>
                      <a:r>
                        <a:rPr sz="1800" dirty="0">
                          <a:latin typeface="Arial"/>
                          <a:cs typeface="Arial"/>
                        </a:rPr>
                        <a:t>Asimilados</a:t>
                      </a:r>
                      <a:r>
                        <a:rPr sz="1800" spc="-30" dirty="0">
                          <a:latin typeface="Arial"/>
                          <a:cs typeface="Arial"/>
                        </a:rPr>
                        <a:t> </a:t>
                      </a:r>
                      <a:r>
                        <a:rPr sz="1800" dirty="0">
                          <a:latin typeface="Arial"/>
                          <a:cs typeface="Arial"/>
                        </a:rPr>
                        <a:t>otros</a:t>
                      </a:r>
                      <a:endParaRPr sz="1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E1EEDA"/>
                    </a:solidFill>
                  </a:tcPr>
                </a:tc>
                <a:extLst>
                  <a:ext uri="{0D108BD9-81ED-4DB2-BD59-A6C34878D82A}">
                    <a16:rowId xmlns:a16="http://schemas.microsoft.com/office/drawing/2014/main" val="10008"/>
                  </a:ext>
                </a:extLst>
              </a:tr>
              <a:tr h="298577">
                <a:tc>
                  <a:txBody>
                    <a:bodyPr/>
                    <a:lstStyle/>
                    <a:p>
                      <a:pPr marL="434340">
                        <a:lnSpc>
                          <a:spcPct val="100000"/>
                        </a:lnSpc>
                        <a:spcBef>
                          <a:spcPts val="45"/>
                        </a:spcBef>
                      </a:pPr>
                      <a:r>
                        <a:rPr sz="1800" spc="-10" dirty="0">
                          <a:latin typeface="Arial"/>
                          <a:cs typeface="Arial"/>
                        </a:rPr>
                        <a:t>99</a:t>
                      </a:r>
                      <a:endParaRPr sz="1800">
                        <a:latin typeface="Arial"/>
                        <a:cs typeface="Arial"/>
                      </a:endParaRPr>
                    </a:p>
                  </a:txBody>
                  <a:tcPr marL="0" marR="0" marT="5715"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a:txBody>
                    <a:bodyPr/>
                    <a:lstStyle/>
                    <a:p>
                      <a:pPr marL="9525">
                        <a:lnSpc>
                          <a:spcPct val="100000"/>
                        </a:lnSpc>
                        <a:spcBef>
                          <a:spcPts val="45"/>
                        </a:spcBef>
                      </a:pPr>
                      <a:r>
                        <a:rPr sz="1800" spc="-5" dirty="0">
                          <a:latin typeface="Arial"/>
                          <a:cs typeface="Arial"/>
                        </a:rPr>
                        <a:t>Otro </a:t>
                      </a:r>
                      <a:r>
                        <a:rPr sz="1800" dirty="0">
                          <a:latin typeface="Arial"/>
                          <a:cs typeface="Arial"/>
                        </a:rPr>
                        <a:t>Regimen</a:t>
                      </a: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1EEDA"/>
                    </a:solidFill>
                  </a:tcPr>
                </a:tc>
                <a:tc vMerge="1">
                  <a:txBody>
                    <a:bodyPr/>
                    <a:lstStyle/>
                    <a:p>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E1EEDA"/>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2242080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F066B9F-2C78-4FEA-8453-14420989C317}"/>
              </a:ext>
            </a:extLst>
          </p:cNvPr>
          <p:cNvSpPr txBox="1">
            <a:spLocks/>
          </p:cNvSpPr>
          <p:nvPr/>
        </p:nvSpPr>
        <p:spPr>
          <a:xfrm>
            <a:off x="205282" y="293587"/>
            <a:ext cx="8997867"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a. El principal porque de las diferencias con el SAT	</a:t>
            </a:r>
          </a:p>
        </p:txBody>
      </p:sp>
      <p:graphicFrame>
        <p:nvGraphicFramePr>
          <p:cNvPr id="4" name="object 4">
            <a:extLst>
              <a:ext uri="{FF2B5EF4-FFF2-40B4-BE49-F238E27FC236}">
                <a16:creationId xmlns:a16="http://schemas.microsoft.com/office/drawing/2014/main" id="{5D42E13F-C157-4FCF-9E1E-EC23B4224FEF}"/>
              </a:ext>
            </a:extLst>
          </p:cNvPr>
          <p:cNvGraphicFramePr>
            <a:graphicFrameLocks noGrp="1"/>
          </p:cNvGraphicFramePr>
          <p:nvPr>
            <p:extLst>
              <p:ext uri="{D42A27DB-BD31-4B8C-83A1-F6EECF244321}">
                <p14:modId xmlns:p14="http://schemas.microsoft.com/office/powerpoint/2010/main" val="1886768741"/>
              </p:ext>
            </p:extLst>
          </p:nvPr>
        </p:nvGraphicFramePr>
        <p:xfrm>
          <a:off x="1102418" y="1259207"/>
          <a:ext cx="9634855" cy="4339585"/>
        </p:xfrm>
        <a:graphic>
          <a:graphicData uri="http://schemas.openxmlformats.org/drawingml/2006/table">
            <a:tbl>
              <a:tblPr firstRow="1" bandRow="1">
                <a:tableStyleId>{2D5ABB26-0587-4C30-8999-92F81FD0307C}</a:tableStyleId>
              </a:tblPr>
              <a:tblGrid>
                <a:gridCol w="1015365">
                  <a:extLst>
                    <a:ext uri="{9D8B030D-6E8A-4147-A177-3AD203B41FA5}">
                      <a16:colId xmlns:a16="http://schemas.microsoft.com/office/drawing/2014/main" val="20000"/>
                    </a:ext>
                  </a:extLst>
                </a:gridCol>
                <a:gridCol w="1537970">
                  <a:extLst>
                    <a:ext uri="{9D8B030D-6E8A-4147-A177-3AD203B41FA5}">
                      <a16:colId xmlns:a16="http://schemas.microsoft.com/office/drawing/2014/main" val="20001"/>
                    </a:ext>
                  </a:extLst>
                </a:gridCol>
                <a:gridCol w="1861185">
                  <a:extLst>
                    <a:ext uri="{9D8B030D-6E8A-4147-A177-3AD203B41FA5}">
                      <a16:colId xmlns:a16="http://schemas.microsoft.com/office/drawing/2014/main" val="20002"/>
                    </a:ext>
                  </a:extLst>
                </a:gridCol>
                <a:gridCol w="5220335">
                  <a:extLst>
                    <a:ext uri="{9D8B030D-6E8A-4147-A177-3AD203B41FA5}">
                      <a16:colId xmlns:a16="http://schemas.microsoft.com/office/drawing/2014/main" val="20003"/>
                    </a:ext>
                  </a:extLst>
                </a:gridCol>
              </a:tblGrid>
              <a:tr h="497205">
                <a:tc>
                  <a:txBody>
                    <a:bodyPr/>
                    <a:lstStyle/>
                    <a:p>
                      <a:pPr marL="208279" marR="43815" indent="-154940">
                        <a:lnSpc>
                          <a:spcPts val="1920"/>
                        </a:lnSpc>
                        <a:spcBef>
                          <a:spcPts val="45"/>
                        </a:spcBef>
                      </a:pPr>
                      <a:r>
                        <a:rPr sz="1600" b="1" spc="-10" dirty="0">
                          <a:latin typeface="Arial"/>
                          <a:cs typeface="Arial"/>
                        </a:rPr>
                        <a:t>c_</a:t>
                      </a:r>
                      <a:r>
                        <a:rPr sz="1600" b="1" spc="-20" dirty="0">
                          <a:latin typeface="Arial"/>
                          <a:cs typeface="Arial"/>
                        </a:rPr>
                        <a:t>T</a:t>
                      </a:r>
                      <a:r>
                        <a:rPr sz="1600" b="1" dirty="0">
                          <a:latin typeface="Arial"/>
                          <a:cs typeface="Arial"/>
                        </a:rPr>
                        <a:t>ipoRe  </a:t>
                      </a:r>
                      <a:r>
                        <a:rPr sz="1600" b="1" spc="-5" dirty="0">
                          <a:latin typeface="Arial"/>
                          <a:cs typeface="Arial"/>
                        </a:rPr>
                        <a:t>gimen</a:t>
                      </a:r>
                      <a:endParaRPr sz="1600">
                        <a:latin typeface="Arial"/>
                        <a:cs typeface="Arial"/>
                      </a:endParaRPr>
                    </a:p>
                  </a:txBody>
                  <a:tcPr marL="0" marR="0" marT="5715" marB="0">
                    <a:lnL w="12700">
                      <a:solidFill>
                        <a:srgbClr val="000000"/>
                      </a:solidFill>
                      <a:prstDash val="solid"/>
                    </a:lnL>
                    <a:lnR w="6350">
                      <a:solidFill>
                        <a:srgbClr val="000000"/>
                      </a:solidFill>
                      <a:prstDash val="solid"/>
                    </a:lnR>
                    <a:lnT w="12700">
                      <a:solidFill>
                        <a:srgbClr val="000000"/>
                      </a:solidFill>
                      <a:prstDash val="solid"/>
                    </a:lnT>
                    <a:lnB w="6350">
                      <a:solidFill>
                        <a:srgbClr val="000000"/>
                      </a:solidFill>
                      <a:prstDash val="solid"/>
                    </a:lnB>
                    <a:solidFill>
                      <a:srgbClr val="D9D9D9"/>
                    </a:solidFill>
                  </a:tcPr>
                </a:tc>
                <a:tc>
                  <a:txBody>
                    <a:bodyPr/>
                    <a:lstStyle/>
                    <a:p>
                      <a:pPr marL="190500">
                        <a:lnSpc>
                          <a:spcPct val="100000"/>
                        </a:lnSpc>
                        <a:spcBef>
                          <a:spcPts val="940"/>
                        </a:spcBef>
                      </a:pPr>
                      <a:r>
                        <a:rPr sz="1600" b="1" spc="-5" dirty="0">
                          <a:latin typeface="Arial"/>
                          <a:cs typeface="Arial"/>
                        </a:rPr>
                        <a:t>Descripción</a:t>
                      </a:r>
                      <a:endParaRPr sz="1600">
                        <a:latin typeface="Arial"/>
                        <a:cs typeface="Arial"/>
                      </a:endParaRPr>
                    </a:p>
                  </a:txBody>
                  <a:tcPr marL="0" marR="0" marT="119380" marB="0">
                    <a:lnL w="6350">
                      <a:solidFill>
                        <a:srgbClr val="000000"/>
                      </a:solidFill>
                      <a:prstDash val="solid"/>
                    </a:lnL>
                    <a:lnR w="6350">
                      <a:solidFill>
                        <a:srgbClr val="000000"/>
                      </a:solidFill>
                      <a:prstDash val="solid"/>
                    </a:lnR>
                    <a:lnT w="12700">
                      <a:solidFill>
                        <a:srgbClr val="000000"/>
                      </a:solidFill>
                      <a:prstDash val="solid"/>
                    </a:lnT>
                    <a:lnB w="6350">
                      <a:solidFill>
                        <a:srgbClr val="000000"/>
                      </a:solidFill>
                      <a:prstDash val="solid"/>
                    </a:lnB>
                    <a:solidFill>
                      <a:srgbClr val="D9D9D9"/>
                    </a:solidFill>
                  </a:tcPr>
                </a:tc>
                <a:tc>
                  <a:txBody>
                    <a:bodyPr/>
                    <a:lstStyle/>
                    <a:p>
                      <a:pPr marL="1270" algn="ctr">
                        <a:lnSpc>
                          <a:spcPct val="100000"/>
                        </a:lnSpc>
                        <a:spcBef>
                          <a:spcPts val="940"/>
                        </a:spcBef>
                      </a:pPr>
                      <a:r>
                        <a:rPr sz="1600" b="1" spc="-10" dirty="0">
                          <a:latin typeface="Arial"/>
                          <a:cs typeface="Arial"/>
                        </a:rPr>
                        <a:t>c_TipoPercepcion</a:t>
                      </a:r>
                      <a:endParaRPr sz="1600">
                        <a:latin typeface="Arial"/>
                        <a:cs typeface="Arial"/>
                      </a:endParaRPr>
                    </a:p>
                  </a:txBody>
                  <a:tcPr marL="0" marR="0" marT="119380" marB="0">
                    <a:lnL w="6350">
                      <a:solidFill>
                        <a:srgbClr val="000000"/>
                      </a:solidFill>
                      <a:prstDash val="solid"/>
                    </a:lnL>
                    <a:lnR w="6350">
                      <a:solidFill>
                        <a:srgbClr val="000000"/>
                      </a:solidFill>
                      <a:prstDash val="solid"/>
                    </a:lnR>
                    <a:lnT w="12700">
                      <a:solidFill>
                        <a:srgbClr val="000000"/>
                      </a:solidFill>
                      <a:prstDash val="solid"/>
                    </a:lnT>
                    <a:lnB w="6350">
                      <a:solidFill>
                        <a:srgbClr val="000000"/>
                      </a:solidFill>
                      <a:prstDash val="solid"/>
                    </a:lnB>
                    <a:solidFill>
                      <a:srgbClr val="D9D9D9"/>
                    </a:solidFill>
                  </a:tcPr>
                </a:tc>
                <a:tc>
                  <a:txBody>
                    <a:bodyPr/>
                    <a:lstStyle/>
                    <a:p>
                      <a:pPr marL="3810" algn="ctr">
                        <a:lnSpc>
                          <a:spcPct val="100000"/>
                        </a:lnSpc>
                        <a:spcBef>
                          <a:spcPts val="940"/>
                        </a:spcBef>
                      </a:pPr>
                      <a:r>
                        <a:rPr sz="1600" b="1" spc="-5" dirty="0">
                          <a:latin typeface="Arial"/>
                          <a:cs typeface="Arial"/>
                        </a:rPr>
                        <a:t>Descripción</a:t>
                      </a:r>
                      <a:endParaRPr sz="1600">
                        <a:latin typeface="Arial"/>
                        <a:cs typeface="Arial"/>
                      </a:endParaRPr>
                    </a:p>
                  </a:txBody>
                  <a:tcPr marL="0" marR="0" marT="119380" marB="0">
                    <a:lnL w="635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D9D9D9"/>
                    </a:solidFill>
                  </a:tcPr>
                </a:tc>
                <a:extLst>
                  <a:ext uri="{0D108BD9-81ED-4DB2-BD59-A6C34878D82A}">
                    <a16:rowId xmlns:a16="http://schemas.microsoft.com/office/drawing/2014/main" val="10000"/>
                  </a:ext>
                </a:extLst>
              </a:tr>
              <a:tr h="361950">
                <a:tc>
                  <a:txBody>
                    <a:bodyPr/>
                    <a:lstStyle/>
                    <a:p>
                      <a:pPr marL="635" algn="ctr">
                        <a:lnSpc>
                          <a:spcPct val="100000"/>
                        </a:lnSpc>
                        <a:spcBef>
                          <a:spcPts val="405"/>
                        </a:spcBef>
                      </a:pPr>
                      <a:r>
                        <a:rPr sz="1600" spc="-15" dirty="0">
                          <a:latin typeface="Arial"/>
                          <a:cs typeface="Arial"/>
                        </a:rPr>
                        <a:t>03</a:t>
                      </a:r>
                      <a:endParaRPr sz="1600">
                        <a:latin typeface="Arial"/>
                        <a:cs typeface="Arial"/>
                      </a:endParaRPr>
                    </a:p>
                  </a:txBody>
                  <a:tcPr marL="0" marR="0" marT="51435"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a:txBody>
                    <a:bodyPr/>
                    <a:lstStyle/>
                    <a:p>
                      <a:pPr marL="9525">
                        <a:lnSpc>
                          <a:spcPct val="100000"/>
                        </a:lnSpc>
                        <a:spcBef>
                          <a:spcPts val="405"/>
                        </a:spcBef>
                      </a:pPr>
                      <a:r>
                        <a:rPr sz="1600" spc="-10" dirty="0">
                          <a:latin typeface="Arial"/>
                          <a:cs typeface="Arial"/>
                        </a:rPr>
                        <a:t>Jubilados</a:t>
                      </a:r>
                      <a:endParaRPr sz="1600">
                        <a:latin typeface="Arial"/>
                        <a:cs typeface="Arial"/>
                      </a:endParaRP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a:txBody>
                    <a:bodyPr/>
                    <a:lstStyle/>
                    <a:p>
                      <a:pPr algn="ctr">
                        <a:lnSpc>
                          <a:spcPct val="100000"/>
                        </a:lnSpc>
                        <a:spcBef>
                          <a:spcPts val="405"/>
                        </a:spcBef>
                      </a:pPr>
                      <a:r>
                        <a:rPr sz="1600" spc="-15" dirty="0">
                          <a:latin typeface="Arial"/>
                          <a:cs typeface="Arial"/>
                        </a:rPr>
                        <a:t>039</a:t>
                      </a:r>
                      <a:endParaRPr sz="1600">
                        <a:latin typeface="Arial"/>
                        <a:cs typeface="Arial"/>
                      </a:endParaRP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a:txBody>
                    <a:bodyPr/>
                    <a:lstStyle/>
                    <a:p>
                      <a:pPr marL="10795">
                        <a:lnSpc>
                          <a:spcPct val="100000"/>
                        </a:lnSpc>
                        <a:spcBef>
                          <a:spcPts val="405"/>
                        </a:spcBef>
                      </a:pPr>
                      <a:r>
                        <a:rPr sz="1600" spc="-10" dirty="0">
                          <a:latin typeface="Arial"/>
                          <a:cs typeface="Arial"/>
                        </a:rPr>
                        <a:t>Jubilaciones, pensiones </a:t>
                      </a:r>
                      <a:r>
                        <a:rPr sz="1600" dirty="0">
                          <a:latin typeface="Arial"/>
                          <a:cs typeface="Arial"/>
                        </a:rPr>
                        <a:t>o </a:t>
                      </a:r>
                      <a:r>
                        <a:rPr sz="1600" spc="-10" dirty="0">
                          <a:latin typeface="Arial"/>
                          <a:cs typeface="Arial"/>
                        </a:rPr>
                        <a:t>haberes de</a:t>
                      </a:r>
                      <a:r>
                        <a:rPr sz="1600" spc="114" dirty="0">
                          <a:latin typeface="Arial"/>
                          <a:cs typeface="Arial"/>
                        </a:rPr>
                        <a:t> </a:t>
                      </a:r>
                      <a:r>
                        <a:rPr sz="1600" spc="-5" dirty="0">
                          <a:latin typeface="Arial"/>
                          <a:cs typeface="Arial"/>
                        </a:rPr>
                        <a:t>retiro</a:t>
                      </a:r>
                      <a:endParaRPr sz="1600">
                        <a:latin typeface="Arial"/>
                        <a:cs typeface="Arial"/>
                      </a:endParaRPr>
                    </a:p>
                  </a:txBody>
                  <a:tcPr marL="0" marR="0" marT="51435"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BE3D5"/>
                    </a:solidFill>
                  </a:tcPr>
                </a:tc>
                <a:extLst>
                  <a:ext uri="{0D108BD9-81ED-4DB2-BD59-A6C34878D82A}">
                    <a16:rowId xmlns:a16="http://schemas.microsoft.com/office/drawing/2014/main" val="10001"/>
                  </a:ext>
                </a:extLst>
              </a:tr>
              <a:tr h="497204">
                <a:tc rowSpan="2">
                  <a:txBody>
                    <a:bodyPr/>
                    <a:lstStyle/>
                    <a:p>
                      <a:pPr>
                        <a:lnSpc>
                          <a:spcPct val="100000"/>
                        </a:lnSpc>
                      </a:pPr>
                      <a:endParaRPr sz="1800">
                        <a:latin typeface="Times New Roman"/>
                        <a:cs typeface="Times New Roman"/>
                      </a:endParaRPr>
                    </a:p>
                    <a:p>
                      <a:pPr>
                        <a:lnSpc>
                          <a:spcPct val="100000"/>
                        </a:lnSpc>
                        <a:spcBef>
                          <a:spcPts val="5"/>
                        </a:spcBef>
                      </a:pPr>
                      <a:endParaRPr sz="1550">
                        <a:latin typeface="Times New Roman"/>
                        <a:cs typeface="Times New Roman"/>
                      </a:endParaRPr>
                    </a:p>
                    <a:p>
                      <a:pPr marL="635" algn="ctr">
                        <a:lnSpc>
                          <a:spcPct val="100000"/>
                        </a:lnSpc>
                      </a:pPr>
                      <a:r>
                        <a:rPr sz="1600" spc="-15" dirty="0">
                          <a:latin typeface="Arial"/>
                          <a:cs typeface="Arial"/>
                        </a:rPr>
                        <a:t>04</a:t>
                      </a:r>
                      <a:endParaRPr sz="1600">
                        <a:latin typeface="Arial"/>
                        <a:cs typeface="Arial"/>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rowSpan="2">
                  <a:txBody>
                    <a:bodyPr/>
                    <a:lstStyle/>
                    <a:p>
                      <a:pPr>
                        <a:lnSpc>
                          <a:spcPct val="100000"/>
                        </a:lnSpc>
                      </a:pPr>
                      <a:endParaRPr sz="1800">
                        <a:latin typeface="Times New Roman"/>
                        <a:cs typeface="Times New Roman"/>
                      </a:endParaRPr>
                    </a:p>
                    <a:p>
                      <a:pPr>
                        <a:lnSpc>
                          <a:spcPct val="100000"/>
                        </a:lnSpc>
                        <a:spcBef>
                          <a:spcPts val="5"/>
                        </a:spcBef>
                      </a:pPr>
                      <a:endParaRPr sz="1550">
                        <a:latin typeface="Times New Roman"/>
                        <a:cs typeface="Times New Roman"/>
                      </a:endParaRPr>
                    </a:p>
                    <a:p>
                      <a:pPr marL="9525">
                        <a:lnSpc>
                          <a:spcPct val="100000"/>
                        </a:lnSpc>
                      </a:pPr>
                      <a:r>
                        <a:rPr sz="1600" spc="-10" dirty="0">
                          <a:latin typeface="Arial"/>
                          <a:cs typeface="Arial"/>
                        </a:rPr>
                        <a:t>Pensionados</a:t>
                      </a:r>
                      <a:endParaRPr sz="16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a:txBody>
                    <a:bodyPr/>
                    <a:lstStyle/>
                    <a:p>
                      <a:pPr algn="ctr">
                        <a:lnSpc>
                          <a:spcPct val="100000"/>
                        </a:lnSpc>
                        <a:spcBef>
                          <a:spcPts val="940"/>
                        </a:spcBef>
                      </a:pPr>
                      <a:r>
                        <a:rPr sz="1600" spc="-15" dirty="0">
                          <a:latin typeface="Arial"/>
                          <a:cs typeface="Arial"/>
                        </a:rPr>
                        <a:t>044</a:t>
                      </a:r>
                      <a:endParaRPr sz="1600">
                        <a:latin typeface="Arial"/>
                        <a:cs typeface="Arial"/>
                      </a:endParaRPr>
                    </a:p>
                  </a:txBody>
                  <a:tcPr marL="0" marR="0" marT="1193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a:txBody>
                    <a:bodyPr/>
                    <a:lstStyle/>
                    <a:p>
                      <a:pPr marL="10795" marR="1005840">
                        <a:lnSpc>
                          <a:spcPts val="1920"/>
                        </a:lnSpc>
                        <a:spcBef>
                          <a:spcPts val="45"/>
                        </a:spcBef>
                      </a:pPr>
                      <a:r>
                        <a:rPr sz="1600" spc="-5" dirty="0">
                          <a:latin typeface="Arial"/>
                          <a:cs typeface="Arial"/>
                        </a:rPr>
                        <a:t>Jubilaciones, </a:t>
                      </a:r>
                      <a:r>
                        <a:rPr sz="1600" spc="-10" dirty="0">
                          <a:latin typeface="Arial"/>
                          <a:cs typeface="Arial"/>
                        </a:rPr>
                        <a:t>pensiones </a:t>
                      </a:r>
                      <a:r>
                        <a:rPr sz="1600" spc="-5" dirty="0">
                          <a:latin typeface="Arial"/>
                          <a:cs typeface="Arial"/>
                        </a:rPr>
                        <a:t>o </a:t>
                      </a:r>
                      <a:r>
                        <a:rPr sz="1600" spc="-10" dirty="0">
                          <a:latin typeface="Arial"/>
                          <a:cs typeface="Arial"/>
                        </a:rPr>
                        <a:t>haberes de </a:t>
                      </a:r>
                      <a:r>
                        <a:rPr sz="1600" spc="-5" dirty="0">
                          <a:latin typeface="Arial"/>
                          <a:cs typeface="Arial"/>
                        </a:rPr>
                        <a:t>retiro </a:t>
                      </a:r>
                      <a:r>
                        <a:rPr sz="1600" spc="-10" dirty="0">
                          <a:latin typeface="Arial"/>
                          <a:cs typeface="Arial"/>
                        </a:rPr>
                        <a:t>en  parcialidades</a:t>
                      </a:r>
                      <a:endParaRPr sz="1600">
                        <a:latin typeface="Arial"/>
                        <a:cs typeface="Arial"/>
                      </a:endParaRPr>
                    </a:p>
                  </a:txBody>
                  <a:tcPr marL="0" marR="0" marT="5715"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BE3D5"/>
                    </a:solidFill>
                  </a:tcPr>
                </a:tc>
                <a:extLst>
                  <a:ext uri="{0D108BD9-81ED-4DB2-BD59-A6C34878D82A}">
                    <a16:rowId xmlns:a16="http://schemas.microsoft.com/office/drawing/2014/main" val="10002"/>
                  </a:ext>
                </a:extLst>
              </a:tr>
              <a:tr h="741045">
                <a:tc vMerge="1">
                  <a:txBody>
                    <a:bodyPr/>
                    <a:lstStyle/>
                    <a:p>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a:txBody>
                    <a:bodyPr/>
                    <a:lstStyle/>
                    <a:p>
                      <a:pPr>
                        <a:lnSpc>
                          <a:spcPct val="100000"/>
                        </a:lnSpc>
                        <a:spcBef>
                          <a:spcPts val="5"/>
                        </a:spcBef>
                      </a:pPr>
                      <a:endParaRPr sz="1650">
                        <a:latin typeface="Times New Roman"/>
                        <a:cs typeface="Times New Roman"/>
                      </a:endParaRPr>
                    </a:p>
                    <a:p>
                      <a:pPr algn="ctr">
                        <a:lnSpc>
                          <a:spcPct val="100000"/>
                        </a:lnSpc>
                      </a:pPr>
                      <a:r>
                        <a:rPr sz="1600" spc="-15" dirty="0">
                          <a:latin typeface="Arial"/>
                          <a:cs typeface="Arial"/>
                        </a:rPr>
                        <a:t>051</a:t>
                      </a:r>
                      <a:endParaRPr sz="16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a:txBody>
                    <a:bodyPr/>
                    <a:lstStyle/>
                    <a:p>
                      <a:pPr marL="10795">
                        <a:lnSpc>
                          <a:spcPts val="1900"/>
                        </a:lnSpc>
                      </a:pPr>
                      <a:r>
                        <a:rPr sz="1600" spc="-10" dirty="0">
                          <a:latin typeface="Arial"/>
                          <a:cs typeface="Arial"/>
                        </a:rPr>
                        <a:t>Pagos por </a:t>
                      </a:r>
                      <a:r>
                        <a:rPr sz="1600" spc="-5" dirty="0">
                          <a:latin typeface="Arial"/>
                          <a:cs typeface="Arial"/>
                        </a:rPr>
                        <a:t>gratificaciones, primas,</a:t>
                      </a:r>
                      <a:r>
                        <a:rPr sz="1600" spc="114" dirty="0">
                          <a:latin typeface="Arial"/>
                          <a:cs typeface="Arial"/>
                        </a:rPr>
                        <a:t> </a:t>
                      </a:r>
                      <a:r>
                        <a:rPr sz="1600" spc="-10" dirty="0">
                          <a:latin typeface="Arial"/>
                          <a:cs typeface="Arial"/>
                        </a:rPr>
                        <a:t>compensaciones,</a:t>
                      </a:r>
                      <a:endParaRPr sz="1600" dirty="0">
                        <a:latin typeface="Arial"/>
                        <a:cs typeface="Arial"/>
                      </a:endParaRPr>
                    </a:p>
                    <a:p>
                      <a:pPr marL="10795" marR="515620">
                        <a:lnSpc>
                          <a:spcPct val="100000"/>
                        </a:lnSpc>
                      </a:pPr>
                      <a:r>
                        <a:rPr sz="1600" spc="-10" dirty="0">
                          <a:latin typeface="Arial"/>
                          <a:cs typeface="Arial"/>
                        </a:rPr>
                        <a:t>recompensas </a:t>
                      </a:r>
                      <a:r>
                        <a:rPr sz="1600" spc="-5" dirty="0">
                          <a:latin typeface="Arial"/>
                          <a:cs typeface="Arial"/>
                        </a:rPr>
                        <a:t>u otros a </a:t>
                      </a:r>
                      <a:r>
                        <a:rPr sz="1600" spc="-10" dirty="0">
                          <a:latin typeface="Arial"/>
                          <a:cs typeface="Arial"/>
                        </a:rPr>
                        <a:t>extrabajadores </a:t>
                      </a:r>
                      <a:r>
                        <a:rPr sz="1600" spc="-5" dirty="0">
                          <a:latin typeface="Arial"/>
                          <a:cs typeface="Arial"/>
                        </a:rPr>
                        <a:t>derivados </a:t>
                      </a:r>
                      <a:r>
                        <a:rPr sz="1600" spc="-10" dirty="0">
                          <a:latin typeface="Arial"/>
                          <a:cs typeface="Arial"/>
                        </a:rPr>
                        <a:t>de  jubilación en</a:t>
                      </a:r>
                      <a:r>
                        <a:rPr sz="1600" spc="35" dirty="0">
                          <a:latin typeface="Arial"/>
                          <a:cs typeface="Arial"/>
                        </a:rPr>
                        <a:t> </a:t>
                      </a:r>
                      <a:r>
                        <a:rPr sz="1600" spc="-10" dirty="0">
                          <a:latin typeface="Arial"/>
                          <a:cs typeface="Arial"/>
                        </a:rPr>
                        <a:t>parcialidades</a:t>
                      </a:r>
                      <a:endParaRPr sz="1600" dirty="0">
                        <a:latin typeface="Arial"/>
                        <a:cs typeface="Arial"/>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BE3D5"/>
                    </a:solidFill>
                  </a:tcPr>
                </a:tc>
                <a:extLst>
                  <a:ext uri="{0D108BD9-81ED-4DB2-BD59-A6C34878D82A}">
                    <a16:rowId xmlns:a16="http://schemas.microsoft.com/office/drawing/2014/main" val="10003"/>
                  </a:ext>
                </a:extLst>
              </a:tr>
              <a:tr h="741044">
                <a:tc rowSpan="2">
                  <a:txBody>
                    <a:bodyPr/>
                    <a:lstStyle/>
                    <a:p>
                      <a:pPr>
                        <a:lnSpc>
                          <a:spcPct val="100000"/>
                        </a:lnSpc>
                      </a:pPr>
                      <a:endParaRPr sz="1800">
                        <a:latin typeface="Times New Roman"/>
                        <a:cs typeface="Times New Roman"/>
                      </a:endParaRPr>
                    </a:p>
                    <a:p>
                      <a:pPr>
                        <a:lnSpc>
                          <a:spcPct val="100000"/>
                        </a:lnSpc>
                        <a:spcBef>
                          <a:spcPts val="50"/>
                        </a:spcBef>
                      </a:pPr>
                      <a:endParaRPr sz="2350">
                        <a:latin typeface="Times New Roman"/>
                        <a:cs typeface="Times New Roman"/>
                      </a:endParaRPr>
                    </a:p>
                    <a:p>
                      <a:pPr marL="635" algn="ctr">
                        <a:lnSpc>
                          <a:spcPct val="100000"/>
                        </a:lnSpc>
                      </a:pPr>
                      <a:r>
                        <a:rPr sz="1600" spc="-15" dirty="0">
                          <a:latin typeface="Arial"/>
                          <a:cs typeface="Arial"/>
                        </a:rPr>
                        <a:t>12</a:t>
                      </a:r>
                      <a:endParaRPr sz="1600">
                        <a:latin typeface="Arial"/>
                        <a:cs typeface="Arial"/>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rowSpan="2">
                  <a:txBody>
                    <a:bodyPr/>
                    <a:lstStyle/>
                    <a:p>
                      <a:pPr>
                        <a:lnSpc>
                          <a:spcPct val="100000"/>
                        </a:lnSpc>
                      </a:pPr>
                      <a:endParaRPr sz="1800">
                        <a:latin typeface="Times New Roman"/>
                        <a:cs typeface="Times New Roman"/>
                      </a:endParaRPr>
                    </a:p>
                    <a:p>
                      <a:pPr>
                        <a:lnSpc>
                          <a:spcPct val="100000"/>
                        </a:lnSpc>
                        <a:spcBef>
                          <a:spcPts val="10"/>
                        </a:spcBef>
                      </a:pPr>
                      <a:endParaRPr sz="1550">
                        <a:latin typeface="Times New Roman"/>
                        <a:cs typeface="Times New Roman"/>
                      </a:endParaRPr>
                    </a:p>
                    <a:p>
                      <a:pPr marL="9525" marR="354330">
                        <a:lnSpc>
                          <a:spcPct val="100000"/>
                        </a:lnSpc>
                      </a:pPr>
                      <a:r>
                        <a:rPr sz="1600" spc="-10" dirty="0">
                          <a:latin typeface="Arial"/>
                          <a:cs typeface="Arial"/>
                        </a:rPr>
                        <a:t>Jubilados </a:t>
                      </a:r>
                      <a:r>
                        <a:rPr sz="1600" spc="-5" dirty="0">
                          <a:latin typeface="Arial"/>
                          <a:cs typeface="Arial"/>
                        </a:rPr>
                        <a:t>o  </a:t>
                      </a:r>
                      <a:r>
                        <a:rPr sz="1600" spc="-10" dirty="0">
                          <a:latin typeface="Arial"/>
                          <a:cs typeface="Arial"/>
                        </a:rPr>
                        <a:t>Pen</a:t>
                      </a:r>
                      <a:r>
                        <a:rPr sz="1600" dirty="0">
                          <a:latin typeface="Arial"/>
                          <a:cs typeface="Arial"/>
                        </a:rPr>
                        <a:t>si</a:t>
                      </a:r>
                      <a:r>
                        <a:rPr sz="1600" spc="-10" dirty="0">
                          <a:latin typeface="Arial"/>
                          <a:cs typeface="Arial"/>
                        </a:rPr>
                        <a:t>onado</a:t>
                      </a:r>
                      <a:r>
                        <a:rPr sz="1600" dirty="0">
                          <a:latin typeface="Arial"/>
                          <a:cs typeface="Arial"/>
                        </a:rPr>
                        <a:t>s</a:t>
                      </a:r>
                      <a:endParaRPr sz="16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a:txBody>
                    <a:bodyPr/>
                    <a:lstStyle/>
                    <a:p>
                      <a:pPr>
                        <a:lnSpc>
                          <a:spcPct val="100000"/>
                        </a:lnSpc>
                        <a:spcBef>
                          <a:spcPts val="5"/>
                        </a:spcBef>
                      </a:pPr>
                      <a:endParaRPr sz="1650">
                        <a:latin typeface="Times New Roman"/>
                        <a:cs typeface="Times New Roman"/>
                      </a:endParaRPr>
                    </a:p>
                    <a:p>
                      <a:pPr algn="ctr">
                        <a:lnSpc>
                          <a:spcPct val="100000"/>
                        </a:lnSpc>
                      </a:pPr>
                      <a:r>
                        <a:rPr sz="1600" spc="-15" dirty="0">
                          <a:latin typeface="Arial"/>
                          <a:cs typeface="Arial"/>
                        </a:rPr>
                        <a:t>052</a:t>
                      </a:r>
                      <a:endParaRPr sz="16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a:txBody>
                    <a:bodyPr/>
                    <a:lstStyle/>
                    <a:p>
                      <a:pPr marL="10795" marR="89535">
                        <a:lnSpc>
                          <a:spcPts val="1920"/>
                        </a:lnSpc>
                        <a:spcBef>
                          <a:spcPts val="45"/>
                        </a:spcBef>
                      </a:pPr>
                      <a:r>
                        <a:rPr sz="1600" spc="-10" dirty="0">
                          <a:latin typeface="Arial"/>
                          <a:cs typeface="Arial"/>
                        </a:rPr>
                        <a:t>Pagos que </a:t>
                      </a:r>
                      <a:r>
                        <a:rPr sz="1600" spc="-5" dirty="0">
                          <a:latin typeface="Arial"/>
                          <a:cs typeface="Arial"/>
                        </a:rPr>
                        <a:t>se realicen a </a:t>
                      </a:r>
                      <a:r>
                        <a:rPr sz="1600" spc="-10" dirty="0">
                          <a:latin typeface="Arial"/>
                          <a:cs typeface="Arial"/>
                        </a:rPr>
                        <a:t>extrabajadores que obtengan  una jubilación en parcialidades derivados de </a:t>
                      </a:r>
                      <a:r>
                        <a:rPr sz="1600" dirty="0">
                          <a:latin typeface="Arial"/>
                          <a:cs typeface="Arial"/>
                        </a:rPr>
                        <a:t>la </a:t>
                      </a:r>
                      <a:r>
                        <a:rPr sz="1600" spc="-10" dirty="0">
                          <a:latin typeface="Arial"/>
                          <a:cs typeface="Arial"/>
                        </a:rPr>
                        <a:t>ejecución  de </a:t>
                      </a:r>
                      <a:r>
                        <a:rPr sz="1600" spc="-5" dirty="0">
                          <a:latin typeface="Arial"/>
                          <a:cs typeface="Arial"/>
                        </a:rPr>
                        <a:t>resoluciones </a:t>
                      </a:r>
                      <a:r>
                        <a:rPr sz="1600" spc="-10" dirty="0">
                          <a:latin typeface="Arial"/>
                          <a:cs typeface="Arial"/>
                        </a:rPr>
                        <a:t>judicial </a:t>
                      </a:r>
                      <a:r>
                        <a:rPr sz="1600" spc="-5" dirty="0">
                          <a:latin typeface="Arial"/>
                          <a:cs typeface="Arial"/>
                        </a:rPr>
                        <a:t>o </a:t>
                      </a:r>
                      <a:r>
                        <a:rPr sz="1600" spc="-10" dirty="0">
                          <a:latin typeface="Arial"/>
                          <a:cs typeface="Arial"/>
                        </a:rPr>
                        <a:t>de un</a:t>
                      </a:r>
                      <a:r>
                        <a:rPr sz="1600" spc="100" dirty="0">
                          <a:latin typeface="Arial"/>
                          <a:cs typeface="Arial"/>
                        </a:rPr>
                        <a:t> </a:t>
                      </a:r>
                      <a:r>
                        <a:rPr sz="1600" spc="-10" dirty="0">
                          <a:latin typeface="Arial"/>
                          <a:cs typeface="Arial"/>
                        </a:rPr>
                        <a:t>laudo</a:t>
                      </a:r>
                      <a:endParaRPr sz="1600" dirty="0">
                        <a:latin typeface="Arial"/>
                        <a:cs typeface="Arial"/>
                      </a:endParaRPr>
                    </a:p>
                  </a:txBody>
                  <a:tcPr marL="0" marR="0" marT="5715"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BE3D5"/>
                    </a:solidFill>
                  </a:tcPr>
                </a:tc>
                <a:extLst>
                  <a:ext uri="{0D108BD9-81ED-4DB2-BD59-A6C34878D82A}">
                    <a16:rowId xmlns:a16="http://schemas.microsoft.com/office/drawing/2014/main" val="10004"/>
                  </a:ext>
                </a:extLst>
              </a:tr>
              <a:tr h="741044">
                <a:tc vMerge="1">
                  <a:txBody>
                    <a:bodyPr/>
                    <a:lstStyle/>
                    <a:p>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a:txBody>
                    <a:bodyPr/>
                    <a:lstStyle/>
                    <a:p>
                      <a:pPr>
                        <a:lnSpc>
                          <a:spcPct val="100000"/>
                        </a:lnSpc>
                        <a:spcBef>
                          <a:spcPts val="10"/>
                        </a:spcBef>
                      </a:pPr>
                      <a:endParaRPr sz="1650" dirty="0">
                        <a:latin typeface="Times New Roman"/>
                        <a:cs typeface="Times New Roman"/>
                      </a:endParaRPr>
                    </a:p>
                    <a:p>
                      <a:pPr algn="ctr">
                        <a:lnSpc>
                          <a:spcPct val="100000"/>
                        </a:lnSpc>
                      </a:pPr>
                      <a:r>
                        <a:rPr sz="1600" spc="-15" dirty="0">
                          <a:latin typeface="Arial"/>
                          <a:cs typeface="Arial"/>
                        </a:rPr>
                        <a:t>053</a:t>
                      </a:r>
                      <a:endParaRPr sz="16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E3D5"/>
                    </a:solidFill>
                  </a:tcPr>
                </a:tc>
                <a:tc>
                  <a:txBody>
                    <a:bodyPr/>
                    <a:lstStyle/>
                    <a:p>
                      <a:pPr marL="10795" marR="332105">
                        <a:lnSpc>
                          <a:spcPts val="1920"/>
                        </a:lnSpc>
                        <a:spcBef>
                          <a:spcPts val="50"/>
                        </a:spcBef>
                      </a:pPr>
                      <a:r>
                        <a:rPr sz="1600" spc="-10" dirty="0">
                          <a:latin typeface="Arial"/>
                          <a:cs typeface="Arial"/>
                        </a:rPr>
                        <a:t>Pagos que </a:t>
                      </a:r>
                      <a:r>
                        <a:rPr sz="1600" spc="-5" dirty="0">
                          <a:latin typeface="Arial"/>
                          <a:cs typeface="Arial"/>
                        </a:rPr>
                        <a:t>se realicen a </a:t>
                      </a:r>
                      <a:r>
                        <a:rPr sz="1600" spc="-10" dirty="0">
                          <a:latin typeface="Arial"/>
                          <a:cs typeface="Arial"/>
                        </a:rPr>
                        <a:t>extrabajadores que obtengan  una jubilación en una </a:t>
                      </a:r>
                      <a:r>
                        <a:rPr sz="1600" spc="-5" dirty="0">
                          <a:latin typeface="Arial"/>
                          <a:cs typeface="Arial"/>
                        </a:rPr>
                        <a:t>sola exhibición </a:t>
                      </a:r>
                      <a:r>
                        <a:rPr sz="1600" spc="-10" dirty="0">
                          <a:latin typeface="Arial"/>
                          <a:cs typeface="Arial"/>
                        </a:rPr>
                        <a:t>derivados de </a:t>
                      </a:r>
                      <a:r>
                        <a:rPr sz="1600" dirty="0">
                          <a:latin typeface="Arial"/>
                          <a:cs typeface="Arial"/>
                        </a:rPr>
                        <a:t>la  </a:t>
                      </a:r>
                      <a:r>
                        <a:rPr sz="1600" spc="-10" dirty="0">
                          <a:latin typeface="Arial"/>
                          <a:cs typeface="Arial"/>
                        </a:rPr>
                        <a:t>ejecución de </a:t>
                      </a:r>
                      <a:r>
                        <a:rPr sz="1600" spc="-5" dirty="0">
                          <a:latin typeface="Arial"/>
                          <a:cs typeface="Arial"/>
                        </a:rPr>
                        <a:t>resoluciones </a:t>
                      </a:r>
                      <a:r>
                        <a:rPr sz="1600" spc="-10" dirty="0">
                          <a:latin typeface="Arial"/>
                          <a:cs typeface="Arial"/>
                        </a:rPr>
                        <a:t>judicial </a:t>
                      </a:r>
                      <a:r>
                        <a:rPr sz="1600" spc="-5" dirty="0">
                          <a:latin typeface="Arial"/>
                          <a:cs typeface="Arial"/>
                        </a:rPr>
                        <a:t>o </a:t>
                      </a:r>
                      <a:r>
                        <a:rPr sz="1600" spc="-10" dirty="0">
                          <a:latin typeface="Arial"/>
                          <a:cs typeface="Arial"/>
                        </a:rPr>
                        <a:t>de un</a:t>
                      </a:r>
                      <a:r>
                        <a:rPr sz="1600" spc="135" dirty="0">
                          <a:latin typeface="Arial"/>
                          <a:cs typeface="Arial"/>
                        </a:rPr>
                        <a:t> </a:t>
                      </a:r>
                      <a:r>
                        <a:rPr sz="1600" spc="-10" dirty="0">
                          <a:latin typeface="Arial"/>
                          <a:cs typeface="Arial"/>
                        </a:rPr>
                        <a:t>laudo</a:t>
                      </a:r>
                      <a:endParaRPr sz="1600" dirty="0">
                        <a:latin typeface="Arial"/>
                        <a:cs typeface="Arial"/>
                      </a:endParaRPr>
                    </a:p>
                  </a:txBody>
                  <a:tcPr marL="0" marR="0" marT="635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BE3D5"/>
                    </a:solidFill>
                  </a:tcPr>
                </a:tc>
                <a:extLst>
                  <a:ext uri="{0D108BD9-81ED-4DB2-BD59-A6C34878D82A}">
                    <a16:rowId xmlns:a16="http://schemas.microsoft.com/office/drawing/2014/main" val="10005"/>
                  </a:ext>
                </a:extLst>
              </a:tr>
              <a:tr h="253364">
                <a:tc rowSpan="3">
                  <a:txBody>
                    <a:bodyPr/>
                    <a:lstStyle/>
                    <a:p>
                      <a:pPr>
                        <a:lnSpc>
                          <a:spcPct val="100000"/>
                        </a:lnSpc>
                        <a:spcBef>
                          <a:spcPts val="30"/>
                        </a:spcBef>
                      </a:pPr>
                      <a:endParaRPr sz="1700">
                        <a:latin typeface="Times New Roman"/>
                        <a:cs typeface="Times New Roman"/>
                      </a:endParaRPr>
                    </a:p>
                    <a:p>
                      <a:pPr marL="635" algn="ctr">
                        <a:lnSpc>
                          <a:spcPct val="100000"/>
                        </a:lnSpc>
                      </a:pPr>
                      <a:r>
                        <a:rPr sz="1600" spc="-15" dirty="0">
                          <a:latin typeface="Arial"/>
                          <a:cs typeface="Arial"/>
                        </a:rPr>
                        <a:t>13</a:t>
                      </a:r>
                      <a:endParaRPr sz="1600">
                        <a:latin typeface="Arial"/>
                        <a:cs typeface="Arial"/>
                      </a:endParaRPr>
                    </a:p>
                  </a:txBody>
                  <a:tcPr marL="0" marR="0" marT="3810" marB="0">
                    <a:lnL w="1270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FFF1CC"/>
                    </a:solidFill>
                  </a:tcPr>
                </a:tc>
                <a:tc rowSpan="3">
                  <a:txBody>
                    <a:bodyPr/>
                    <a:lstStyle/>
                    <a:p>
                      <a:pPr marL="9525">
                        <a:lnSpc>
                          <a:spcPct val="100000"/>
                        </a:lnSpc>
                        <a:spcBef>
                          <a:spcPts val="1025"/>
                        </a:spcBef>
                      </a:pPr>
                      <a:r>
                        <a:rPr sz="1600" spc="-10" dirty="0">
                          <a:latin typeface="Arial"/>
                          <a:cs typeface="Arial"/>
                        </a:rPr>
                        <a:t>Indemnización</a:t>
                      </a:r>
                      <a:r>
                        <a:rPr sz="1600" spc="30" dirty="0">
                          <a:latin typeface="Arial"/>
                          <a:cs typeface="Arial"/>
                        </a:rPr>
                        <a:t> </a:t>
                      </a:r>
                      <a:r>
                        <a:rPr sz="1600" spc="-5" dirty="0">
                          <a:latin typeface="Arial"/>
                          <a:cs typeface="Arial"/>
                        </a:rPr>
                        <a:t>o</a:t>
                      </a:r>
                      <a:endParaRPr sz="1600">
                        <a:latin typeface="Arial"/>
                        <a:cs typeface="Arial"/>
                      </a:endParaRPr>
                    </a:p>
                    <a:p>
                      <a:pPr marL="9525">
                        <a:lnSpc>
                          <a:spcPct val="100000"/>
                        </a:lnSpc>
                      </a:pPr>
                      <a:r>
                        <a:rPr sz="1600" spc="-10" dirty="0">
                          <a:latin typeface="Arial"/>
                          <a:cs typeface="Arial"/>
                        </a:rPr>
                        <a:t>Separación</a:t>
                      </a:r>
                      <a:endParaRPr sz="1600">
                        <a:latin typeface="Arial"/>
                        <a:cs typeface="Arial"/>
                      </a:endParaRPr>
                    </a:p>
                  </a:txBody>
                  <a:tcPr marL="0" marR="0" marT="130175"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FFF1CC"/>
                    </a:solidFill>
                  </a:tcPr>
                </a:tc>
                <a:tc>
                  <a:txBody>
                    <a:bodyPr/>
                    <a:lstStyle/>
                    <a:p>
                      <a:pPr algn="ctr">
                        <a:lnSpc>
                          <a:spcPts val="1895"/>
                        </a:lnSpc>
                      </a:pPr>
                      <a:r>
                        <a:rPr sz="1600" spc="-15" dirty="0">
                          <a:latin typeface="Arial"/>
                          <a:cs typeface="Arial"/>
                        </a:rPr>
                        <a:t>022</a:t>
                      </a:r>
                      <a:endParaRPr sz="16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1CC"/>
                    </a:solidFill>
                  </a:tcPr>
                </a:tc>
                <a:tc>
                  <a:txBody>
                    <a:bodyPr/>
                    <a:lstStyle/>
                    <a:p>
                      <a:pPr marL="10795">
                        <a:lnSpc>
                          <a:spcPts val="1895"/>
                        </a:lnSpc>
                      </a:pPr>
                      <a:r>
                        <a:rPr sz="1600" spc="-5" dirty="0">
                          <a:latin typeface="Arial"/>
                          <a:cs typeface="Arial"/>
                        </a:rPr>
                        <a:t>Prima </a:t>
                      </a:r>
                      <a:r>
                        <a:rPr sz="1600" spc="-10" dirty="0">
                          <a:latin typeface="Arial"/>
                          <a:cs typeface="Arial"/>
                        </a:rPr>
                        <a:t>por</a:t>
                      </a:r>
                      <a:r>
                        <a:rPr sz="1600" spc="10" dirty="0">
                          <a:latin typeface="Arial"/>
                          <a:cs typeface="Arial"/>
                        </a:rPr>
                        <a:t> </a:t>
                      </a:r>
                      <a:r>
                        <a:rPr sz="1600" spc="-10" dirty="0">
                          <a:latin typeface="Arial"/>
                          <a:cs typeface="Arial"/>
                        </a:rPr>
                        <a:t>antigüedad</a:t>
                      </a:r>
                      <a:endParaRPr sz="1600">
                        <a:latin typeface="Arial"/>
                        <a:cs typeface="Arial"/>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F1CC"/>
                    </a:solidFill>
                  </a:tcPr>
                </a:tc>
                <a:extLst>
                  <a:ext uri="{0D108BD9-81ED-4DB2-BD59-A6C34878D82A}">
                    <a16:rowId xmlns:a16="http://schemas.microsoft.com/office/drawing/2014/main" val="10006"/>
                  </a:ext>
                </a:extLst>
              </a:tr>
              <a:tr h="253365">
                <a:tc vMerge="1">
                  <a:txBody>
                    <a:bodyPr/>
                    <a:lstStyle/>
                    <a:p>
                      <a:endParaRPr/>
                    </a:p>
                  </a:txBody>
                  <a:tcPr marL="0" marR="0" marT="3810" marB="0">
                    <a:lnL w="1270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FFF1CC"/>
                    </a:solidFill>
                  </a:tcPr>
                </a:tc>
                <a:tc vMerge="1">
                  <a:txBody>
                    <a:bodyPr/>
                    <a:lstStyle/>
                    <a:p>
                      <a:endParaRPr/>
                    </a:p>
                  </a:txBody>
                  <a:tcPr marL="0" marR="0" marT="130175"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FFF1CC"/>
                    </a:solidFill>
                  </a:tcPr>
                </a:tc>
                <a:tc>
                  <a:txBody>
                    <a:bodyPr/>
                    <a:lstStyle/>
                    <a:p>
                      <a:pPr algn="ctr">
                        <a:lnSpc>
                          <a:spcPts val="1895"/>
                        </a:lnSpc>
                      </a:pPr>
                      <a:r>
                        <a:rPr sz="1600" spc="-15" dirty="0">
                          <a:latin typeface="Arial"/>
                          <a:cs typeface="Arial"/>
                        </a:rPr>
                        <a:t>023</a:t>
                      </a:r>
                      <a:endParaRPr sz="16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1CC"/>
                    </a:solidFill>
                  </a:tcPr>
                </a:tc>
                <a:tc>
                  <a:txBody>
                    <a:bodyPr/>
                    <a:lstStyle/>
                    <a:p>
                      <a:pPr marL="10795">
                        <a:lnSpc>
                          <a:spcPts val="1895"/>
                        </a:lnSpc>
                      </a:pPr>
                      <a:r>
                        <a:rPr sz="1600" spc="-10" dirty="0">
                          <a:latin typeface="Arial"/>
                          <a:cs typeface="Arial"/>
                        </a:rPr>
                        <a:t>Pagos por</a:t>
                      </a:r>
                      <a:r>
                        <a:rPr sz="1600" spc="55" dirty="0">
                          <a:latin typeface="Arial"/>
                          <a:cs typeface="Arial"/>
                        </a:rPr>
                        <a:t> </a:t>
                      </a:r>
                      <a:r>
                        <a:rPr sz="1600" spc="-5" dirty="0">
                          <a:latin typeface="Arial"/>
                          <a:cs typeface="Arial"/>
                        </a:rPr>
                        <a:t>separación</a:t>
                      </a:r>
                      <a:endParaRPr sz="1600" dirty="0">
                        <a:latin typeface="Arial"/>
                        <a:cs typeface="Arial"/>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F1CC"/>
                    </a:solidFill>
                  </a:tcPr>
                </a:tc>
                <a:extLst>
                  <a:ext uri="{0D108BD9-81ED-4DB2-BD59-A6C34878D82A}">
                    <a16:rowId xmlns:a16="http://schemas.microsoft.com/office/drawing/2014/main" val="10007"/>
                  </a:ext>
                </a:extLst>
              </a:tr>
              <a:tr h="253364">
                <a:tc vMerge="1">
                  <a:txBody>
                    <a:bodyPr/>
                    <a:lstStyle/>
                    <a:p>
                      <a:endParaRPr/>
                    </a:p>
                  </a:txBody>
                  <a:tcPr marL="0" marR="0" marT="3810" marB="0">
                    <a:lnL w="1270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FFF1CC"/>
                    </a:solidFill>
                  </a:tcPr>
                </a:tc>
                <a:tc vMerge="1">
                  <a:txBody>
                    <a:bodyPr/>
                    <a:lstStyle/>
                    <a:p>
                      <a:endParaRPr/>
                    </a:p>
                  </a:txBody>
                  <a:tcPr marL="0" marR="0" marT="130175"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FFF1CC"/>
                    </a:solidFill>
                  </a:tcPr>
                </a:tc>
                <a:tc>
                  <a:txBody>
                    <a:bodyPr/>
                    <a:lstStyle/>
                    <a:p>
                      <a:pPr algn="ctr">
                        <a:lnSpc>
                          <a:spcPts val="1895"/>
                        </a:lnSpc>
                      </a:pPr>
                      <a:r>
                        <a:rPr sz="1600" spc="-15" dirty="0">
                          <a:latin typeface="Arial"/>
                          <a:cs typeface="Arial"/>
                        </a:rPr>
                        <a:t>025</a:t>
                      </a:r>
                      <a:endParaRPr sz="16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FFF1CC"/>
                    </a:solidFill>
                  </a:tcPr>
                </a:tc>
                <a:tc>
                  <a:txBody>
                    <a:bodyPr/>
                    <a:lstStyle/>
                    <a:p>
                      <a:pPr marL="10795">
                        <a:lnSpc>
                          <a:spcPts val="1895"/>
                        </a:lnSpc>
                      </a:pPr>
                      <a:r>
                        <a:rPr sz="1600" spc="-10" dirty="0">
                          <a:latin typeface="Arial"/>
                          <a:cs typeface="Arial"/>
                        </a:rPr>
                        <a:t>Indemnizaciones</a:t>
                      </a:r>
                      <a:endParaRPr sz="1600" dirty="0">
                        <a:latin typeface="Arial"/>
                        <a:cs typeface="Arial"/>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solidFill>
                      <a:srgbClr val="FFF1CC"/>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15588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8132E086-99D3-48A3-B75E-7815D1FA51E5}"/>
              </a:ext>
            </a:extLst>
          </p:cNvPr>
          <p:cNvSpPr txBox="1">
            <a:spLocks/>
          </p:cNvSpPr>
          <p:nvPr/>
        </p:nvSpPr>
        <p:spPr>
          <a:xfrm>
            <a:off x="451331" y="316208"/>
            <a:ext cx="10884566"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2"/>
            </a:pPr>
            <a:r>
              <a:rPr lang="es-MX" sz="2400" b="1" dirty="0">
                <a:latin typeface="Calibri" panose="020F0502020204030204" pitchFamily="34" charset="0"/>
                <a:ea typeface="Calibri" panose="020F0502020204030204" pitchFamily="34" charset="0"/>
                <a:cs typeface="Times New Roman" panose="02020603050405020304" pitchFamily="18" charset="0"/>
              </a:rPr>
              <a:t>Apéndice 7 “Ajuste del Subsidio al empleo causado cuando se realizan pagos por períodos menores a un mes”	</a:t>
            </a:r>
          </a:p>
        </p:txBody>
      </p:sp>
      <p:pic>
        <p:nvPicPr>
          <p:cNvPr id="2" name="Imagen 1">
            <a:extLst>
              <a:ext uri="{FF2B5EF4-FFF2-40B4-BE49-F238E27FC236}">
                <a16:creationId xmlns:a16="http://schemas.microsoft.com/office/drawing/2014/main" id="{2B1E5711-CDB9-4431-A9FA-3FE02003AC7D}"/>
              </a:ext>
            </a:extLst>
          </p:cNvPr>
          <p:cNvPicPr>
            <a:picLocks noChangeAspect="1"/>
          </p:cNvPicPr>
          <p:nvPr/>
        </p:nvPicPr>
        <p:blipFill>
          <a:blip r:embed="rId2"/>
          <a:stretch>
            <a:fillRect/>
          </a:stretch>
        </p:blipFill>
        <p:spPr>
          <a:xfrm>
            <a:off x="1707325" y="1974705"/>
            <a:ext cx="8372578" cy="3442422"/>
          </a:xfrm>
          <a:prstGeom prst="rect">
            <a:avLst/>
          </a:prstGeom>
        </p:spPr>
      </p:pic>
    </p:spTree>
    <p:extLst>
      <p:ext uri="{BB962C8B-B14F-4D97-AF65-F5344CB8AC3E}">
        <p14:creationId xmlns:p14="http://schemas.microsoft.com/office/powerpoint/2010/main" val="1720502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90BC90A6-CBC7-42BB-A95E-8B8ED2ECC651}"/>
              </a:ext>
            </a:extLst>
          </p:cNvPr>
          <p:cNvSpPr txBox="1"/>
          <p:nvPr/>
        </p:nvSpPr>
        <p:spPr>
          <a:xfrm>
            <a:off x="935183" y="1556421"/>
            <a:ext cx="9636760" cy="3961129"/>
          </a:xfrm>
          <a:prstGeom prst="rect">
            <a:avLst/>
          </a:prstGeom>
        </p:spPr>
        <p:txBody>
          <a:bodyPr vert="horz" wrap="square" lIns="0" tIns="12700" rIns="0" bIns="0" rtlCol="0">
            <a:spAutoFit/>
          </a:bodyPr>
          <a:lstStyle/>
          <a:p>
            <a:pPr marL="12700" marR="5080" algn="just">
              <a:lnSpc>
                <a:spcPct val="100000"/>
              </a:lnSpc>
              <a:spcBef>
                <a:spcPts val="100"/>
              </a:spcBef>
            </a:pPr>
            <a:r>
              <a:rPr sz="2600" b="1" spc="-5" dirty="0">
                <a:latin typeface="Arial"/>
                <a:cs typeface="Arial"/>
              </a:rPr>
              <a:t>LISR </a:t>
            </a:r>
            <a:r>
              <a:rPr sz="2600" b="1" spc="-10" dirty="0">
                <a:latin typeface="Arial"/>
                <a:cs typeface="Arial"/>
              </a:rPr>
              <a:t>Artículo </a:t>
            </a:r>
            <a:r>
              <a:rPr sz="2600" b="1" spc="-5" dirty="0">
                <a:latin typeface="Arial"/>
                <a:cs typeface="Arial"/>
              </a:rPr>
              <a:t>96. </a:t>
            </a:r>
            <a:r>
              <a:rPr sz="2600" dirty="0">
                <a:latin typeface="Arial"/>
                <a:cs typeface="Arial"/>
              </a:rPr>
              <a:t>Quienes hagan </a:t>
            </a:r>
            <a:r>
              <a:rPr sz="2600" spc="-5" dirty="0">
                <a:latin typeface="Arial"/>
                <a:cs typeface="Arial"/>
              </a:rPr>
              <a:t>pagos </a:t>
            </a:r>
            <a:r>
              <a:rPr sz="2600" dirty="0">
                <a:latin typeface="Arial"/>
                <a:cs typeface="Arial"/>
              </a:rPr>
              <a:t>por </a:t>
            </a:r>
            <a:r>
              <a:rPr sz="2600" spc="-5" dirty="0">
                <a:latin typeface="Arial"/>
                <a:cs typeface="Arial"/>
              </a:rPr>
              <a:t>los </a:t>
            </a:r>
            <a:r>
              <a:rPr sz="2600" dirty="0">
                <a:latin typeface="Arial"/>
                <a:cs typeface="Arial"/>
              </a:rPr>
              <a:t>conceptos </a:t>
            </a:r>
            <a:r>
              <a:rPr sz="2600" spc="-5" dirty="0">
                <a:latin typeface="Arial"/>
                <a:cs typeface="Arial"/>
              </a:rPr>
              <a:t>a </a:t>
            </a:r>
            <a:r>
              <a:rPr sz="2600" dirty="0">
                <a:latin typeface="Arial"/>
                <a:cs typeface="Arial"/>
              </a:rPr>
              <a:t>que  </a:t>
            </a:r>
            <a:r>
              <a:rPr sz="2600" spc="-5" dirty="0">
                <a:latin typeface="Arial"/>
                <a:cs typeface="Arial"/>
              </a:rPr>
              <a:t>se refiere </a:t>
            </a:r>
            <a:r>
              <a:rPr sz="2600" dirty="0">
                <a:latin typeface="Arial"/>
                <a:cs typeface="Arial"/>
              </a:rPr>
              <a:t>este Capítulo están obligados a </a:t>
            </a:r>
            <a:r>
              <a:rPr sz="2600" spc="-5" dirty="0">
                <a:latin typeface="Arial"/>
                <a:cs typeface="Arial"/>
              </a:rPr>
              <a:t>efectuar retenciones </a:t>
            </a:r>
            <a:r>
              <a:rPr sz="2600" dirty="0">
                <a:latin typeface="Arial"/>
                <a:cs typeface="Arial"/>
              </a:rPr>
              <a:t>y  </a:t>
            </a:r>
            <a:r>
              <a:rPr sz="2600" spc="-5" dirty="0">
                <a:latin typeface="Arial"/>
                <a:cs typeface="Arial"/>
              </a:rPr>
              <a:t>enteros mensuales </a:t>
            </a:r>
            <a:r>
              <a:rPr sz="2600" dirty="0">
                <a:latin typeface="Arial"/>
                <a:cs typeface="Arial"/>
              </a:rPr>
              <a:t>que </a:t>
            </a:r>
            <a:r>
              <a:rPr sz="2600" spc="5" dirty="0">
                <a:latin typeface="Arial"/>
                <a:cs typeface="Arial"/>
              </a:rPr>
              <a:t>tendrán </a:t>
            </a:r>
            <a:r>
              <a:rPr sz="2600" spc="-5" dirty="0">
                <a:latin typeface="Arial"/>
                <a:cs typeface="Arial"/>
              </a:rPr>
              <a:t>el </a:t>
            </a:r>
            <a:r>
              <a:rPr sz="2600" dirty="0">
                <a:latin typeface="Arial"/>
                <a:cs typeface="Arial"/>
              </a:rPr>
              <a:t>carácter </a:t>
            </a:r>
            <a:r>
              <a:rPr sz="2600" spc="-10" dirty="0">
                <a:latin typeface="Arial"/>
                <a:cs typeface="Arial"/>
              </a:rPr>
              <a:t>de </a:t>
            </a:r>
            <a:r>
              <a:rPr sz="2600" dirty="0">
                <a:latin typeface="Arial"/>
                <a:cs typeface="Arial"/>
              </a:rPr>
              <a:t>pagos  </a:t>
            </a:r>
            <a:r>
              <a:rPr sz="2600" spc="-5" dirty="0">
                <a:latin typeface="Arial"/>
                <a:cs typeface="Arial"/>
              </a:rPr>
              <a:t>provisionales a cuenta </a:t>
            </a:r>
            <a:r>
              <a:rPr sz="2600" spc="-10" dirty="0">
                <a:latin typeface="Arial"/>
                <a:cs typeface="Arial"/>
              </a:rPr>
              <a:t>del </a:t>
            </a:r>
            <a:r>
              <a:rPr sz="2600" dirty="0">
                <a:latin typeface="Arial"/>
                <a:cs typeface="Arial"/>
              </a:rPr>
              <a:t>impuesto </a:t>
            </a:r>
            <a:r>
              <a:rPr sz="2600" spc="-5" dirty="0">
                <a:latin typeface="Arial"/>
                <a:cs typeface="Arial"/>
              </a:rPr>
              <a:t>anual. </a:t>
            </a:r>
            <a:r>
              <a:rPr sz="2600" spc="5" dirty="0">
                <a:latin typeface="Arial"/>
                <a:cs typeface="Arial"/>
              </a:rPr>
              <a:t>No </a:t>
            </a:r>
            <a:r>
              <a:rPr sz="2600" spc="-5" dirty="0">
                <a:latin typeface="Arial"/>
                <a:cs typeface="Arial"/>
              </a:rPr>
              <a:t>se </a:t>
            </a:r>
            <a:r>
              <a:rPr sz="2600" dirty="0">
                <a:latin typeface="Arial"/>
                <a:cs typeface="Arial"/>
              </a:rPr>
              <a:t>efectuará  </a:t>
            </a:r>
            <a:r>
              <a:rPr sz="2600" spc="-5" dirty="0">
                <a:latin typeface="Arial"/>
                <a:cs typeface="Arial"/>
              </a:rPr>
              <a:t>retención a </a:t>
            </a:r>
            <a:r>
              <a:rPr sz="2600" spc="5" dirty="0">
                <a:latin typeface="Arial"/>
                <a:cs typeface="Arial"/>
              </a:rPr>
              <a:t>las </a:t>
            </a:r>
            <a:r>
              <a:rPr sz="2600" spc="-5" dirty="0">
                <a:latin typeface="Arial"/>
                <a:cs typeface="Arial"/>
              </a:rPr>
              <a:t>personas </a:t>
            </a:r>
            <a:r>
              <a:rPr sz="2600" dirty="0">
                <a:latin typeface="Arial"/>
                <a:cs typeface="Arial"/>
              </a:rPr>
              <a:t>que en </a:t>
            </a:r>
            <a:r>
              <a:rPr sz="2600" spc="-10" dirty="0">
                <a:latin typeface="Arial"/>
                <a:cs typeface="Arial"/>
              </a:rPr>
              <a:t>el </a:t>
            </a:r>
            <a:r>
              <a:rPr sz="2600" dirty="0">
                <a:latin typeface="Arial"/>
                <a:cs typeface="Arial"/>
              </a:rPr>
              <a:t>mes únicamente perciban </a:t>
            </a:r>
            <a:r>
              <a:rPr sz="2600" spc="-15" dirty="0">
                <a:latin typeface="Arial"/>
                <a:cs typeface="Arial"/>
              </a:rPr>
              <a:t>un </a:t>
            </a:r>
            <a:r>
              <a:rPr sz="2600" spc="690" dirty="0">
                <a:latin typeface="Arial"/>
                <a:cs typeface="Arial"/>
              </a:rPr>
              <a:t> </a:t>
            </a:r>
            <a:r>
              <a:rPr sz="2600" spc="-5" dirty="0">
                <a:latin typeface="Arial"/>
                <a:cs typeface="Arial"/>
              </a:rPr>
              <a:t>salario mínimo general </a:t>
            </a:r>
            <a:r>
              <a:rPr sz="2600" dirty="0">
                <a:latin typeface="Arial"/>
                <a:cs typeface="Arial"/>
              </a:rPr>
              <a:t>correspondiente </a:t>
            </a:r>
            <a:r>
              <a:rPr sz="2600" spc="-10" dirty="0">
                <a:latin typeface="Arial"/>
                <a:cs typeface="Arial"/>
              </a:rPr>
              <a:t>al </a:t>
            </a:r>
            <a:r>
              <a:rPr sz="2600" spc="-5" dirty="0">
                <a:latin typeface="Arial"/>
                <a:cs typeface="Arial"/>
              </a:rPr>
              <a:t>área </a:t>
            </a:r>
            <a:r>
              <a:rPr sz="2600" dirty="0">
                <a:latin typeface="Arial"/>
                <a:cs typeface="Arial"/>
              </a:rPr>
              <a:t>geográfica del  </a:t>
            </a:r>
            <a:r>
              <a:rPr sz="2600" spc="-10" dirty="0">
                <a:latin typeface="Arial"/>
                <a:cs typeface="Arial"/>
              </a:rPr>
              <a:t>contribuyente.</a:t>
            </a:r>
            <a:endParaRPr sz="2600" dirty="0">
              <a:latin typeface="Arial"/>
              <a:cs typeface="Arial"/>
            </a:endParaRPr>
          </a:p>
          <a:p>
            <a:pPr>
              <a:lnSpc>
                <a:spcPct val="100000"/>
              </a:lnSpc>
              <a:spcBef>
                <a:spcPts val="10"/>
              </a:spcBef>
            </a:pPr>
            <a:endParaRPr sz="2950" dirty="0">
              <a:latin typeface="Arial"/>
              <a:cs typeface="Arial"/>
            </a:endParaRPr>
          </a:p>
          <a:p>
            <a:pPr marL="12700" marR="8255" algn="just">
              <a:lnSpc>
                <a:spcPts val="2900"/>
              </a:lnSpc>
              <a:spcBef>
                <a:spcPts val="5"/>
              </a:spcBef>
            </a:pPr>
            <a:r>
              <a:rPr sz="2600" spc="-5" dirty="0">
                <a:latin typeface="Arial"/>
                <a:cs typeface="Arial"/>
              </a:rPr>
              <a:t>La </a:t>
            </a:r>
            <a:r>
              <a:rPr sz="2600" dirty="0">
                <a:latin typeface="Arial"/>
                <a:cs typeface="Arial"/>
              </a:rPr>
              <a:t>retención </a:t>
            </a:r>
            <a:r>
              <a:rPr sz="2600" spc="5" dirty="0">
                <a:latin typeface="Arial"/>
                <a:cs typeface="Arial"/>
              </a:rPr>
              <a:t>se </a:t>
            </a:r>
            <a:r>
              <a:rPr sz="2600" spc="-5" dirty="0">
                <a:latin typeface="Arial"/>
                <a:cs typeface="Arial"/>
              </a:rPr>
              <a:t>calculará </a:t>
            </a:r>
            <a:r>
              <a:rPr sz="2600" dirty="0">
                <a:latin typeface="Arial"/>
                <a:cs typeface="Arial"/>
              </a:rPr>
              <a:t>aplicando a la totalidad </a:t>
            </a:r>
            <a:r>
              <a:rPr sz="2600" spc="5" dirty="0">
                <a:latin typeface="Arial"/>
                <a:cs typeface="Arial"/>
              </a:rPr>
              <a:t>de </a:t>
            </a:r>
            <a:r>
              <a:rPr sz="2600" dirty="0">
                <a:latin typeface="Arial"/>
                <a:cs typeface="Arial"/>
              </a:rPr>
              <a:t>los ingresos  </a:t>
            </a:r>
            <a:r>
              <a:rPr sz="2600" spc="-5" dirty="0">
                <a:latin typeface="Arial"/>
                <a:cs typeface="Arial"/>
              </a:rPr>
              <a:t>obtenidos </a:t>
            </a:r>
            <a:r>
              <a:rPr sz="2600" spc="-10" dirty="0">
                <a:latin typeface="Arial"/>
                <a:cs typeface="Arial"/>
              </a:rPr>
              <a:t>en un mes de </a:t>
            </a:r>
            <a:r>
              <a:rPr sz="2600" spc="-5" dirty="0">
                <a:latin typeface="Arial"/>
                <a:cs typeface="Arial"/>
              </a:rPr>
              <a:t>calendario, la</a:t>
            </a:r>
            <a:r>
              <a:rPr sz="2600" spc="220" dirty="0">
                <a:latin typeface="Arial"/>
                <a:cs typeface="Arial"/>
              </a:rPr>
              <a:t> </a:t>
            </a:r>
            <a:r>
              <a:rPr sz="2600" spc="-5" dirty="0">
                <a:latin typeface="Arial"/>
                <a:cs typeface="Arial"/>
              </a:rPr>
              <a:t>siguiente:</a:t>
            </a:r>
            <a:endParaRPr sz="2600" dirty="0">
              <a:latin typeface="Arial"/>
              <a:cs typeface="Arial"/>
            </a:endParaRPr>
          </a:p>
        </p:txBody>
      </p:sp>
      <p:sp>
        <p:nvSpPr>
          <p:cNvPr id="6" name="object 2">
            <a:extLst>
              <a:ext uri="{FF2B5EF4-FFF2-40B4-BE49-F238E27FC236}">
                <a16:creationId xmlns:a16="http://schemas.microsoft.com/office/drawing/2014/main" id="{DACDFB57-A2F5-4C49-9753-1FAAC5B0C291}"/>
              </a:ext>
            </a:extLst>
          </p:cNvPr>
          <p:cNvSpPr txBox="1">
            <a:spLocks/>
          </p:cNvSpPr>
          <p:nvPr/>
        </p:nvSpPr>
        <p:spPr>
          <a:xfrm>
            <a:off x="451331" y="316208"/>
            <a:ext cx="10884566"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2"/>
            </a:pPr>
            <a:r>
              <a:rPr lang="es-MX" sz="2400" b="1" dirty="0">
                <a:latin typeface="Calibri" panose="020F0502020204030204" pitchFamily="34" charset="0"/>
                <a:ea typeface="Calibri" panose="020F0502020204030204" pitchFamily="34" charset="0"/>
                <a:cs typeface="Times New Roman" panose="02020603050405020304" pitchFamily="18" charset="0"/>
              </a:rPr>
              <a:t>Apéndice 7 “Ajuste del Subsidio al empleo causado cuando se realizan pagos por períodos menores a un mes”	</a:t>
            </a:r>
          </a:p>
        </p:txBody>
      </p:sp>
    </p:spTree>
    <p:extLst>
      <p:ext uri="{BB962C8B-B14F-4D97-AF65-F5344CB8AC3E}">
        <p14:creationId xmlns:p14="http://schemas.microsoft.com/office/powerpoint/2010/main" val="29189303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464DEAF4-8490-4B61-9A65-4915EBB175D2}"/>
              </a:ext>
            </a:extLst>
          </p:cNvPr>
          <p:cNvSpPr/>
          <p:nvPr/>
        </p:nvSpPr>
        <p:spPr>
          <a:xfrm>
            <a:off x="659267" y="1299846"/>
            <a:ext cx="5015483" cy="344550"/>
          </a:xfrm>
          <a:prstGeom prst="rect">
            <a:avLst/>
          </a:prstGeom>
          <a:blipFill>
            <a:blip r:embed="rId2" cstate="print"/>
            <a:stretch>
              <a:fillRect/>
            </a:stretch>
          </a:blipFill>
        </p:spPr>
        <p:txBody>
          <a:bodyPr wrap="square" lIns="0" tIns="0" rIns="0" bIns="0" rtlCol="0"/>
          <a:lstStyle/>
          <a:p>
            <a:endParaRPr sz="2400" dirty="0"/>
          </a:p>
        </p:txBody>
      </p:sp>
      <p:sp>
        <p:nvSpPr>
          <p:cNvPr id="6" name="object 4">
            <a:extLst>
              <a:ext uri="{FF2B5EF4-FFF2-40B4-BE49-F238E27FC236}">
                <a16:creationId xmlns:a16="http://schemas.microsoft.com/office/drawing/2014/main" id="{FCF22B2C-B704-4A34-8376-5779E8B51FE4}"/>
              </a:ext>
            </a:extLst>
          </p:cNvPr>
          <p:cNvSpPr txBox="1"/>
          <p:nvPr/>
        </p:nvSpPr>
        <p:spPr>
          <a:xfrm>
            <a:off x="659267" y="2001237"/>
            <a:ext cx="10433477" cy="884345"/>
          </a:xfrm>
          <a:prstGeom prst="rect">
            <a:avLst/>
          </a:prstGeom>
        </p:spPr>
        <p:txBody>
          <a:bodyPr vert="horz" wrap="square" lIns="0" tIns="15875" rIns="0" bIns="0" rtlCol="0">
            <a:spAutoFit/>
          </a:bodyPr>
          <a:lstStyle/>
          <a:p>
            <a:pPr marL="12700" marR="5080" algn="just">
              <a:lnSpc>
                <a:spcPct val="98700"/>
              </a:lnSpc>
              <a:spcBef>
                <a:spcPts val="125"/>
              </a:spcBef>
            </a:pPr>
            <a:r>
              <a:rPr sz="1900" spc="-5" dirty="0">
                <a:solidFill>
                  <a:srgbClr val="212121"/>
                </a:solidFill>
                <a:latin typeface="Arial"/>
                <a:cs typeface="Arial"/>
              </a:rPr>
              <a:t>El </a:t>
            </a:r>
            <a:r>
              <a:rPr sz="1900" b="1" dirty="0">
                <a:solidFill>
                  <a:srgbClr val="212121"/>
                </a:solidFill>
                <a:latin typeface="Arial"/>
                <a:cs typeface="Arial"/>
              </a:rPr>
              <a:t>subsidio al </a:t>
            </a:r>
            <a:r>
              <a:rPr sz="1900" b="1" spc="-5" dirty="0">
                <a:solidFill>
                  <a:srgbClr val="212121"/>
                </a:solidFill>
                <a:latin typeface="Arial"/>
                <a:cs typeface="Arial"/>
              </a:rPr>
              <a:t>empleo </a:t>
            </a:r>
            <a:r>
              <a:rPr sz="1900" spc="-5" dirty="0">
                <a:solidFill>
                  <a:srgbClr val="212121"/>
                </a:solidFill>
                <a:latin typeface="Arial"/>
                <a:cs typeface="Arial"/>
              </a:rPr>
              <a:t>es una </a:t>
            </a:r>
            <a:r>
              <a:rPr sz="1900" spc="-15" dirty="0">
                <a:solidFill>
                  <a:srgbClr val="212121"/>
                </a:solidFill>
                <a:latin typeface="Arial"/>
                <a:cs typeface="Arial"/>
              </a:rPr>
              <a:t>ayuda </a:t>
            </a:r>
            <a:r>
              <a:rPr sz="1900" spc="-5" dirty="0">
                <a:solidFill>
                  <a:srgbClr val="212121"/>
                </a:solidFill>
                <a:latin typeface="Arial"/>
                <a:cs typeface="Arial"/>
              </a:rPr>
              <a:t>o </a:t>
            </a:r>
            <a:r>
              <a:rPr sz="1900" spc="-15" dirty="0">
                <a:solidFill>
                  <a:srgbClr val="212121"/>
                </a:solidFill>
                <a:latin typeface="Arial"/>
                <a:cs typeface="Arial"/>
              </a:rPr>
              <a:t>apoyo </a:t>
            </a:r>
            <a:r>
              <a:rPr sz="1900" spc="-5" dirty="0">
                <a:solidFill>
                  <a:srgbClr val="212121"/>
                </a:solidFill>
                <a:latin typeface="Arial"/>
                <a:cs typeface="Arial"/>
              </a:rPr>
              <a:t>que por ley debe pagarle el patrón al trabajador  cuando este </a:t>
            </a:r>
            <a:r>
              <a:rPr sz="1900" dirty="0">
                <a:solidFill>
                  <a:srgbClr val="212121"/>
                </a:solidFill>
                <a:latin typeface="Arial"/>
                <a:cs typeface="Arial"/>
              </a:rPr>
              <a:t>último </a:t>
            </a:r>
            <a:r>
              <a:rPr sz="1900" spc="-5" dirty="0">
                <a:solidFill>
                  <a:srgbClr val="212121"/>
                </a:solidFill>
                <a:latin typeface="Arial"/>
                <a:cs typeface="Arial"/>
              </a:rPr>
              <a:t>percibe el salario </a:t>
            </a:r>
            <a:r>
              <a:rPr sz="1900" dirty="0">
                <a:solidFill>
                  <a:srgbClr val="212121"/>
                </a:solidFill>
                <a:latin typeface="Arial"/>
                <a:cs typeface="Arial"/>
              </a:rPr>
              <a:t>mínimo. </a:t>
            </a:r>
            <a:r>
              <a:rPr sz="1900" spc="-5" dirty="0">
                <a:solidFill>
                  <a:srgbClr val="212121"/>
                </a:solidFill>
                <a:latin typeface="Arial"/>
                <a:cs typeface="Arial"/>
              </a:rPr>
              <a:t>Dicho </a:t>
            </a:r>
            <a:r>
              <a:rPr sz="1900" b="1" dirty="0">
                <a:solidFill>
                  <a:srgbClr val="212121"/>
                </a:solidFill>
                <a:latin typeface="Arial"/>
                <a:cs typeface="Arial"/>
              </a:rPr>
              <a:t>subsidio </a:t>
            </a:r>
            <a:r>
              <a:rPr sz="1900" spc="-5" dirty="0">
                <a:solidFill>
                  <a:srgbClr val="212121"/>
                </a:solidFill>
                <a:latin typeface="Arial"/>
                <a:cs typeface="Arial"/>
              </a:rPr>
              <a:t>se calcula a través de las tablas  de </a:t>
            </a:r>
            <a:r>
              <a:rPr sz="1900" dirty="0">
                <a:solidFill>
                  <a:srgbClr val="212121"/>
                </a:solidFill>
                <a:latin typeface="Arial"/>
                <a:cs typeface="Arial"/>
              </a:rPr>
              <a:t>artículo </a:t>
            </a:r>
            <a:r>
              <a:rPr sz="1900" spc="-55" dirty="0">
                <a:solidFill>
                  <a:srgbClr val="212121"/>
                </a:solidFill>
                <a:latin typeface="Arial"/>
                <a:cs typeface="Arial"/>
              </a:rPr>
              <a:t>113 </a:t>
            </a:r>
            <a:r>
              <a:rPr sz="1900" dirty="0">
                <a:solidFill>
                  <a:srgbClr val="212121"/>
                </a:solidFill>
                <a:latin typeface="Arial"/>
                <a:cs typeface="Arial"/>
              </a:rPr>
              <a:t>y </a:t>
            </a:r>
            <a:r>
              <a:rPr sz="1900" spc="-5" dirty="0">
                <a:solidFill>
                  <a:srgbClr val="212121"/>
                </a:solidFill>
                <a:latin typeface="Arial"/>
                <a:cs typeface="Arial"/>
              </a:rPr>
              <a:t>el </a:t>
            </a:r>
            <a:r>
              <a:rPr sz="1900" dirty="0">
                <a:solidFill>
                  <a:srgbClr val="212121"/>
                </a:solidFill>
                <a:latin typeface="Arial"/>
                <a:cs typeface="Arial"/>
              </a:rPr>
              <a:t>artículo decimo </a:t>
            </a:r>
            <a:r>
              <a:rPr sz="1900" spc="-5" dirty="0">
                <a:solidFill>
                  <a:srgbClr val="212121"/>
                </a:solidFill>
                <a:latin typeface="Arial"/>
                <a:cs typeface="Arial"/>
              </a:rPr>
              <a:t>transitorio de la Ley del </a:t>
            </a:r>
            <a:r>
              <a:rPr sz="1900" dirty="0">
                <a:solidFill>
                  <a:srgbClr val="212121"/>
                </a:solidFill>
                <a:latin typeface="Arial"/>
                <a:cs typeface="Arial"/>
              </a:rPr>
              <a:t>Impuesto </a:t>
            </a:r>
            <a:r>
              <a:rPr sz="1900" spc="-5" dirty="0">
                <a:solidFill>
                  <a:srgbClr val="212121"/>
                </a:solidFill>
                <a:latin typeface="Arial"/>
                <a:cs typeface="Arial"/>
              </a:rPr>
              <a:t>Sobre la Renta</a:t>
            </a:r>
            <a:r>
              <a:rPr sz="1900" spc="105" dirty="0">
                <a:solidFill>
                  <a:srgbClr val="212121"/>
                </a:solidFill>
                <a:latin typeface="Arial"/>
                <a:cs typeface="Arial"/>
              </a:rPr>
              <a:t> </a:t>
            </a:r>
            <a:r>
              <a:rPr sz="1900" dirty="0">
                <a:solidFill>
                  <a:srgbClr val="212121"/>
                </a:solidFill>
                <a:latin typeface="Arial"/>
                <a:cs typeface="Arial"/>
              </a:rPr>
              <a:t>(ISR).</a:t>
            </a:r>
            <a:endParaRPr sz="1900" dirty="0">
              <a:latin typeface="Arial"/>
              <a:cs typeface="Arial"/>
            </a:endParaRPr>
          </a:p>
        </p:txBody>
      </p:sp>
      <p:sp>
        <p:nvSpPr>
          <p:cNvPr id="7" name="object 5">
            <a:extLst>
              <a:ext uri="{FF2B5EF4-FFF2-40B4-BE49-F238E27FC236}">
                <a16:creationId xmlns:a16="http://schemas.microsoft.com/office/drawing/2014/main" id="{3F93AEF0-FF95-4A87-96EE-93181384FE62}"/>
              </a:ext>
            </a:extLst>
          </p:cNvPr>
          <p:cNvSpPr txBox="1"/>
          <p:nvPr/>
        </p:nvSpPr>
        <p:spPr>
          <a:xfrm>
            <a:off x="659267" y="3331218"/>
            <a:ext cx="10433477" cy="2936701"/>
          </a:xfrm>
          <a:prstGeom prst="rect">
            <a:avLst/>
          </a:prstGeom>
        </p:spPr>
        <p:txBody>
          <a:bodyPr vert="horz" wrap="square" lIns="0" tIns="12700" rIns="0" bIns="0" rtlCol="0">
            <a:spAutoFit/>
          </a:bodyPr>
          <a:lstStyle/>
          <a:p>
            <a:pPr marL="12700">
              <a:lnSpc>
                <a:spcPct val="100000"/>
              </a:lnSpc>
              <a:spcBef>
                <a:spcPts val="100"/>
              </a:spcBef>
            </a:pPr>
            <a:r>
              <a:rPr sz="1900" b="1" spc="-5" dirty="0">
                <a:latin typeface="Arial"/>
                <a:cs typeface="Arial"/>
              </a:rPr>
              <a:t>SUBSIDIO </a:t>
            </a:r>
            <a:r>
              <a:rPr sz="1900" b="1" spc="-45" dirty="0">
                <a:latin typeface="Arial"/>
                <a:cs typeface="Arial"/>
              </a:rPr>
              <a:t>PARA </a:t>
            </a:r>
            <a:r>
              <a:rPr sz="1900" b="1" dirty="0">
                <a:latin typeface="Arial"/>
                <a:cs typeface="Arial"/>
              </a:rPr>
              <a:t>EL EMPLEO</a:t>
            </a:r>
            <a:endParaRPr sz="1900" dirty="0">
              <a:latin typeface="Arial"/>
              <a:cs typeface="Arial"/>
            </a:endParaRPr>
          </a:p>
          <a:p>
            <a:pPr marL="12700">
              <a:lnSpc>
                <a:spcPct val="100000"/>
              </a:lnSpc>
            </a:pPr>
            <a:r>
              <a:rPr sz="1900" b="1" spc="-10" dirty="0">
                <a:latin typeface="Arial"/>
                <a:cs typeface="Arial"/>
              </a:rPr>
              <a:t>ARTÍCULO </a:t>
            </a:r>
            <a:r>
              <a:rPr sz="1900" b="1" spc="-5" dirty="0">
                <a:latin typeface="Arial"/>
                <a:cs typeface="Arial"/>
              </a:rPr>
              <a:t>DÉCIMO. </a:t>
            </a:r>
            <a:r>
              <a:rPr sz="1900" dirty="0">
                <a:latin typeface="Arial"/>
                <a:cs typeface="Arial"/>
              </a:rPr>
              <a:t>Se </a:t>
            </a:r>
            <a:r>
              <a:rPr sz="1900" spc="-10" dirty="0">
                <a:latin typeface="Arial"/>
                <a:cs typeface="Arial"/>
              </a:rPr>
              <a:t>otorga </a:t>
            </a:r>
            <a:r>
              <a:rPr sz="1900" spc="-5" dirty="0">
                <a:latin typeface="Arial"/>
                <a:cs typeface="Arial"/>
              </a:rPr>
              <a:t>el subsidio </a:t>
            </a:r>
            <a:r>
              <a:rPr sz="1900" spc="-10" dirty="0">
                <a:latin typeface="Arial"/>
                <a:cs typeface="Arial"/>
              </a:rPr>
              <a:t>para el </a:t>
            </a:r>
            <a:r>
              <a:rPr sz="1900" spc="-5" dirty="0">
                <a:latin typeface="Arial"/>
                <a:cs typeface="Arial"/>
              </a:rPr>
              <a:t>empleo </a:t>
            </a:r>
            <a:r>
              <a:rPr sz="1900" spc="-10" dirty="0">
                <a:latin typeface="Arial"/>
                <a:cs typeface="Arial"/>
              </a:rPr>
              <a:t>en </a:t>
            </a:r>
            <a:r>
              <a:rPr sz="1900" spc="-5" dirty="0">
                <a:latin typeface="Arial"/>
                <a:cs typeface="Arial"/>
              </a:rPr>
              <a:t>los términos</a:t>
            </a:r>
            <a:r>
              <a:rPr sz="1900" spc="320" dirty="0">
                <a:latin typeface="Arial"/>
                <a:cs typeface="Arial"/>
              </a:rPr>
              <a:t> </a:t>
            </a:r>
            <a:r>
              <a:rPr sz="1900" spc="-5" dirty="0">
                <a:latin typeface="Arial"/>
                <a:cs typeface="Arial"/>
              </a:rPr>
              <a:t>siguientes:</a:t>
            </a:r>
            <a:endParaRPr sz="1900" dirty="0">
              <a:latin typeface="Arial"/>
              <a:cs typeface="Arial"/>
            </a:endParaRPr>
          </a:p>
          <a:p>
            <a:pPr>
              <a:lnSpc>
                <a:spcPct val="100000"/>
              </a:lnSpc>
              <a:spcBef>
                <a:spcPts val="35"/>
              </a:spcBef>
            </a:pPr>
            <a:endParaRPr sz="1900" dirty="0">
              <a:latin typeface="Arial"/>
              <a:cs typeface="Arial"/>
            </a:endParaRPr>
          </a:p>
          <a:p>
            <a:pPr marL="12700" marR="5080" algn="just">
              <a:lnSpc>
                <a:spcPct val="99500"/>
              </a:lnSpc>
              <a:spcBef>
                <a:spcPts val="5"/>
              </a:spcBef>
            </a:pPr>
            <a:r>
              <a:rPr sz="1900" b="1" dirty="0">
                <a:latin typeface="Arial"/>
                <a:cs typeface="Arial"/>
              </a:rPr>
              <a:t>I. </a:t>
            </a:r>
            <a:r>
              <a:rPr sz="1900" spc="-10" dirty="0">
                <a:latin typeface="Arial"/>
                <a:cs typeface="Arial"/>
              </a:rPr>
              <a:t>Los </a:t>
            </a:r>
            <a:r>
              <a:rPr sz="1900" spc="-5" dirty="0">
                <a:latin typeface="Arial"/>
                <a:cs typeface="Arial"/>
              </a:rPr>
              <a:t>contribuyentes </a:t>
            </a:r>
            <a:r>
              <a:rPr sz="1900" spc="-10" dirty="0">
                <a:latin typeface="Arial"/>
                <a:cs typeface="Arial"/>
              </a:rPr>
              <a:t>que </a:t>
            </a:r>
            <a:r>
              <a:rPr sz="1900" spc="-5" dirty="0">
                <a:latin typeface="Arial"/>
                <a:cs typeface="Arial"/>
              </a:rPr>
              <a:t>perciban ingresos </a:t>
            </a:r>
            <a:r>
              <a:rPr sz="1900" spc="-10" dirty="0">
                <a:latin typeface="Arial"/>
                <a:cs typeface="Arial"/>
              </a:rPr>
              <a:t>de </a:t>
            </a:r>
            <a:r>
              <a:rPr sz="1900" spc="-5" dirty="0">
                <a:latin typeface="Arial"/>
                <a:cs typeface="Arial"/>
              </a:rPr>
              <a:t>los previstos </a:t>
            </a:r>
            <a:r>
              <a:rPr sz="1900" spc="-10" dirty="0">
                <a:latin typeface="Arial"/>
                <a:cs typeface="Arial"/>
              </a:rPr>
              <a:t>en el primer párrafo </a:t>
            </a:r>
            <a:r>
              <a:rPr sz="1900" spc="-5" dirty="0">
                <a:latin typeface="Arial"/>
                <a:cs typeface="Arial"/>
              </a:rPr>
              <a:t>o la fracción </a:t>
            </a:r>
            <a:r>
              <a:rPr sz="1900" dirty="0">
                <a:latin typeface="Arial"/>
                <a:cs typeface="Arial"/>
              </a:rPr>
              <a:t>I  </a:t>
            </a:r>
            <a:r>
              <a:rPr sz="1900" spc="-10" dirty="0">
                <a:latin typeface="Arial"/>
                <a:cs typeface="Arial"/>
              </a:rPr>
              <a:t>del </a:t>
            </a:r>
            <a:r>
              <a:rPr sz="1900" spc="-5" dirty="0">
                <a:latin typeface="Arial"/>
                <a:cs typeface="Arial"/>
              </a:rPr>
              <a:t>artículo </a:t>
            </a:r>
            <a:r>
              <a:rPr sz="1900" spc="-10" dirty="0">
                <a:latin typeface="Arial"/>
                <a:cs typeface="Arial"/>
              </a:rPr>
              <a:t>94 </a:t>
            </a:r>
            <a:r>
              <a:rPr sz="1900" dirty="0">
                <a:latin typeface="Arial"/>
                <a:cs typeface="Arial"/>
              </a:rPr>
              <a:t>de </a:t>
            </a:r>
            <a:r>
              <a:rPr sz="1900" spc="-5" dirty="0">
                <a:latin typeface="Arial"/>
                <a:cs typeface="Arial"/>
              </a:rPr>
              <a:t>la Ley </a:t>
            </a:r>
            <a:r>
              <a:rPr sz="1900" spc="-10" dirty="0">
                <a:latin typeface="Arial"/>
                <a:cs typeface="Arial"/>
              </a:rPr>
              <a:t>del </a:t>
            </a:r>
            <a:r>
              <a:rPr sz="1900" dirty="0">
                <a:latin typeface="Arial"/>
                <a:cs typeface="Arial"/>
              </a:rPr>
              <a:t>Impuesto </a:t>
            </a:r>
            <a:r>
              <a:rPr sz="1900" spc="-10" dirty="0">
                <a:latin typeface="Arial"/>
                <a:cs typeface="Arial"/>
              </a:rPr>
              <a:t>sobre </a:t>
            </a:r>
            <a:r>
              <a:rPr sz="1900" spc="5" dirty="0">
                <a:latin typeface="Arial"/>
                <a:cs typeface="Arial"/>
              </a:rPr>
              <a:t>la </a:t>
            </a:r>
            <a:r>
              <a:rPr sz="1900" dirty="0">
                <a:latin typeface="Arial"/>
                <a:cs typeface="Arial"/>
              </a:rPr>
              <a:t>Renta, </a:t>
            </a:r>
            <a:r>
              <a:rPr sz="1900" spc="-5" dirty="0">
                <a:latin typeface="Arial"/>
                <a:cs typeface="Arial"/>
              </a:rPr>
              <a:t>excepto los </a:t>
            </a:r>
            <a:r>
              <a:rPr sz="1900" dirty="0">
                <a:latin typeface="Arial"/>
                <a:cs typeface="Arial"/>
              </a:rPr>
              <a:t>percibidos </a:t>
            </a:r>
            <a:r>
              <a:rPr sz="1900" spc="-10" dirty="0">
                <a:latin typeface="Arial"/>
                <a:cs typeface="Arial"/>
              </a:rPr>
              <a:t>por </a:t>
            </a:r>
            <a:r>
              <a:rPr sz="1900" spc="-5" dirty="0">
                <a:latin typeface="Arial"/>
                <a:cs typeface="Arial"/>
              </a:rPr>
              <a:t>concepto </a:t>
            </a:r>
            <a:r>
              <a:rPr sz="1900" spc="5" dirty="0">
                <a:latin typeface="Arial"/>
                <a:cs typeface="Arial"/>
              </a:rPr>
              <a:t>de  </a:t>
            </a:r>
            <a:r>
              <a:rPr sz="1900" spc="-5" dirty="0">
                <a:latin typeface="Arial"/>
                <a:cs typeface="Arial"/>
              </a:rPr>
              <a:t>primas </a:t>
            </a:r>
            <a:r>
              <a:rPr sz="1900" spc="-10" dirty="0">
                <a:latin typeface="Arial"/>
                <a:cs typeface="Arial"/>
              </a:rPr>
              <a:t>de </a:t>
            </a:r>
            <a:r>
              <a:rPr sz="1900" spc="-5" dirty="0">
                <a:latin typeface="Arial"/>
                <a:cs typeface="Arial"/>
              </a:rPr>
              <a:t>antigüedad, </a:t>
            </a:r>
            <a:r>
              <a:rPr sz="1900" dirty="0">
                <a:latin typeface="Arial"/>
                <a:cs typeface="Arial"/>
              </a:rPr>
              <a:t>retiro </a:t>
            </a:r>
            <a:r>
              <a:rPr sz="1900" spc="-5" dirty="0">
                <a:latin typeface="Arial"/>
                <a:cs typeface="Arial"/>
              </a:rPr>
              <a:t>e indemnizaciones u otros pagos por separación, gozarán del  subsidio </a:t>
            </a:r>
            <a:r>
              <a:rPr sz="1900" spc="-10" dirty="0">
                <a:latin typeface="Arial"/>
                <a:cs typeface="Arial"/>
              </a:rPr>
              <a:t>para </a:t>
            </a:r>
            <a:r>
              <a:rPr sz="1900" spc="-5" dirty="0">
                <a:latin typeface="Arial"/>
                <a:cs typeface="Arial"/>
              </a:rPr>
              <a:t>el </a:t>
            </a:r>
            <a:r>
              <a:rPr sz="1900" dirty="0">
                <a:latin typeface="Arial"/>
                <a:cs typeface="Arial"/>
              </a:rPr>
              <a:t>empleo que se </a:t>
            </a:r>
            <a:r>
              <a:rPr sz="1900" spc="-5" dirty="0">
                <a:latin typeface="Arial"/>
                <a:cs typeface="Arial"/>
              </a:rPr>
              <a:t>aplicará contra el impuesto que resulte </a:t>
            </a:r>
            <a:r>
              <a:rPr sz="1900" dirty="0">
                <a:latin typeface="Arial"/>
                <a:cs typeface="Arial"/>
              </a:rPr>
              <a:t>a su </a:t>
            </a:r>
            <a:r>
              <a:rPr sz="1900" spc="-5" dirty="0">
                <a:latin typeface="Arial"/>
                <a:cs typeface="Arial"/>
              </a:rPr>
              <a:t>cargo en </a:t>
            </a:r>
            <a:r>
              <a:rPr sz="1900" dirty="0">
                <a:latin typeface="Arial"/>
                <a:cs typeface="Arial"/>
              </a:rPr>
              <a:t>los  </a:t>
            </a:r>
            <a:r>
              <a:rPr sz="1900" spc="-5" dirty="0">
                <a:latin typeface="Arial"/>
                <a:cs typeface="Arial"/>
              </a:rPr>
              <a:t>términos </a:t>
            </a:r>
            <a:r>
              <a:rPr sz="1900" spc="-10" dirty="0">
                <a:latin typeface="Arial"/>
                <a:cs typeface="Arial"/>
              </a:rPr>
              <a:t>del </a:t>
            </a:r>
            <a:r>
              <a:rPr sz="1900" spc="-5" dirty="0">
                <a:latin typeface="Arial"/>
                <a:cs typeface="Arial"/>
              </a:rPr>
              <a:t>artículo </a:t>
            </a:r>
            <a:r>
              <a:rPr sz="1900" spc="-10" dirty="0">
                <a:latin typeface="Arial"/>
                <a:cs typeface="Arial"/>
              </a:rPr>
              <a:t>96 de </a:t>
            </a:r>
            <a:r>
              <a:rPr sz="1900" spc="-5" dirty="0">
                <a:latin typeface="Arial"/>
                <a:cs typeface="Arial"/>
              </a:rPr>
              <a:t>la </a:t>
            </a:r>
            <a:r>
              <a:rPr sz="1900" dirty="0">
                <a:latin typeface="Arial"/>
                <a:cs typeface="Arial"/>
              </a:rPr>
              <a:t>misma </a:t>
            </a:r>
            <a:r>
              <a:rPr sz="1900" spc="-45" dirty="0">
                <a:latin typeface="Arial"/>
                <a:cs typeface="Arial"/>
              </a:rPr>
              <a:t>Ley. </a:t>
            </a:r>
            <a:r>
              <a:rPr sz="1900" dirty="0">
                <a:latin typeface="Arial"/>
                <a:cs typeface="Arial"/>
              </a:rPr>
              <a:t>El </a:t>
            </a:r>
            <a:r>
              <a:rPr sz="1900" spc="-5" dirty="0">
                <a:latin typeface="Arial"/>
                <a:cs typeface="Arial"/>
              </a:rPr>
              <a:t>subsidio para </a:t>
            </a:r>
            <a:r>
              <a:rPr sz="1900" spc="-10" dirty="0">
                <a:latin typeface="Arial"/>
                <a:cs typeface="Arial"/>
              </a:rPr>
              <a:t>el </a:t>
            </a:r>
            <a:r>
              <a:rPr sz="1900" spc="-5" dirty="0">
                <a:latin typeface="Arial"/>
                <a:cs typeface="Arial"/>
              </a:rPr>
              <a:t>empleo </a:t>
            </a:r>
            <a:r>
              <a:rPr sz="1900" dirty="0">
                <a:latin typeface="Arial"/>
                <a:cs typeface="Arial"/>
              </a:rPr>
              <a:t>se </a:t>
            </a:r>
            <a:r>
              <a:rPr sz="1900" spc="-5" dirty="0">
                <a:latin typeface="Arial"/>
                <a:cs typeface="Arial"/>
              </a:rPr>
              <a:t>calculará aplicando a los  ingresos que sirvan </a:t>
            </a:r>
            <a:r>
              <a:rPr sz="1900" spc="-10" dirty="0">
                <a:latin typeface="Arial"/>
                <a:cs typeface="Arial"/>
              </a:rPr>
              <a:t>de </a:t>
            </a:r>
            <a:r>
              <a:rPr sz="1900" dirty="0">
                <a:latin typeface="Arial"/>
                <a:cs typeface="Arial"/>
              </a:rPr>
              <a:t>base </a:t>
            </a:r>
            <a:r>
              <a:rPr sz="1900" spc="-10" dirty="0">
                <a:latin typeface="Arial"/>
                <a:cs typeface="Arial"/>
              </a:rPr>
              <a:t>para </a:t>
            </a:r>
            <a:r>
              <a:rPr sz="1900" spc="-5" dirty="0">
                <a:latin typeface="Arial"/>
                <a:cs typeface="Arial"/>
              </a:rPr>
              <a:t>calcular </a:t>
            </a:r>
            <a:r>
              <a:rPr sz="1900" spc="-10" dirty="0">
                <a:latin typeface="Arial"/>
                <a:cs typeface="Arial"/>
              </a:rPr>
              <a:t>el </a:t>
            </a:r>
            <a:r>
              <a:rPr sz="1900" dirty="0">
                <a:latin typeface="Arial"/>
                <a:cs typeface="Arial"/>
              </a:rPr>
              <a:t>impuesto </a:t>
            </a:r>
            <a:r>
              <a:rPr sz="1900" spc="-10" dirty="0">
                <a:latin typeface="Arial"/>
                <a:cs typeface="Arial"/>
              </a:rPr>
              <a:t>sobre </a:t>
            </a:r>
            <a:r>
              <a:rPr sz="1900" spc="-5" dirty="0">
                <a:latin typeface="Arial"/>
                <a:cs typeface="Arial"/>
              </a:rPr>
              <a:t>la </a:t>
            </a:r>
            <a:r>
              <a:rPr sz="1900" dirty="0">
                <a:latin typeface="Arial"/>
                <a:cs typeface="Arial"/>
              </a:rPr>
              <a:t>renta </a:t>
            </a:r>
            <a:r>
              <a:rPr sz="1900" spc="-5" dirty="0">
                <a:latin typeface="Arial"/>
                <a:cs typeface="Arial"/>
              </a:rPr>
              <a:t>que correspondan </a:t>
            </a:r>
            <a:r>
              <a:rPr sz="1900" spc="-10" dirty="0">
                <a:latin typeface="Arial"/>
                <a:cs typeface="Arial"/>
              </a:rPr>
              <a:t>al </a:t>
            </a:r>
            <a:r>
              <a:rPr sz="1900" spc="-5" dirty="0">
                <a:latin typeface="Arial"/>
                <a:cs typeface="Arial"/>
              </a:rPr>
              <a:t>mes  de calendario de </a:t>
            </a:r>
            <a:r>
              <a:rPr sz="1900" spc="-10" dirty="0">
                <a:latin typeface="Arial"/>
                <a:cs typeface="Arial"/>
              </a:rPr>
              <a:t>que </a:t>
            </a:r>
            <a:r>
              <a:rPr sz="1900" dirty="0">
                <a:latin typeface="Arial"/>
                <a:cs typeface="Arial"/>
              </a:rPr>
              <a:t>se </a:t>
            </a:r>
            <a:r>
              <a:rPr sz="1900" spc="-5" dirty="0">
                <a:latin typeface="Arial"/>
                <a:cs typeface="Arial"/>
              </a:rPr>
              <a:t>trate, </a:t>
            </a:r>
            <a:r>
              <a:rPr sz="1900" dirty="0">
                <a:latin typeface="Arial"/>
                <a:cs typeface="Arial"/>
              </a:rPr>
              <a:t>la</a:t>
            </a:r>
            <a:r>
              <a:rPr sz="1900" spc="145" dirty="0">
                <a:latin typeface="Arial"/>
                <a:cs typeface="Arial"/>
              </a:rPr>
              <a:t> </a:t>
            </a:r>
            <a:r>
              <a:rPr sz="1900" spc="-5" dirty="0">
                <a:latin typeface="Arial"/>
                <a:cs typeface="Arial"/>
              </a:rPr>
              <a:t>siguiente:</a:t>
            </a:r>
            <a:endParaRPr sz="1900" dirty="0">
              <a:latin typeface="Arial"/>
              <a:cs typeface="Arial"/>
            </a:endParaRPr>
          </a:p>
        </p:txBody>
      </p:sp>
      <p:sp>
        <p:nvSpPr>
          <p:cNvPr id="8" name="object 2">
            <a:extLst>
              <a:ext uri="{FF2B5EF4-FFF2-40B4-BE49-F238E27FC236}">
                <a16:creationId xmlns:a16="http://schemas.microsoft.com/office/drawing/2014/main" id="{0E9937D2-E28F-401A-B99E-AABB002A9B8F}"/>
              </a:ext>
            </a:extLst>
          </p:cNvPr>
          <p:cNvSpPr txBox="1">
            <a:spLocks/>
          </p:cNvSpPr>
          <p:nvPr/>
        </p:nvSpPr>
        <p:spPr>
          <a:xfrm>
            <a:off x="451331" y="316208"/>
            <a:ext cx="10884566"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2"/>
            </a:pPr>
            <a:r>
              <a:rPr lang="es-MX" sz="2400" b="1" dirty="0">
                <a:latin typeface="Calibri" panose="020F0502020204030204" pitchFamily="34" charset="0"/>
                <a:ea typeface="Calibri" panose="020F0502020204030204" pitchFamily="34" charset="0"/>
                <a:cs typeface="Times New Roman" panose="02020603050405020304" pitchFamily="18" charset="0"/>
              </a:rPr>
              <a:t>Apéndice 7 “Ajuste del Subsidio al empleo causado cuando se realizan pagos por períodos menores a un mes”	</a:t>
            </a:r>
          </a:p>
        </p:txBody>
      </p:sp>
    </p:spTree>
    <p:extLst>
      <p:ext uri="{BB962C8B-B14F-4D97-AF65-F5344CB8AC3E}">
        <p14:creationId xmlns:p14="http://schemas.microsoft.com/office/powerpoint/2010/main" val="1886654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65FFCF3C-E9C1-4903-AC6C-E1D6C0ECA91D}"/>
              </a:ext>
            </a:extLst>
          </p:cNvPr>
          <p:cNvSpPr txBox="1"/>
          <p:nvPr/>
        </p:nvSpPr>
        <p:spPr>
          <a:xfrm>
            <a:off x="6543293" y="1748790"/>
            <a:ext cx="4436745" cy="1031875"/>
          </a:xfrm>
          <a:prstGeom prst="rect">
            <a:avLst/>
          </a:prstGeom>
        </p:spPr>
        <p:txBody>
          <a:bodyPr vert="horz" wrap="square" lIns="0" tIns="12700" rIns="0" bIns="0" rtlCol="0">
            <a:spAutoFit/>
          </a:bodyPr>
          <a:lstStyle/>
          <a:p>
            <a:pPr marL="12700" marR="5080" algn="just">
              <a:lnSpc>
                <a:spcPct val="100000"/>
              </a:lnSpc>
              <a:spcBef>
                <a:spcPts val="100"/>
              </a:spcBef>
            </a:pPr>
            <a:r>
              <a:rPr sz="2200" spc="-10" dirty="0">
                <a:latin typeface="Arial"/>
                <a:cs typeface="Arial"/>
              </a:rPr>
              <a:t>En </a:t>
            </a:r>
            <a:r>
              <a:rPr sz="2200" spc="-5" dirty="0">
                <a:latin typeface="Arial"/>
                <a:cs typeface="Arial"/>
              </a:rPr>
              <a:t>los casos en </a:t>
            </a:r>
            <a:r>
              <a:rPr sz="2200" dirty="0">
                <a:latin typeface="Arial"/>
                <a:cs typeface="Arial"/>
              </a:rPr>
              <a:t>que </a:t>
            </a:r>
            <a:r>
              <a:rPr sz="2200" b="1" spc="-5" dirty="0">
                <a:latin typeface="Arial"/>
                <a:cs typeface="Arial"/>
              </a:rPr>
              <a:t>el impuesto </a:t>
            </a:r>
            <a:r>
              <a:rPr sz="2200" spc="-5" dirty="0">
                <a:latin typeface="Arial"/>
                <a:cs typeface="Arial"/>
              </a:rPr>
              <a:t>a  cargo del </a:t>
            </a:r>
            <a:r>
              <a:rPr sz="2200" dirty="0">
                <a:latin typeface="Arial"/>
                <a:cs typeface="Arial"/>
              </a:rPr>
              <a:t>contribuyente </a:t>
            </a:r>
            <a:r>
              <a:rPr sz="2200" spc="-5" dirty="0">
                <a:latin typeface="Arial"/>
                <a:cs typeface="Arial"/>
              </a:rPr>
              <a:t>que </a:t>
            </a:r>
            <a:r>
              <a:rPr sz="2200" spc="15" dirty="0">
                <a:latin typeface="Arial"/>
                <a:cs typeface="Arial"/>
              </a:rPr>
              <a:t>se  </a:t>
            </a:r>
            <a:r>
              <a:rPr sz="2200" spc="-5" dirty="0">
                <a:latin typeface="Arial"/>
                <a:cs typeface="Arial"/>
              </a:rPr>
              <a:t>obtenga de </a:t>
            </a:r>
            <a:r>
              <a:rPr sz="2200" spc="-10" dirty="0">
                <a:latin typeface="Arial"/>
                <a:cs typeface="Arial"/>
              </a:rPr>
              <a:t>la </a:t>
            </a:r>
            <a:r>
              <a:rPr sz="2200" spc="-5" dirty="0">
                <a:latin typeface="Arial"/>
                <a:cs typeface="Arial"/>
              </a:rPr>
              <a:t>aplicación de </a:t>
            </a:r>
            <a:r>
              <a:rPr sz="2200" spc="-10" dirty="0">
                <a:latin typeface="Arial"/>
                <a:cs typeface="Arial"/>
              </a:rPr>
              <a:t>la</a:t>
            </a:r>
            <a:r>
              <a:rPr sz="2200" spc="175" dirty="0">
                <a:latin typeface="Arial"/>
                <a:cs typeface="Arial"/>
              </a:rPr>
              <a:t> </a:t>
            </a:r>
            <a:r>
              <a:rPr sz="2200" spc="-5" dirty="0">
                <a:latin typeface="Arial"/>
                <a:cs typeface="Arial"/>
              </a:rPr>
              <a:t>tarifa</a:t>
            </a:r>
            <a:endParaRPr sz="2200">
              <a:latin typeface="Arial"/>
              <a:cs typeface="Arial"/>
            </a:endParaRPr>
          </a:p>
        </p:txBody>
      </p:sp>
      <p:sp>
        <p:nvSpPr>
          <p:cNvPr id="6" name="object 5">
            <a:extLst>
              <a:ext uri="{FF2B5EF4-FFF2-40B4-BE49-F238E27FC236}">
                <a16:creationId xmlns:a16="http://schemas.microsoft.com/office/drawing/2014/main" id="{14009901-43A7-4ABC-9DF7-1F0BC652FF31}"/>
              </a:ext>
            </a:extLst>
          </p:cNvPr>
          <p:cNvSpPr txBox="1"/>
          <p:nvPr/>
        </p:nvSpPr>
        <p:spPr>
          <a:xfrm>
            <a:off x="6543293" y="2754566"/>
            <a:ext cx="2111375" cy="361315"/>
          </a:xfrm>
          <a:prstGeom prst="rect">
            <a:avLst/>
          </a:prstGeom>
        </p:spPr>
        <p:txBody>
          <a:bodyPr vert="horz" wrap="square" lIns="0" tIns="12700" rIns="0" bIns="0" rtlCol="0">
            <a:spAutoFit/>
          </a:bodyPr>
          <a:lstStyle/>
          <a:p>
            <a:pPr marL="12700">
              <a:lnSpc>
                <a:spcPct val="100000"/>
              </a:lnSpc>
              <a:spcBef>
                <a:spcPts val="100"/>
              </a:spcBef>
              <a:tabLst>
                <a:tab pos="627380" algn="l"/>
                <a:tab pos="1788160" algn="l"/>
              </a:tabLst>
            </a:pPr>
            <a:r>
              <a:rPr sz="2200" spc="-5" dirty="0">
                <a:latin typeface="Arial"/>
                <a:cs typeface="Arial"/>
              </a:rPr>
              <a:t>de</a:t>
            </a:r>
            <a:r>
              <a:rPr sz="2200" dirty="0">
                <a:latin typeface="Arial"/>
                <a:cs typeface="Arial"/>
              </a:rPr>
              <a:t>l	ar</a:t>
            </a:r>
            <a:r>
              <a:rPr sz="2200" spc="5" dirty="0">
                <a:latin typeface="Arial"/>
                <a:cs typeface="Arial"/>
              </a:rPr>
              <a:t>t</a:t>
            </a:r>
            <a:r>
              <a:rPr sz="2200" dirty="0">
                <a:latin typeface="Arial"/>
                <a:cs typeface="Arial"/>
              </a:rPr>
              <a:t>ícu</a:t>
            </a:r>
            <a:r>
              <a:rPr sz="2200" spc="-20" dirty="0">
                <a:latin typeface="Arial"/>
                <a:cs typeface="Arial"/>
              </a:rPr>
              <a:t>l</a:t>
            </a:r>
            <a:r>
              <a:rPr sz="2200" dirty="0">
                <a:latin typeface="Arial"/>
                <a:cs typeface="Arial"/>
              </a:rPr>
              <a:t>o	</a:t>
            </a:r>
            <a:r>
              <a:rPr sz="2200" spc="-5" dirty="0">
                <a:latin typeface="Arial"/>
                <a:cs typeface="Arial"/>
              </a:rPr>
              <a:t>96</a:t>
            </a:r>
            <a:endParaRPr sz="2200">
              <a:latin typeface="Arial"/>
              <a:cs typeface="Arial"/>
            </a:endParaRPr>
          </a:p>
        </p:txBody>
      </p:sp>
      <p:sp>
        <p:nvSpPr>
          <p:cNvPr id="7" name="object 6">
            <a:extLst>
              <a:ext uri="{FF2B5EF4-FFF2-40B4-BE49-F238E27FC236}">
                <a16:creationId xmlns:a16="http://schemas.microsoft.com/office/drawing/2014/main" id="{CBE6D899-8E53-447E-93F0-ADE4B1AFD8EA}"/>
              </a:ext>
            </a:extLst>
          </p:cNvPr>
          <p:cNvSpPr txBox="1"/>
          <p:nvPr/>
        </p:nvSpPr>
        <p:spPr>
          <a:xfrm>
            <a:off x="6543293" y="3090545"/>
            <a:ext cx="2157730" cy="360680"/>
          </a:xfrm>
          <a:prstGeom prst="rect">
            <a:avLst/>
          </a:prstGeom>
        </p:spPr>
        <p:txBody>
          <a:bodyPr vert="horz" wrap="square" lIns="0" tIns="12700" rIns="0" bIns="0" rtlCol="0">
            <a:spAutoFit/>
          </a:bodyPr>
          <a:lstStyle/>
          <a:p>
            <a:pPr marL="12700">
              <a:lnSpc>
                <a:spcPct val="100000"/>
              </a:lnSpc>
              <a:spcBef>
                <a:spcPts val="100"/>
              </a:spcBef>
              <a:tabLst>
                <a:tab pos="1445260" algn="l"/>
              </a:tabLst>
            </a:pPr>
            <a:r>
              <a:rPr sz="2200" spc="5" dirty="0">
                <a:latin typeface="Arial"/>
                <a:cs typeface="Arial"/>
              </a:rPr>
              <a:t>I</a:t>
            </a:r>
            <a:r>
              <a:rPr sz="2200" dirty="0">
                <a:latin typeface="Arial"/>
                <a:cs typeface="Arial"/>
              </a:rPr>
              <a:t>m</a:t>
            </a:r>
            <a:r>
              <a:rPr sz="2200" spc="-5" dirty="0">
                <a:latin typeface="Arial"/>
                <a:cs typeface="Arial"/>
              </a:rPr>
              <a:t>pu</a:t>
            </a:r>
            <a:r>
              <a:rPr sz="2200" spc="-15" dirty="0">
                <a:latin typeface="Arial"/>
                <a:cs typeface="Arial"/>
              </a:rPr>
              <a:t>e</a:t>
            </a:r>
            <a:r>
              <a:rPr sz="2200" dirty="0">
                <a:latin typeface="Arial"/>
                <a:cs typeface="Arial"/>
              </a:rPr>
              <a:t>s</a:t>
            </a:r>
            <a:r>
              <a:rPr sz="2200" spc="5" dirty="0">
                <a:latin typeface="Arial"/>
                <a:cs typeface="Arial"/>
              </a:rPr>
              <a:t>t</a:t>
            </a:r>
            <a:r>
              <a:rPr sz="2200" spc="-5" dirty="0">
                <a:latin typeface="Arial"/>
                <a:cs typeface="Arial"/>
              </a:rPr>
              <a:t>o</a:t>
            </a:r>
            <a:r>
              <a:rPr sz="2200" dirty="0">
                <a:latin typeface="Arial"/>
                <a:cs typeface="Arial"/>
              </a:rPr>
              <a:t>	</a:t>
            </a:r>
            <a:r>
              <a:rPr sz="2200" spc="-5" dirty="0">
                <a:latin typeface="Arial"/>
                <a:cs typeface="Arial"/>
              </a:rPr>
              <a:t>sobre</a:t>
            </a:r>
            <a:endParaRPr sz="2200">
              <a:latin typeface="Arial"/>
              <a:cs typeface="Arial"/>
            </a:endParaRPr>
          </a:p>
        </p:txBody>
      </p:sp>
      <p:sp>
        <p:nvSpPr>
          <p:cNvPr id="8" name="object 7">
            <a:extLst>
              <a:ext uri="{FF2B5EF4-FFF2-40B4-BE49-F238E27FC236}">
                <a16:creationId xmlns:a16="http://schemas.microsoft.com/office/drawing/2014/main" id="{F9B89BC8-C8AF-472E-8129-2F250D66591E}"/>
              </a:ext>
            </a:extLst>
          </p:cNvPr>
          <p:cNvSpPr txBox="1"/>
          <p:nvPr/>
        </p:nvSpPr>
        <p:spPr>
          <a:xfrm>
            <a:off x="8872855" y="2754566"/>
            <a:ext cx="2105025" cy="697230"/>
          </a:xfrm>
          <a:prstGeom prst="rect">
            <a:avLst/>
          </a:prstGeom>
        </p:spPr>
        <p:txBody>
          <a:bodyPr vert="horz" wrap="square" lIns="0" tIns="12700" rIns="0" bIns="0" rtlCol="0">
            <a:spAutoFit/>
          </a:bodyPr>
          <a:lstStyle/>
          <a:p>
            <a:pPr marL="12700">
              <a:lnSpc>
                <a:spcPct val="100000"/>
              </a:lnSpc>
              <a:spcBef>
                <a:spcPts val="100"/>
              </a:spcBef>
              <a:tabLst>
                <a:tab pos="566420" algn="l"/>
                <a:tab pos="1026160" algn="l"/>
                <a:tab pos="1717039" algn="l"/>
              </a:tabLst>
            </a:pPr>
            <a:r>
              <a:rPr sz="2200" spc="-5" dirty="0">
                <a:latin typeface="Arial"/>
                <a:cs typeface="Arial"/>
              </a:rPr>
              <a:t>d</a:t>
            </a:r>
            <a:r>
              <a:rPr sz="2200" dirty="0">
                <a:latin typeface="Arial"/>
                <a:cs typeface="Arial"/>
              </a:rPr>
              <a:t>e	</a:t>
            </a:r>
            <a:r>
              <a:rPr sz="2200" spc="-10" dirty="0">
                <a:latin typeface="Arial"/>
                <a:cs typeface="Arial"/>
              </a:rPr>
              <a:t>l</a:t>
            </a:r>
            <a:r>
              <a:rPr sz="2200" dirty="0">
                <a:latin typeface="Arial"/>
                <a:cs typeface="Arial"/>
              </a:rPr>
              <a:t>a	L</a:t>
            </a:r>
            <a:r>
              <a:rPr sz="2200" spc="5" dirty="0">
                <a:latin typeface="Arial"/>
                <a:cs typeface="Arial"/>
              </a:rPr>
              <a:t>e</a:t>
            </a:r>
            <a:r>
              <a:rPr sz="2200" dirty="0">
                <a:latin typeface="Arial"/>
                <a:cs typeface="Arial"/>
              </a:rPr>
              <a:t>y	d</a:t>
            </a:r>
            <a:r>
              <a:rPr sz="2200" spc="5" dirty="0">
                <a:latin typeface="Arial"/>
                <a:cs typeface="Arial"/>
              </a:rPr>
              <a:t>e</a:t>
            </a:r>
            <a:r>
              <a:rPr sz="2200" dirty="0">
                <a:latin typeface="Arial"/>
                <a:cs typeface="Arial"/>
              </a:rPr>
              <a:t>l</a:t>
            </a:r>
            <a:endParaRPr sz="2200">
              <a:latin typeface="Arial"/>
              <a:cs typeface="Arial"/>
            </a:endParaRPr>
          </a:p>
          <a:p>
            <a:pPr marL="96520">
              <a:lnSpc>
                <a:spcPct val="100000"/>
              </a:lnSpc>
              <a:spcBef>
                <a:spcPts val="5"/>
              </a:spcBef>
              <a:tabLst>
                <a:tab pos="596900" algn="l"/>
                <a:tab pos="1623060" algn="l"/>
              </a:tabLst>
            </a:pPr>
            <a:r>
              <a:rPr sz="2200" spc="5" dirty="0">
                <a:latin typeface="Arial"/>
                <a:cs typeface="Arial"/>
              </a:rPr>
              <a:t>l</a:t>
            </a:r>
            <a:r>
              <a:rPr sz="2200" spc="-5" dirty="0">
                <a:latin typeface="Arial"/>
                <a:cs typeface="Arial"/>
              </a:rPr>
              <a:t>a</a:t>
            </a:r>
            <a:r>
              <a:rPr sz="2200" dirty="0">
                <a:latin typeface="Arial"/>
                <a:cs typeface="Arial"/>
              </a:rPr>
              <a:t>	</a:t>
            </a:r>
            <a:r>
              <a:rPr sz="2200" spc="-15" dirty="0">
                <a:latin typeface="Arial"/>
                <a:cs typeface="Arial"/>
              </a:rPr>
              <a:t>R</a:t>
            </a:r>
            <a:r>
              <a:rPr sz="2200" spc="-5" dirty="0">
                <a:latin typeface="Arial"/>
                <a:cs typeface="Arial"/>
              </a:rPr>
              <a:t>enta</a:t>
            </a:r>
            <a:r>
              <a:rPr sz="2200" dirty="0">
                <a:latin typeface="Arial"/>
                <a:cs typeface="Arial"/>
              </a:rPr>
              <a:t>	</a:t>
            </a:r>
            <a:r>
              <a:rPr sz="2200" b="1" spc="-5" dirty="0">
                <a:latin typeface="Arial"/>
                <a:cs typeface="Arial"/>
              </a:rPr>
              <a:t>s</a:t>
            </a:r>
            <a:r>
              <a:rPr sz="2200" b="1" spc="5" dirty="0">
                <a:latin typeface="Arial"/>
                <a:cs typeface="Arial"/>
              </a:rPr>
              <a:t>e</a:t>
            </a:r>
            <a:r>
              <a:rPr sz="2200" b="1" spc="-5" dirty="0">
                <a:latin typeface="Arial"/>
                <a:cs typeface="Arial"/>
              </a:rPr>
              <a:t>a</a:t>
            </a:r>
            <a:endParaRPr sz="2200">
              <a:latin typeface="Arial"/>
              <a:cs typeface="Arial"/>
            </a:endParaRPr>
          </a:p>
        </p:txBody>
      </p:sp>
      <p:sp>
        <p:nvSpPr>
          <p:cNvPr id="9" name="object 8">
            <a:extLst>
              <a:ext uri="{FF2B5EF4-FFF2-40B4-BE49-F238E27FC236}">
                <a16:creationId xmlns:a16="http://schemas.microsoft.com/office/drawing/2014/main" id="{E71A23F9-8FB2-4ED2-AA29-F86793C5FACE}"/>
              </a:ext>
            </a:extLst>
          </p:cNvPr>
          <p:cNvSpPr txBox="1"/>
          <p:nvPr/>
        </p:nvSpPr>
        <p:spPr>
          <a:xfrm>
            <a:off x="6543293" y="3425825"/>
            <a:ext cx="4434840" cy="2030095"/>
          </a:xfrm>
          <a:prstGeom prst="rect">
            <a:avLst/>
          </a:prstGeom>
        </p:spPr>
        <p:txBody>
          <a:bodyPr vert="horz" wrap="square" lIns="0" tIns="13970" rIns="0" bIns="0" rtlCol="0">
            <a:spAutoFit/>
          </a:bodyPr>
          <a:lstStyle/>
          <a:p>
            <a:pPr marL="12700" marR="5080" algn="just">
              <a:lnSpc>
                <a:spcPct val="99600"/>
              </a:lnSpc>
              <a:spcBef>
                <a:spcPts val="110"/>
              </a:spcBef>
            </a:pPr>
            <a:r>
              <a:rPr sz="2200" b="1" spc="-5" dirty="0">
                <a:latin typeface="Arial"/>
                <a:cs typeface="Arial"/>
              </a:rPr>
              <a:t>menor que el </a:t>
            </a:r>
            <a:r>
              <a:rPr sz="2200" b="1" dirty="0">
                <a:latin typeface="Arial"/>
                <a:cs typeface="Arial"/>
              </a:rPr>
              <a:t>subsidio </a:t>
            </a:r>
            <a:r>
              <a:rPr sz="2200" b="1" spc="-5" dirty="0">
                <a:latin typeface="Arial"/>
                <a:cs typeface="Arial"/>
              </a:rPr>
              <a:t>para el  empleo mensual </a:t>
            </a:r>
            <a:r>
              <a:rPr sz="2200" spc="-5" dirty="0">
                <a:latin typeface="Arial"/>
                <a:cs typeface="Arial"/>
              </a:rPr>
              <a:t>obtenido de  conformidad con </a:t>
            </a:r>
            <a:r>
              <a:rPr sz="2200" spc="-10" dirty="0">
                <a:latin typeface="Arial"/>
                <a:cs typeface="Arial"/>
              </a:rPr>
              <a:t>la </a:t>
            </a:r>
            <a:r>
              <a:rPr sz="2200" spc="-5" dirty="0">
                <a:latin typeface="Arial"/>
                <a:cs typeface="Arial"/>
              </a:rPr>
              <a:t>tabla </a:t>
            </a:r>
            <a:r>
              <a:rPr sz="2200" spc="-15" dirty="0">
                <a:latin typeface="Arial"/>
                <a:cs typeface="Arial"/>
              </a:rPr>
              <a:t>anterior,  </a:t>
            </a:r>
            <a:r>
              <a:rPr sz="2200" b="1" spc="-5" dirty="0">
                <a:latin typeface="Arial"/>
                <a:cs typeface="Arial"/>
              </a:rPr>
              <a:t>el retenedor deberá entregar al  contribuyente </a:t>
            </a:r>
            <a:r>
              <a:rPr sz="2200" b="1" dirty="0">
                <a:latin typeface="Arial"/>
                <a:cs typeface="Arial"/>
              </a:rPr>
              <a:t>la diferencia que  </a:t>
            </a:r>
            <a:r>
              <a:rPr sz="2200" b="1" spc="-5" dirty="0">
                <a:latin typeface="Arial"/>
                <a:cs typeface="Arial"/>
              </a:rPr>
              <a:t>se</a:t>
            </a:r>
            <a:r>
              <a:rPr sz="2200" b="1" dirty="0">
                <a:latin typeface="Arial"/>
                <a:cs typeface="Arial"/>
              </a:rPr>
              <a:t> </a:t>
            </a:r>
            <a:r>
              <a:rPr sz="2200" b="1" spc="-5" dirty="0">
                <a:latin typeface="Arial"/>
                <a:cs typeface="Arial"/>
              </a:rPr>
              <a:t>obtenga.</a:t>
            </a:r>
            <a:endParaRPr sz="2200">
              <a:latin typeface="Arial"/>
              <a:cs typeface="Arial"/>
            </a:endParaRPr>
          </a:p>
        </p:txBody>
      </p:sp>
      <p:pic>
        <p:nvPicPr>
          <p:cNvPr id="10" name="Picture 2" descr="Información sube 2022 - KGFM">
            <a:extLst>
              <a:ext uri="{FF2B5EF4-FFF2-40B4-BE49-F238E27FC236}">
                <a16:creationId xmlns:a16="http://schemas.microsoft.com/office/drawing/2014/main" id="{63618BD0-8BB8-4858-900E-F7AD385AD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585" y="1612894"/>
            <a:ext cx="5822521" cy="3991611"/>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2">
            <a:extLst>
              <a:ext uri="{FF2B5EF4-FFF2-40B4-BE49-F238E27FC236}">
                <a16:creationId xmlns:a16="http://schemas.microsoft.com/office/drawing/2014/main" id="{B7677B08-05B6-432E-8C95-D249C1134D30}"/>
              </a:ext>
            </a:extLst>
          </p:cNvPr>
          <p:cNvSpPr txBox="1">
            <a:spLocks/>
          </p:cNvSpPr>
          <p:nvPr/>
        </p:nvSpPr>
        <p:spPr>
          <a:xfrm>
            <a:off x="451331" y="316208"/>
            <a:ext cx="10884566"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2"/>
            </a:pPr>
            <a:r>
              <a:rPr lang="es-MX" sz="2400" b="1" dirty="0">
                <a:latin typeface="Calibri" panose="020F0502020204030204" pitchFamily="34" charset="0"/>
                <a:ea typeface="Calibri" panose="020F0502020204030204" pitchFamily="34" charset="0"/>
                <a:cs typeface="Times New Roman" panose="02020603050405020304" pitchFamily="18" charset="0"/>
              </a:rPr>
              <a:t>Apéndice 7 “Ajuste del Subsidio al empleo causado cuando se realizan pagos por períodos menores a un mes”	</a:t>
            </a:r>
          </a:p>
        </p:txBody>
      </p:sp>
    </p:spTree>
    <p:extLst>
      <p:ext uri="{BB962C8B-B14F-4D97-AF65-F5344CB8AC3E}">
        <p14:creationId xmlns:p14="http://schemas.microsoft.com/office/powerpoint/2010/main" val="39395977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5D88E9F8-5CBF-493D-9985-440390368267}"/>
              </a:ext>
            </a:extLst>
          </p:cNvPr>
          <p:cNvSpPr txBox="1"/>
          <p:nvPr/>
        </p:nvSpPr>
        <p:spPr>
          <a:xfrm>
            <a:off x="472741" y="1260653"/>
            <a:ext cx="10777149" cy="5198859"/>
          </a:xfrm>
          <a:prstGeom prst="rect">
            <a:avLst/>
          </a:prstGeom>
        </p:spPr>
        <p:txBody>
          <a:bodyPr vert="horz" wrap="square" lIns="0" tIns="12700" rIns="0" bIns="0" rtlCol="0">
            <a:spAutoFit/>
          </a:bodyPr>
          <a:lstStyle/>
          <a:p>
            <a:pPr marL="355600" marR="5080" indent="-342900">
              <a:spcBef>
                <a:spcPts val="600"/>
              </a:spcBef>
              <a:buFont typeface="Wingdings" panose="05000000000000000000" pitchFamily="2" charset="2"/>
              <a:buChar char="Ø"/>
            </a:pPr>
            <a:r>
              <a:rPr lang="es-MX" sz="2400" b="1" dirty="0">
                <a:latin typeface="Arial"/>
                <a:cs typeface="Arial"/>
              </a:rPr>
              <a:t>Periodos menores </a:t>
            </a:r>
            <a:r>
              <a:rPr lang="es-MX" sz="2400" b="1" spc="-5" dirty="0">
                <a:latin typeface="Arial"/>
                <a:cs typeface="Arial"/>
              </a:rPr>
              <a:t>a </a:t>
            </a:r>
            <a:r>
              <a:rPr lang="es-MX" sz="2400" b="1" dirty="0">
                <a:latin typeface="Arial"/>
                <a:cs typeface="Arial"/>
              </a:rPr>
              <a:t>un mes, </a:t>
            </a:r>
            <a:r>
              <a:rPr lang="es-MX" sz="2400" b="1" spc="-5" dirty="0">
                <a:latin typeface="Arial"/>
                <a:cs typeface="Arial"/>
              </a:rPr>
              <a:t>dividirán </a:t>
            </a:r>
            <a:r>
              <a:rPr lang="es-MX" sz="2400" b="1" dirty="0">
                <a:latin typeface="Arial"/>
                <a:cs typeface="Arial"/>
              </a:rPr>
              <a:t>las cantidades correspondientes </a:t>
            </a:r>
            <a:r>
              <a:rPr lang="es-MX" sz="2400" b="1" spc="-5" dirty="0">
                <a:latin typeface="Arial"/>
                <a:cs typeface="Arial"/>
              </a:rPr>
              <a:t>a </a:t>
            </a:r>
            <a:r>
              <a:rPr lang="es-MX" sz="2400" b="1" dirty="0">
                <a:latin typeface="Arial"/>
                <a:cs typeface="Arial"/>
              </a:rPr>
              <a:t>cada  </a:t>
            </a:r>
            <a:r>
              <a:rPr lang="es-MX" sz="2400" b="1" spc="-5" dirty="0">
                <a:latin typeface="Arial"/>
                <a:cs typeface="Arial"/>
              </a:rPr>
              <a:t>una </a:t>
            </a:r>
            <a:r>
              <a:rPr lang="es-MX" sz="2400" b="1" dirty="0">
                <a:latin typeface="Arial"/>
                <a:cs typeface="Arial"/>
              </a:rPr>
              <a:t>de las columnas de la </a:t>
            </a:r>
            <a:r>
              <a:rPr lang="es-MX" sz="2400" b="1" spc="-5" dirty="0">
                <a:latin typeface="Arial"/>
                <a:cs typeface="Arial"/>
              </a:rPr>
              <a:t>tabla contenida </a:t>
            </a:r>
            <a:r>
              <a:rPr lang="es-MX" sz="2400" b="1" dirty="0">
                <a:latin typeface="Arial"/>
                <a:cs typeface="Arial"/>
              </a:rPr>
              <a:t>en </a:t>
            </a:r>
            <a:r>
              <a:rPr lang="es-MX" sz="2400" b="1" spc="-5" dirty="0">
                <a:latin typeface="Arial"/>
                <a:cs typeface="Arial"/>
              </a:rPr>
              <a:t>esta </a:t>
            </a:r>
            <a:r>
              <a:rPr lang="es-MX" sz="2400" b="1" dirty="0">
                <a:latin typeface="Arial"/>
                <a:cs typeface="Arial"/>
              </a:rPr>
              <a:t>fracción, </a:t>
            </a:r>
            <a:r>
              <a:rPr lang="es-MX" sz="2400" b="1" spc="-5" dirty="0">
                <a:latin typeface="Arial"/>
                <a:cs typeface="Arial"/>
              </a:rPr>
              <a:t>entre </a:t>
            </a:r>
            <a:r>
              <a:rPr lang="es-MX" sz="2400" b="1" spc="15" dirty="0">
                <a:latin typeface="Arial"/>
                <a:cs typeface="Arial"/>
              </a:rPr>
              <a:t>30.4</a:t>
            </a:r>
            <a:r>
              <a:rPr lang="es-MX" sz="2400" spc="15" dirty="0">
                <a:latin typeface="Arial"/>
                <a:cs typeface="Arial"/>
              </a:rPr>
              <a:t>. </a:t>
            </a:r>
            <a:r>
              <a:rPr lang="es-MX" sz="2400" dirty="0">
                <a:latin typeface="Arial"/>
                <a:cs typeface="Arial"/>
              </a:rPr>
              <a:t>El  resultado así obtenido </a:t>
            </a:r>
            <a:r>
              <a:rPr lang="es-MX" sz="2400" spc="-5" dirty="0">
                <a:latin typeface="Arial"/>
                <a:cs typeface="Arial"/>
              </a:rPr>
              <a:t>se </a:t>
            </a:r>
            <a:r>
              <a:rPr lang="es-MX" sz="2400" dirty="0">
                <a:latin typeface="Arial"/>
                <a:cs typeface="Arial"/>
              </a:rPr>
              <a:t>multiplicará por </a:t>
            </a:r>
            <a:r>
              <a:rPr lang="es-MX" sz="2400" b="1" dirty="0">
                <a:solidFill>
                  <a:srgbClr val="C00000"/>
                </a:solidFill>
                <a:highlight>
                  <a:srgbClr val="FFFF00"/>
                </a:highlight>
                <a:latin typeface="Arial"/>
                <a:cs typeface="Arial"/>
              </a:rPr>
              <a:t>el número de </a:t>
            </a:r>
            <a:r>
              <a:rPr lang="es-MX" sz="2400" b="1" spc="-5" dirty="0">
                <a:solidFill>
                  <a:srgbClr val="C00000"/>
                </a:solidFill>
                <a:highlight>
                  <a:srgbClr val="FFFF00"/>
                </a:highlight>
                <a:latin typeface="Arial"/>
                <a:cs typeface="Arial"/>
              </a:rPr>
              <a:t>días </a:t>
            </a:r>
            <a:r>
              <a:rPr lang="es-MX" sz="2400" b="1" dirty="0">
                <a:solidFill>
                  <a:srgbClr val="C00000"/>
                </a:solidFill>
                <a:highlight>
                  <a:srgbClr val="FFFF00"/>
                </a:highlight>
                <a:latin typeface="Arial"/>
                <a:cs typeface="Arial"/>
              </a:rPr>
              <a:t>al </a:t>
            </a:r>
            <a:r>
              <a:rPr lang="es-MX" sz="2400" b="1" spc="-5" dirty="0">
                <a:solidFill>
                  <a:srgbClr val="C00000"/>
                </a:solidFill>
                <a:highlight>
                  <a:srgbClr val="FFFF00"/>
                </a:highlight>
                <a:latin typeface="Arial"/>
                <a:cs typeface="Arial"/>
              </a:rPr>
              <a:t>que </a:t>
            </a:r>
            <a:r>
              <a:rPr lang="es-MX" sz="2400" b="1" dirty="0">
                <a:solidFill>
                  <a:srgbClr val="C00000"/>
                </a:solidFill>
                <a:highlight>
                  <a:srgbClr val="FFFF00"/>
                </a:highlight>
                <a:latin typeface="Arial"/>
                <a:cs typeface="Arial"/>
              </a:rPr>
              <a:t>corresponda el  periodo de </a:t>
            </a:r>
            <a:r>
              <a:rPr lang="es-MX" sz="2400" b="1" spc="-5" dirty="0">
                <a:solidFill>
                  <a:srgbClr val="C00000"/>
                </a:solidFill>
                <a:highlight>
                  <a:srgbClr val="FFFF00"/>
                </a:highlight>
                <a:latin typeface="Arial"/>
                <a:cs typeface="Arial"/>
              </a:rPr>
              <a:t>pago</a:t>
            </a:r>
            <a:r>
              <a:rPr lang="es-MX" sz="2400" spc="-5" dirty="0">
                <a:latin typeface="Arial"/>
                <a:cs typeface="Arial"/>
              </a:rPr>
              <a:t>.</a:t>
            </a:r>
          </a:p>
          <a:p>
            <a:pPr marL="355600" marR="281305" indent="-342900">
              <a:spcBef>
                <a:spcPts val="600"/>
              </a:spcBef>
              <a:buFont typeface="Wingdings" panose="05000000000000000000" pitchFamily="2" charset="2"/>
              <a:buChar char="Ø"/>
            </a:pPr>
            <a:r>
              <a:rPr sz="2400" b="1" dirty="0">
                <a:latin typeface="Arial"/>
                <a:cs typeface="Arial"/>
              </a:rPr>
              <a:t>El retenedor podrá acreditar </a:t>
            </a:r>
            <a:r>
              <a:rPr sz="2400" dirty="0">
                <a:latin typeface="Arial"/>
                <a:cs typeface="Arial"/>
              </a:rPr>
              <a:t>contra el impuesto sobre </a:t>
            </a:r>
            <a:r>
              <a:rPr sz="2400" spc="-5" dirty="0">
                <a:latin typeface="Arial"/>
                <a:cs typeface="Arial"/>
              </a:rPr>
              <a:t>la </a:t>
            </a:r>
            <a:r>
              <a:rPr sz="2400" dirty="0">
                <a:latin typeface="Arial"/>
                <a:cs typeface="Arial"/>
              </a:rPr>
              <a:t>renta </a:t>
            </a:r>
            <a:r>
              <a:rPr sz="2400" spc="-5" dirty="0">
                <a:latin typeface="Arial"/>
                <a:cs typeface="Arial"/>
              </a:rPr>
              <a:t>a su</a:t>
            </a:r>
            <a:r>
              <a:rPr lang="es-MX" sz="2400" spc="-5" dirty="0">
                <a:latin typeface="Arial"/>
                <a:cs typeface="Arial"/>
              </a:rPr>
              <a:t> </a:t>
            </a:r>
            <a:r>
              <a:rPr sz="2400" spc="-5" dirty="0">
                <a:latin typeface="Arial"/>
                <a:cs typeface="Arial"/>
              </a:rPr>
              <a:t>cargo</a:t>
            </a:r>
            <a:r>
              <a:rPr sz="2400" dirty="0">
                <a:latin typeface="Arial"/>
                <a:cs typeface="Arial"/>
              </a:rPr>
              <a:t>.</a:t>
            </a:r>
          </a:p>
          <a:p>
            <a:pPr marL="355600" marR="97790" indent="-342900">
              <a:spcBef>
                <a:spcPts val="600"/>
              </a:spcBef>
              <a:buFont typeface="Wingdings" panose="05000000000000000000" pitchFamily="2" charset="2"/>
              <a:buChar char="Ø"/>
            </a:pPr>
            <a:r>
              <a:rPr lang="es-MX" sz="2400" b="1" dirty="0">
                <a:latin typeface="Arial"/>
                <a:cs typeface="Arial"/>
              </a:rPr>
              <a:t>El </a:t>
            </a:r>
            <a:r>
              <a:rPr sz="2400" b="1" dirty="0">
                <a:latin typeface="Arial"/>
                <a:cs typeface="Arial"/>
              </a:rPr>
              <a:t>subsidio </a:t>
            </a:r>
            <a:r>
              <a:rPr sz="2400" b="1" spc="-5" dirty="0">
                <a:latin typeface="Arial"/>
                <a:cs typeface="Arial"/>
              </a:rPr>
              <a:t>para </a:t>
            </a:r>
            <a:r>
              <a:rPr sz="2400" b="1" dirty="0">
                <a:latin typeface="Arial"/>
                <a:cs typeface="Arial"/>
              </a:rPr>
              <a:t>el  empleo no serán acumulables ni formarán </a:t>
            </a:r>
            <a:r>
              <a:rPr sz="2400" b="1" spc="-5" dirty="0">
                <a:latin typeface="Arial"/>
                <a:cs typeface="Arial"/>
              </a:rPr>
              <a:t>parte </a:t>
            </a:r>
            <a:r>
              <a:rPr sz="2400" b="1" dirty="0">
                <a:latin typeface="Arial"/>
                <a:cs typeface="Arial"/>
              </a:rPr>
              <a:t>del cálculo de la base </a:t>
            </a:r>
            <a:r>
              <a:rPr sz="2400" b="1" spc="-5" dirty="0">
                <a:latin typeface="Arial"/>
                <a:cs typeface="Arial"/>
              </a:rPr>
              <a:t>gravable</a:t>
            </a:r>
            <a:r>
              <a:rPr lang="es-MX" sz="2400" b="1" spc="-5" dirty="0">
                <a:latin typeface="Arial"/>
                <a:cs typeface="Arial"/>
              </a:rPr>
              <a:t>.</a:t>
            </a:r>
            <a:endParaRPr sz="2400" dirty="0">
              <a:latin typeface="Arial"/>
              <a:cs typeface="Arial"/>
            </a:endParaRPr>
          </a:p>
          <a:p>
            <a:pPr marL="355600" marR="5080" indent="-342900">
              <a:spcBef>
                <a:spcPts val="600"/>
              </a:spcBef>
              <a:buFont typeface="Wingdings" panose="05000000000000000000" pitchFamily="2" charset="2"/>
              <a:buChar char="Ø"/>
            </a:pPr>
            <a:r>
              <a:rPr lang="es-MX" sz="2400" b="1" dirty="0">
                <a:latin typeface="Arial" panose="020B0604020202020204" pitchFamily="34" charset="0"/>
                <a:cs typeface="Arial" panose="020B0604020202020204" pitchFamily="34" charset="0"/>
              </a:rPr>
              <a:t>No  </a:t>
            </a:r>
            <a:r>
              <a:rPr lang="es-MX" sz="2400" b="1" spc="-10" dirty="0">
                <a:latin typeface="Arial" panose="020B0604020202020204" pitchFamily="34" charset="0"/>
                <a:cs typeface="Arial" panose="020B0604020202020204" pitchFamily="34" charset="0"/>
              </a:rPr>
              <a:t>podrá </a:t>
            </a:r>
            <a:r>
              <a:rPr lang="es-MX" sz="2400" b="1" spc="-20" dirty="0">
                <a:latin typeface="Arial" panose="020B0604020202020204" pitchFamily="34" charset="0"/>
                <a:cs typeface="Arial" panose="020B0604020202020204" pitchFamily="34" charset="0"/>
              </a:rPr>
              <a:t>exceder </a:t>
            </a:r>
            <a:r>
              <a:rPr lang="es-MX" sz="2400" b="1" dirty="0">
                <a:latin typeface="Arial" panose="020B0604020202020204" pitchFamily="34" charset="0"/>
                <a:cs typeface="Arial" panose="020B0604020202020204" pitchFamily="34" charset="0"/>
              </a:rPr>
              <a:t>de la que </a:t>
            </a:r>
            <a:r>
              <a:rPr lang="es-MX" sz="2400" b="1" spc="-5" dirty="0">
                <a:latin typeface="Arial" panose="020B0604020202020204" pitchFamily="34" charset="0"/>
                <a:cs typeface="Arial" panose="020B0604020202020204" pitchFamily="34" charset="0"/>
              </a:rPr>
              <a:t>corresponda </a:t>
            </a:r>
            <a:r>
              <a:rPr lang="es-MX" sz="2400" b="1" spc="-10" dirty="0">
                <a:latin typeface="Arial" panose="020B0604020202020204" pitchFamily="34" charset="0"/>
                <a:cs typeface="Arial" panose="020B0604020202020204" pitchFamily="34" charset="0"/>
              </a:rPr>
              <a:t>conforme </a:t>
            </a:r>
            <a:r>
              <a:rPr lang="es-MX" sz="2400" b="1" dirty="0">
                <a:latin typeface="Arial" panose="020B0604020202020204" pitchFamily="34" charset="0"/>
                <a:cs typeface="Arial" panose="020B0604020202020204" pitchFamily="34" charset="0"/>
              </a:rPr>
              <a:t>a la </a:t>
            </a:r>
            <a:r>
              <a:rPr lang="es-MX" sz="2400" b="1" spc="-5" dirty="0">
                <a:latin typeface="Arial" panose="020B0604020202020204" pitchFamily="34" charset="0"/>
                <a:cs typeface="Arial" panose="020B0604020202020204" pitchFamily="34" charset="0"/>
              </a:rPr>
              <a:t>tabla </a:t>
            </a:r>
            <a:r>
              <a:rPr lang="es-MX" sz="2400" b="1" spc="-15" dirty="0">
                <a:latin typeface="Arial" panose="020B0604020202020204" pitchFamily="34" charset="0"/>
                <a:cs typeface="Arial" panose="020B0604020202020204" pitchFamily="34" charset="0"/>
              </a:rPr>
              <a:t>prevista </a:t>
            </a:r>
            <a:r>
              <a:rPr lang="es-MX" sz="2400" b="1" spc="-5" dirty="0">
                <a:latin typeface="Arial" panose="020B0604020202020204" pitchFamily="34" charset="0"/>
                <a:cs typeface="Arial" panose="020B0604020202020204" pitchFamily="34" charset="0"/>
              </a:rPr>
              <a:t>en </a:t>
            </a:r>
            <a:r>
              <a:rPr lang="es-MX" sz="2400" b="1" spc="-15" dirty="0">
                <a:latin typeface="Arial" panose="020B0604020202020204" pitchFamily="34" charset="0"/>
                <a:cs typeface="Arial" panose="020B0604020202020204" pitchFamily="34" charset="0"/>
              </a:rPr>
              <a:t>esta </a:t>
            </a:r>
            <a:r>
              <a:rPr lang="es-MX" sz="2400" b="1" spc="-5" dirty="0">
                <a:latin typeface="Arial" panose="020B0604020202020204" pitchFamily="34" charset="0"/>
                <a:cs typeface="Arial" panose="020B0604020202020204" pitchFamily="34" charset="0"/>
              </a:rPr>
              <a:t>fracción </a:t>
            </a:r>
            <a:r>
              <a:rPr lang="es-MX" sz="2400" b="1" spc="-15" dirty="0">
                <a:latin typeface="Arial" panose="020B0604020202020204" pitchFamily="34" charset="0"/>
                <a:cs typeface="Arial" panose="020B0604020202020204" pitchFamily="34" charset="0"/>
              </a:rPr>
              <a:t>para </a:t>
            </a:r>
            <a:r>
              <a:rPr lang="es-MX" sz="2400" b="1" spc="-5" dirty="0">
                <a:latin typeface="Arial" panose="020B0604020202020204" pitchFamily="34" charset="0"/>
                <a:cs typeface="Arial" panose="020B0604020202020204" pitchFamily="34" charset="0"/>
              </a:rPr>
              <a:t>el  </a:t>
            </a:r>
            <a:r>
              <a:rPr lang="es-MX" sz="2400" b="1" spc="-10" dirty="0">
                <a:latin typeface="Arial" panose="020B0604020202020204" pitchFamily="34" charset="0"/>
                <a:cs typeface="Arial" panose="020B0604020202020204" pitchFamily="34" charset="0"/>
              </a:rPr>
              <a:t>monto total </a:t>
            </a:r>
            <a:r>
              <a:rPr lang="es-MX" sz="2400" b="1" spc="-5" dirty="0">
                <a:latin typeface="Arial" panose="020B0604020202020204" pitchFamily="34" charset="0"/>
                <a:cs typeface="Arial" panose="020B0604020202020204" pitchFamily="34" charset="0"/>
              </a:rPr>
              <a:t>percibido en el </a:t>
            </a:r>
            <a:r>
              <a:rPr lang="es-MX" sz="2400" b="1" spc="-10" dirty="0">
                <a:latin typeface="Arial" panose="020B0604020202020204" pitchFamily="34" charset="0"/>
                <a:cs typeface="Arial" panose="020B0604020202020204" pitchFamily="34" charset="0"/>
              </a:rPr>
              <a:t>mes </a:t>
            </a:r>
            <a:r>
              <a:rPr lang="es-MX" sz="2400" b="1" dirty="0">
                <a:latin typeface="Arial" panose="020B0604020202020204" pitchFamily="34" charset="0"/>
                <a:cs typeface="Arial" panose="020B0604020202020204" pitchFamily="34" charset="0"/>
              </a:rPr>
              <a:t>de que se</a:t>
            </a:r>
            <a:r>
              <a:rPr lang="es-MX" sz="2400" b="1" spc="-50" dirty="0">
                <a:latin typeface="Arial" panose="020B0604020202020204" pitchFamily="34" charset="0"/>
                <a:cs typeface="Arial" panose="020B0604020202020204" pitchFamily="34" charset="0"/>
              </a:rPr>
              <a:t> </a:t>
            </a:r>
            <a:r>
              <a:rPr lang="es-MX" sz="2400" b="1" spc="-15" dirty="0">
                <a:latin typeface="Arial" panose="020B0604020202020204" pitchFamily="34" charset="0"/>
                <a:cs typeface="Arial" panose="020B0604020202020204" pitchFamily="34" charset="0"/>
              </a:rPr>
              <a:t>trate.</a:t>
            </a:r>
          </a:p>
          <a:p>
            <a:pPr marL="355600" marR="5080" indent="-342900">
              <a:spcBef>
                <a:spcPts val="600"/>
              </a:spcBef>
              <a:buFont typeface="Wingdings" panose="05000000000000000000" pitchFamily="2" charset="2"/>
              <a:buChar char="Ø"/>
            </a:pPr>
            <a:r>
              <a:rPr lang="es-MX" sz="2400" b="1" spc="-15" dirty="0">
                <a:latin typeface="Arial" panose="020B0604020202020204" pitchFamily="34" charset="0"/>
                <a:cs typeface="Arial" panose="020B0604020202020204" pitchFamily="34" charset="0"/>
              </a:rPr>
              <a:t>Pagos mayores a un mes se multiplica por el número de meses de pago.</a:t>
            </a:r>
          </a:p>
          <a:p>
            <a:pPr marL="355600" marR="5080" indent="-342900">
              <a:spcBef>
                <a:spcPts val="600"/>
              </a:spcBef>
              <a:buFont typeface="Wingdings" panose="05000000000000000000" pitchFamily="2" charset="2"/>
              <a:buChar char="Ø"/>
            </a:pPr>
            <a:r>
              <a:rPr lang="es-MX" sz="2400" b="1" spc="-15" dirty="0">
                <a:latin typeface="Arial" panose="020B0604020202020204" pitchFamily="34" charset="0"/>
                <a:cs typeface="Arial" panose="020B0604020202020204" pitchFamily="34" charset="0"/>
              </a:rPr>
              <a:t>Cuando se preste servicio con más de un empleador, solo uno lo puede aplicar.</a:t>
            </a:r>
            <a:endParaRPr lang="es-MX" sz="2400" dirty="0">
              <a:latin typeface="Arial" panose="020B0604020202020204" pitchFamily="34" charset="0"/>
              <a:cs typeface="Arial" panose="020B0604020202020204" pitchFamily="34" charset="0"/>
            </a:endParaRPr>
          </a:p>
        </p:txBody>
      </p:sp>
      <p:sp>
        <p:nvSpPr>
          <p:cNvPr id="6" name="object 2">
            <a:extLst>
              <a:ext uri="{FF2B5EF4-FFF2-40B4-BE49-F238E27FC236}">
                <a16:creationId xmlns:a16="http://schemas.microsoft.com/office/drawing/2014/main" id="{FCC36F40-D07D-47DA-865E-CACC6E07D9F1}"/>
              </a:ext>
            </a:extLst>
          </p:cNvPr>
          <p:cNvSpPr txBox="1">
            <a:spLocks/>
          </p:cNvSpPr>
          <p:nvPr/>
        </p:nvSpPr>
        <p:spPr>
          <a:xfrm>
            <a:off x="451331" y="316208"/>
            <a:ext cx="10884566"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2"/>
            </a:pPr>
            <a:r>
              <a:rPr lang="es-MX" sz="2400" b="1" dirty="0">
                <a:latin typeface="Calibri" panose="020F0502020204030204" pitchFamily="34" charset="0"/>
                <a:ea typeface="Calibri" panose="020F0502020204030204" pitchFamily="34" charset="0"/>
                <a:cs typeface="Times New Roman" panose="02020603050405020304" pitchFamily="18" charset="0"/>
              </a:rPr>
              <a:t>Apéndice 7 “Ajuste del Subsidio al empleo causado cuando se realizan pagos por períodos menores a un mes”	</a:t>
            </a:r>
          </a:p>
        </p:txBody>
      </p:sp>
    </p:spTree>
    <p:extLst>
      <p:ext uri="{BB962C8B-B14F-4D97-AF65-F5344CB8AC3E}">
        <p14:creationId xmlns:p14="http://schemas.microsoft.com/office/powerpoint/2010/main" val="1404244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690FCBB9-28E2-43A0-9D59-49121C2BF349}"/>
              </a:ext>
            </a:extLst>
          </p:cNvPr>
          <p:cNvSpPr txBox="1">
            <a:spLocks/>
          </p:cNvSpPr>
          <p:nvPr/>
        </p:nvSpPr>
        <p:spPr>
          <a:xfrm>
            <a:off x="160421" y="303877"/>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a:pP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pic>
        <p:nvPicPr>
          <p:cNvPr id="11" name="Picture 2" descr="Por qué la Empresa Familiar requiere un marco legal propio?">
            <a:extLst>
              <a:ext uri="{FF2B5EF4-FFF2-40B4-BE49-F238E27FC236}">
                <a16:creationId xmlns:a16="http://schemas.microsoft.com/office/drawing/2014/main" id="{95A7C6CB-9CB8-4E15-8BFB-FC63C7EDB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96" y="1415736"/>
            <a:ext cx="56197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ic. en Contaduría">
            <a:extLst>
              <a:ext uri="{FF2B5EF4-FFF2-40B4-BE49-F238E27FC236}">
                <a16:creationId xmlns:a16="http://schemas.microsoft.com/office/drawing/2014/main" id="{A176E3D5-3586-42C0-BD99-FF6147CE0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341" y="2587216"/>
            <a:ext cx="44704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6443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C5F8F587-8B9B-4B2C-AC2B-C06D35F599C1}"/>
              </a:ext>
            </a:extLst>
          </p:cNvPr>
          <p:cNvSpPr txBox="1"/>
          <p:nvPr/>
        </p:nvSpPr>
        <p:spPr>
          <a:xfrm>
            <a:off x="871086" y="1453974"/>
            <a:ext cx="9987280" cy="769620"/>
          </a:xfrm>
          <a:prstGeom prst="rect">
            <a:avLst/>
          </a:prstGeom>
          <a:ln w="10159">
            <a:solidFill>
              <a:srgbClr val="C00000"/>
            </a:solidFill>
          </a:ln>
        </p:spPr>
        <p:txBody>
          <a:bodyPr vert="horz" wrap="square" lIns="0" tIns="28575" rIns="0" bIns="0" rtlCol="0">
            <a:spAutoFit/>
          </a:bodyPr>
          <a:lstStyle/>
          <a:p>
            <a:pPr marL="155575">
              <a:lnSpc>
                <a:spcPct val="100000"/>
              </a:lnSpc>
              <a:spcBef>
                <a:spcPts val="225"/>
              </a:spcBef>
            </a:pPr>
            <a:r>
              <a:rPr sz="2200" b="1" i="1" spc="-5" dirty="0">
                <a:solidFill>
                  <a:srgbClr val="00AF50"/>
                </a:solidFill>
                <a:latin typeface="Carlito"/>
                <a:cs typeface="Carlito"/>
              </a:rPr>
              <a:t>Apéndice </a:t>
            </a:r>
            <a:r>
              <a:rPr sz="2200" b="1" i="1" dirty="0">
                <a:solidFill>
                  <a:srgbClr val="00AF50"/>
                </a:solidFill>
                <a:latin typeface="Carlito"/>
                <a:cs typeface="Carlito"/>
              </a:rPr>
              <a:t>7 </a:t>
            </a:r>
            <a:r>
              <a:rPr sz="2200" b="1" i="1" spc="-10" dirty="0">
                <a:solidFill>
                  <a:srgbClr val="00AF50"/>
                </a:solidFill>
                <a:latin typeface="Carlito"/>
                <a:cs typeface="Carlito"/>
              </a:rPr>
              <a:t>Procedimiento </a:t>
            </a:r>
            <a:r>
              <a:rPr sz="2200" b="1" i="1" dirty="0">
                <a:solidFill>
                  <a:srgbClr val="00AF50"/>
                </a:solidFill>
                <a:latin typeface="Carlito"/>
                <a:cs typeface="Carlito"/>
              </a:rPr>
              <a:t>para </a:t>
            </a:r>
            <a:r>
              <a:rPr sz="2200" b="1" i="1" spc="-5" dirty="0">
                <a:solidFill>
                  <a:srgbClr val="00AF50"/>
                </a:solidFill>
                <a:latin typeface="Carlito"/>
                <a:cs typeface="Carlito"/>
              </a:rPr>
              <a:t>el </a:t>
            </a:r>
            <a:r>
              <a:rPr sz="2200" b="1" i="1" spc="-10" dirty="0">
                <a:solidFill>
                  <a:srgbClr val="00AF50"/>
                </a:solidFill>
                <a:latin typeface="Carlito"/>
                <a:cs typeface="Carlito"/>
              </a:rPr>
              <a:t>registro </a:t>
            </a:r>
            <a:r>
              <a:rPr sz="2200" b="1" i="1" dirty="0">
                <a:solidFill>
                  <a:srgbClr val="00AF50"/>
                </a:solidFill>
                <a:latin typeface="Carlito"/>
                <a:cs typeface="Carlito"/>
              </a:rPr>
              <a:t>del </a:t>
            </a:r>
            <a:r>
              <a:rPr sz="2200" b="1" i="1" spc="-15" dirty="0">
                <a:solidFill>
                  <a:srgbClr val="00AF50"/>
                </a:solidFill>
                <a:latin typeface="Carlito"/>
                <a:cs typeface="Carlito"/>
              </a:rPr>
              <a:t>ajuste </a:t>
            </a:r>
            <a:r>
              <a:rPr sz="2200" b="1" i="1" dirty="0">
                <a:solidFill>
                  <a:srgbClr val="00AF50"/>
                </a:solidFill>
                <a:latin typeface="Carlito"/>
                <a:cs typeface="Carlito"/>
              </a:rPr>
              <a:t>del </a:t>
            </a:r>
            <a:r>
              <a:rPr sz="2200" b="1" i="1" spc="-10" dirty="0">
                <a:solidFill>
                  <a:srgbClr val="00AF50"/>
                </a:solidFill>
                <a:latin typeface="Carlito"/>
                <a:cs typeface="Carlito"/>
              </a:rPr>
              <a:t>Subsidio </a:t>
            </a:r>
            <a:r>
              <a:rPr sz="2200" b="1" i="1" dirty="0">
                <a:solidFill>
                  <a:srgbClr val="00AF50"/>
                </a:solidFill>
                <a:latin typeface="Carlito"/>
                <a:cs typeface="Carlito"/>
              </a:rPr>
              <a:t>para </a:t>
            </a:r>
            <a:r>
              <a:rPr sz="2200" b="1" i="1" spc="-5" dirty="0">
                <a:solidFill>
                  <a:srgbClr val="00AF50"/>
                </a:solidFill>
                <a:latin typeface="Carlito"/>
                <a:cs typeface="Carlito"/>
              </a:rPr>
              <a:t>el</a:t>
            </a:r>
            <a:r>
              <a:rPr sz="2200" b="1" i="1" spc="30" dirty="0">
                <a:solidFill>
                  <a:srgbClr val="00AF50"/>
                </a:solidFill>
                <a:latin typeface="Carlito"/>
                <a:cs typeface="Carlito"/>
              </a:rPr>
              <a:t> </a:t>
            </a:r>
            <a:r>
              <a:rPr sz="2200" b="1" i="1" spc="-5" dirty="0">
                <a:solidFill>
                  <a:srgbClr val="00AF50"/>
                </a:solidFill>
                <a:latin typeface="Carlito"/>
                <a:cs typeface="Carlito"/>
              </a:rPr>
              <a:t>empleo</a:t>
            </a:r>
            <a:endParaRPr sz="2200" dirty="0">
              <a:latin typeface="Carlito"/>
              <a:cs typeface="Carlito"/>
            </a:endParaRPr>
          </a:p>
          <a:p>
            <a:pPr marL="92075">
              <a:lnSpc>
                <a:spcPct val="100000"/>
              </a:lnSpc>
            </a:pPr>
            <a:r>
              <a:rPr sz="2200" b="1" i="1" spc="-10" dirty="0">
                <a:solidFill>
                  <a:srgbClr val="00AF50"/>
                </a:solidFill>
                <a:latin typeface="Carlito"/>
                <a:cs typeface="Carlito"/>
              </a:rPr>
              <a:t>causado </a:t>
            </a:r>
            <a:r>
              <a:rPr sz="2200" b="1" i="1" spc="-5" dirty="0">
                <a:solidFill>
                  <a:srgbClr val="00AF50"/>
                </a:solidFill>
                <a:latin typeface="Carlito"/>
                <a:cs typeface="Carlito"/>
              </a:rPr>
              <a:t>cuando se </a:t>
            </a:r>
            <a:r>
              <a:rPr sz="2200" b="1" i="1" spc="-10" dirty="0">
                <a:solidFill>
                  <a:srgbClr val="00AF50"/>
                </a:solidFill>
                <a:latin typeface="Carlito"/>
                <a:cs typeface="Carlito"/>
              </a:rPr>
              <a:t>realizan </a:t>
            </a:r>
            <a:r>
              <a:rPr sz="2200" b="1" i="1" dirty="0">
                <a:solidFill>
                  <a:srgbClr val="00AF50"/>
                </a:solidFill>
                <a:latin typeface="Carlito"/>
                <a:cs typeface="Carlito"/>
              </a:rPr>
              <a:t>pagos por períodos </a:t>
            </a:r>
            <a:r>
              <a:rPr sz="2200" b="1" i="1" spc="-10" dirty="0">
                <a:solidFill>
                  <a:srgbClr val="00AF50"/>
                </a:solidFill>
                <a:latin typeface="Carlito"/>
                <a:cs typeface="Carlito"/>
              </a:rPr>
              <a:t>menores </a:t>
            </a:r>
            <a:r>
              <a:rPr sz="2200" b="1" i="1" dirty="0">
                <a:solidFill>
                  <a:srgbClr val="00AF50"/>
                </a:solidFill>
                <a:latin typeface="Carlito"/>
                <a:cs typeface="Carlito"/>
              </a:rPr>
              <a:t>a </a:t>
            </a:r>
            <a:r>
              <a:rPr sz="2200" b="1" i="1" spc="-5" dirty="0">
                <a:solidFill>
                  <a:srgbClr val="00AF50"/>
                </a:solidFill>
                <a:latin typeface="Carlito"/>
                <a:cs typeface="Carlito"/>
              </a:rPr>
              <a:t>un</a:t>
            </a:r>
            <a:r>
              <a:rPr sz="2200" b="1" i="1" spc="60" dirty="0">
                <a:solidFill>
                  <a:srgbClr val="00AF50"/>
                </a:solidFill>
                <a:latin typeface="Carlito"/>
                <a:cs typeface="Carlito"/>
              </a:rPr>
              <a:t> </a:t>
            </a:r>
            <a:r>
              <a:rPr sz="2200" b="1" i="1" dirty="0">
                <a:solidFill>
                  <a:srgbClr val="00AF50"/>
                </a:solidFill>
                <a:latin typeface="Carlito"/>
                <a:cs typeface="Carlito"/>
              </a:rPr>
              <a:t>mes</a:t>
            </a:r>
            <a:endParaRPr sz="2200" dirty="0">
              <a:latin typeface="Carlito"/>
              <a:cs typeface="Carlito"/>
            </a:endParaRPr>
          </a:p>
        </p:txBody>
      </p:sp>
      <p:sp>
        <p:nvSpPr>
          <p:cNvPr id="6" name="object 4">
            <a:extLst>
              <a:ext uri="{FF2B5EF4-FFF2-40B4-BE49-F238E27FC236}">
                <a16:creationId xmlns:a16="http://schemas.microsoft.com/office/drawing/2014/main" id="{5ED36989-82E8-4E58-87EC-DCD20C9124B4}"/>
              </a:ext>
            </a:extLst>
          </p:cNvPr>
          <p:cNvSpPr txBox="1"/>
          <p:nvPr/>
        </p:nvSpPr>
        <p:spPr>
          <a:xfrm>
            <a:off x="808220" y="2470356"/>
            <a:ext cx="10118090" cy="3379470"/>
          </a:xfrm>
          <a:prstGeom prst="rect">
            <a:avLst/>
          </a:prstGeom>
        </p:spPr>
        <p:txBody>
          <a:bodyPr vert="horz" wrap="square" lIns="0" tIns="12700" rIns="0" bIns="0" rtlCol="0">
            <a:spAutoFit/>
          </a:bodyPr>
          <a:lstStyle/>
          <a:p>
            <a:pPr marL="12700" marR="7620" algn="just">
              <a:lnSpc>
                <a:spcPct val="100000"/>
              </a:lnSpc>
              <a:spcBef>
                <a:spcPts val="100"/>
              </a:spcBef>
            </a:pPr>
            <a:r>
              <a:rPr sz="2200" spc="-5" dirty="0">
                <a:latin typeface="Carlito"/>
                <a:cs typeface="Carlito"/>
              </a:rPr>
              <a:t>Cuando </a:t>
            </a:r>
            <a:r>
              <a:rPr sz="2200" dirty="0">
                <a:latin typeface="Carlito"/>
                <a:cs typeface="Carlito"/>
              </a:rPr>
              <a:t>el </a:t>
            </a:r>
            <a:r>
              <a:rPr sz="2200" b="1" spc="-10" dirty="0">
                <a:latin typeface="Carlito"/>
                <a:cs typeface="Carlito"/>
              </a:rPr>
              <a:t>Impuesto </a:t>
            </a:r>
            <a:r>
              <a:rPr sz="2200" b="1" spc="-5" dirty="0">
                <a:latin typeface="Carlito"/>
                <a:cs typeface="Carlito"/>
              </a:rPr>
              <a:t>sobre la </a:t>
            </a:r>
            <a:r>
              <a:rPr sz="2200" b="1" spc="-15" dirty="0">
                <a:latin typeface="Carlito"/>
                <a:cs typeface="Carlito"/>
              </a:rPr>
              <a:t>Renta </a:t>
            </a:r>
            <a:r>
              <a:rPr sz="2200" b="1" dirty="0">
                <a:latin typeface="Carlito"/>
                <a:cs typeface="Carlito"/>
              </a:rPr>
              <a:t>sea menor </a:t>
            </a:r>
            <a:r>
              <a:rPr sz="2200" b="1" spc="-5" dirty="0">
                <a:latin typeface="Carlito"/>
                <a:cs typeface="Carlito"/>
              </a:rPr>
              <a:t>que el subsidio </a:t>
            </a:r>
            <a:r>
              <a:rPr sz="2200" b="1" spc="-15" dirty="0">
                <a:latin typeface="Carlito"/>
                <a:cs typeface="Carlito"/>
              </a:rPr>
              <a:t>para </a:t>
            </a:r>
            <a:r>
              <a:rPr sz="2200" b="1" spc="-5" dirty="0">
                <a:latin typeface="Carlito"/>
                <a:cs typeface="Carlito"/>
              </a:rPr>
              <a:t>el empleo mensual,  el empleador </a:t>
            </a:r>
            <a:r>
              <a:rPr sz="2200" b="1" spc="-10" dirty="0">
                <a:latin typeface="Carlito"/>
                <a:cs typeface="Carlito"/>
              </a:rPr>
              <a:t>deberá </a:t>
            </a:r>
            <a:r>
              <a:rPr sz="2200" b="1" spc="-15" dirty="0">
                <a:latin typeface="Carlito"/>
                <a:cs typeface="Carlito"/>
              </a:rPr>
              <a:t>entregar </a:t>
            </a:r>
            <a:r>
              <a:rPr sz="2200" b="1" spc="-5" dirty="0">
                <a:latin typeface="Carlito"/>
                <a:cs typeface="Carlito"/>
              </a:rPr>
              <a:t>al </a:t>
            </a:r>
            <a:r>
              <a:rPr sz="2200" b="1" spc="-10" dirty="0">
                <a:latin typeface="Carlito"/>
                <a:cs typeface="Carlito"/>
              </a:rPr>
              <a:t>trabajador </a:t>
            </a:r>
            <a:r>
              <a:rPr sz="2200" b="1" spc="-5" dirty="0">
                <a:latin typeface="Carlito"/>
                <a:cs typeface="Carlito"/>
              </a:rPr>
              <a:t>la </a:t>
            </a:r>
            <a:r>
              <a:rPr sz="2200" b="1" spc="-10" dirty="0">
                <a:latin typeface="Carlito"/>
                <a:cs typeface="Carlito"/>
              </a:rPr>
              <a:t>diferencia </a:t>
            </a:r>
            <a:r>
              <a:rPr sz="2200" b="1" dirty="0">
                <a:latin typeface="Carlito"/>
                <a:cs typeface="Carlito"/>
              </a:rPr>
              <a:t>que se </a:t>
            </a:r>
            <a:r>
              <a:rPr sz="2200" b="1" spc="-10" dirty="0">
                <a:latin typeface="Carlito"/>
                <a:cs typeface="Carlito"/>
              </a:rPr>
              <a:t>obtenga</a:t>
            </a:r>
            <a:r>
              <a:rPr sz="2200" spc="-10" dirty="0">
                <a:latin typeface="Carlito"/>
                <a:cs typeface="Carlito"/>
              </a:rPr>
              <a:t>; </a:t>
            </a:r>
            <a:r>
              <a:rPr sz="2200" spc="-5" dirty="0">
                <a:latin typeface="Carlito"/>
                <a:cs typeface="Carlito"/>
              </a:rPr>
              <a:t>sin </a:t>
            </a:r>
            <a:r>
              <a:rPr sz="2200" spc="-15" dirty="0">
                <a:latin typeface="Carlito"/>
                <a:cs typeface="Carlito"/>
              </a:rPr>
              <a:t>embargo,  </a:t>
            </a:r>
            <a:r>
              <a:rPr sz="2200" b="1" spc="-5" dirty="0">
                <a:solidFill>
                  <a:srgbClr val="006FC0"/>
                </a:solidFill>
                <a:latin typeface="Carlito"/>
                <a:cs typeface="Carlito"/>
              </a:rPr>
              <a:t>puede </a:t>
            </a:r>
            <a:r>
              <a:rPr sz="2200" b="1" spc="-10" dirty="0">
                <a:solidFill>
                  <a:srgbClr val="006FC0"/>
                </a:solidFill>
                <a:latin typeface="Carlito"/>
                <a:cs typeface="Carlito"/>
              </a:rPr>
              <a:t>darse </a:t>
            </a:r>
            <a:r>
              <a:rPr sz="2200" b="1" spc="-5" dirty="0">
                <a:solidFill>
                  <a:srgbClr val="006FC0"/>
                </a:solidFill>
                <a:latin typeface="Carlito"/>
                <a:cs typeface="Carlito"/>
              </a:rPr>
              <a:t>el </a:t>
            </a:r>
            <a:r>
              <a:rPr sz="2200" b="1" spc="-10" dirty="0">
                <a:solidFill>
                  <a:srgbClr val="006FC0"/>
                </a:solidFill>
                <a:latin typeface="Carlito"/>
                <a:cs typeface="Carlito"/>
              </a:rPr>
              <a:t>caso </a:t>
            </a:r>
            <a:r>
              <a:rPr sz="2200" b="1" spc="5" dirty="0">
                <a:solidFill>
                  <a:srgbClr val="006FC0"/>
                </a:solidFill>
                <a:latin typeface="Carlito"/>
                <a:cs typeface="Carlito"/>
              </a:rPr>
              <a:t>que </a:t>
            </a:r>
            <a:r>
              <a:rPr sz="2200" b="1" spc="-5" dirty="0">
                <a:solidFill>
                  <a:srgbClr val="006FC0"/>
                </a:solidFill>
                <a:latin typeface="Carlito"/>
                <a:cs typeface="Carlito"/>
              </a:rPr>
              <a:t>aún </a:t>
            </a:r>
            <a:r>
              <a:rPr sz="2200" b="1" dirty="0">
                <a:solidFill>
                  <a:srgbClr val="006FC0"/>
                </a:solidFill>
                <a:latin typeface="Carlito"/>
                <a:cs typeface="Carlito"/>
              </a:rPr>
              <a:t>y </a:t>
            </a:r>
            <a:r>
              <a:rPr sz="2200" b="1" spc="-5" dirty="0">
                <a:solidFill>
                  <a:srgbClr val="006FC0"/>
                </a:solidFill>
                <a:latin typeface="Carlito"/>
                <a:cs typeface="Carlito"/>
              </a:rPr>
              <a:t>cuando el trabajador no </a:t>
            </a:r>
            <a:r>
              <a:rPr sz="2200" b="1" spc="-10" dirty="0">
                <a:solidFill>
                  <a:srgbClr val="006FC0"/>
                </a:solidFill>
                <a:latin typeface="Carlito"/>
                <a:cs typeface="Carlito"/>
              </a:rPr>
              <a:t>tenía </a:t>
            </a:r>
            <a:r>
              <a:rPr sz="2200" b="1" spc="-5" dirty="0">
                <a:solidFill>
                  <a:srgbClr val="006FC0"/>
                </a:solidFill>
                <a:latin typeface="Carlito"/>
                <a:cs typeface="Carlito"/>
              </a:rPr>
              <a:t>derecho al subsidio </a:t>
            </a:r>
            <a:r>
              <a:rPr sz="2200" b="1" spc="-15" dirty="0">
                <a:solidFill>
                  <a:srgbClr val="006FC0"/>
                </a:solidFill>
                <a:latin typeface="Carlito"/>
                <a:cs typeface="Carlito"/>
              </a:rPr>
              <a:t>para  </a:t>
            </a:r>
            <a:r>
              <a:rPr sz="2200" b="1" spc="-5" dirty="0">
                <a:solidFill>
                  <a:srgbClr val="006FC0"/>
                </a:solidFill>
                <a:latin typeface="Carlito"/>
                <a:cs typeface="Carlito"/>
              </a:rPr>
              <a:t>el </a:t>
            </a:r>
            <a:r>
              <a:rPr sz="2200" b="1" spc="-15" dirty="0">
                <a:solidFill>
                  <a:srgbClr val="006FC0"/>
                </a:solidFill>
                <a:latin typeface="Carlito"/>
                <a:cs typeface="Carlito"/>
              </a:rPr>
              <a:t>empleo, </a:t>
            </a:r>
            <a:r>
              <a:rPr sz="2200" b="1" spc="-5" dirty="0">
                <a:solidFill>
                  <a:srgbClr val="006FC0"/>
                </a:solidFill>
                <a:latin typeface="Carlito"/>
                <a:cs typeface="Carlito"/>
              </a:rPr>
              <a:t>el empleador le </a:t>
            </a:r>
            <a:r>
              <a:rPr sz="2200" b="1" spc="-15" dirty="0">
                <a:solidFill>
                  <a:srgbClr val="006FC0"/>
                </a:solidFill>
                <a:latin typeface="Carlito"/>
                <a:cs typeface="Carlito"/>
              </a:rPr>
              <a:t>entrego </a:t>
            </a:r>
            <a:r>
              <a:rPr sz="2200" b="1" spc="-5" dirty="0">
                <a:solidFill>
                  <a:srgbClr val="006FC0"/>
                </a:solidFill>
                <a:latin typeface="Carlito"/>
                <a:cs typeface="Carlito"/>
              </a:rPr>
              <a:t>una </a:t>
            </a:r>
            <a:r>
              <a:rPr sz="2200" b="1" spc="-10" dirty="0">
                <a:solidFill>
                  <a:srgbClr val="006FC0"/>
                </a:solidFill>
                <a:latin typeface="Carlito"/>
                <a:cs typeface="Carlito"/>
              </a:rPr>
              <a:t>cantidad </a:t>
            </a:r>
            <a:r>
              <a:rPr sz="2200" b="1" dirty="0">
                <a:solidFill>
                  <a:srgbClr val="006FC0"/>
                </a:solidFill>
                <a:latin typeface="Carlito"/>
                <a:cs typeface="Carlito"/>
              </a:rPr>
              <a:t>por dicho</a:t>
            </a:r>
            <a:r>
              <a:rPr sz="2200" b="1" spc="185" dirty="0">
                <a:solidFill>
                  <a:srgbClr val="006FC0"/>
                </a:solidFill>
                <a:latin typeface="Carlito"/>
                <a:cs typeface="Carlito"/>
              </a:rPr>
              <a:t> </a:t>
            </a:r>
            <a:r>
              <a:rPr sz="2200" b="1" spc="-10" dirty="0">
                <a:solidFill>
                  <a:srgbClr val="006FC0"/>
                </a:solidFill>
                <a:latin typeface="Carlito"/>
                <a:cs typeface="Carlito"/>
              </a:rPr>
              <a:t>concepto.</a:t>
            </a:r>
            <a:endParaRPr sz="2200">
              <a:latin typeface="Carlito"/>
              <a:cs typeface="Carlito"/>
            </a:endParaRPr>
          </a:p>
          <a:p>
            <a:pPr>
              <a:lnSpc>
                <a:spcPct val="100000"/>
              </a:lnSpc>
              <a:spcBef>
                <a:spcPts val="15"/>
              </a:spcBef>
            </a:pPr>
            <a:endParaRPr sz="2150">
              <a:latin typeface="Carlito"/>
              <a:cs typeface="Carlito"/>
            </a:endParaRPr>
          </a:p>
          <a:p>
            <a:pPr marL="12700" marR="5080" algn="just">
              <a:lnSpc>
                <a:spcPct val="100000"/>
              </a:lnSpc>
            </a:pPr>
            <a:r>
              <a:rPr sz="2200" spc="-15" dirty="0">
                <a:latin typeface="Carlito"/>
                <a:cs typeface="Carlito"/>
              </a:rPr>
              <a:t>Por </a:t>
            </a:r>
            <a:r>
              <a:rPr sz="2200" spc="-5" dirty="0">
                <a:latin typeface="Carlito"/>
                <a:cs typeface="Carlito"/>
              </a:rPr>
              <a:t>lo </a:t>
            </a:r>
            <a:r>
              <a:rPr sz="2200" spc="-30" dirty="0">
                <a:latin typeface="Carlito"/>
                <a:cs typeface="Carlito"/>
              </a:rPr>
              <a:t>anterior, </a:t>
            </a:r>
            <a:r>
              <a:rPr sz="2200" dirty="0">
                <a:latin typeface="Carlito"/>
                <a:cs typeface="Carlito"/>
              </a:rPr>
              <a:t>en </a:t>
            </a:r>
            <a:r>
              <a:rPr sz="2200" spc="-20" dirty="0">
                <a:latin typeface="Carlito"/>
                <a:cs typeface="Carlito"/>
              </a:rPr>
              <a:t>este </a:t>
            </a:r>
            <a:r>
              <a:rPr sz="2200" spc="-5" dirty="0">
                <a:latin typeface="Carlito"/>
                <a:cs typeface="Carlito"/>
              </a:rPr>
              <a:t>Apéndice, se especifica </a:t>
            </a:r>
            <a:r>
              <a:rPr sz="2200" spc="-15" dirty="0">
                <a:latin typeface="Carlito"/>
                <a:cs typeface="Carlito"/>
              </a:rPr>
              <a:t>la </a:t>
            </a:r>
            <a:r>
              <a:rPr sz="2200" spc="-10" dirty="0">
                <a:latin typeface="Carlito"/>
                <a:cs typeface="Carlito"/>
              </a:rPr>
              <a:t>forma en que </a:t>
            </a:r>
            <a:r>
              <a:rPr sz="2200" spc="-5" dirty="0">
                <a:latin typeface="Carlito"/>
                <a:cs typeface="Carlito"/>
              </a:rPr>
              <a:t>se </a:t>
            </a:r>
            <a:r>
              <a:rPr sz="2200" dirty="0">
                <a:latin typeface="Carlito"/>
                <a:cs typeface="Carlito"/>
              </a:rPr>
              <a:t>debe </a:t>
            </a:r>
            <a:r>
              <a:rPr sz="2200" spc="-15" dirty="0">
                <a:latin typeface="Carlito"/>
                <a:cs typeface="Carlito"/>
              </a:rPr>
              <a:t>registrar </a:t>
            </a:r>
            <a:r>
              <a:rPr sz="2200" spc="-10" dirty="0">
                <a:latin typeface="Carlito"/>
                <a:cs typeface="Carlito"/>
              </a:rPr>
              <a:t>en </a:t>
            </a:r>
            <a:r>
              <a:rPr sz="2200" dirty="0">
                <a:latin typeface="Carlito"/>
                <a:cs typeface="Carlito"/>
              </a:rPr>
              <a:t>el  </a:t>
            </a:r>
            <a:r>
              <a:rPr sz="2200" spc="-5" dirty="0">
                <a:latin typeface="Carlito"/>
                <a:cs typeface="Carlito"/>
              </a:rPr>
              <a:t>CFDI la </a:t>
            </a:r>
            <a:r>
              <a:rPr sz="2200" spc="-15" dirty="0">
                <a:latin typeface="Carlito"/>
                <a:cs typeface="Carlito"/>
              </a:rPr>
              <a:t>información </a:t>
            </a:r>
            <a:r>
              <a:rPr sz="2200" spc="-10" dirty="0">
                <a:latin typeface="Carlito"/>
                <a:cs typeface="Carlito"/>
              </a:rPr>
              <a:t>del </a:t>
            </a:r>
            <a:r>
              <a:rPr sz="2200" b="1" spc="-185" dirty="0">
                <a:solidFill>
                  <a:srgbClr val="00AF50"/>
                </a:solidFill>
                <a:latin typeface="Arial"/>
                <a:cs typeface="Arial"/>
              </a:rPr>
              <a:t>“Ajuste </a:t>
            </a:r>
            <a:r>
              <a:rPr sz="2200" b="1" spc="-5" dirty="0">
                <a:solidFill>
                  <a:srgbClr val="00AF50"/>
                </a:solidFill>
                <a:latin typeface="Carlito"/>
                <a:cs typeface="Carlito"/>
              </a:rPr>
              <a:t>al subsidio </a:t>
            </a:r>
            <a:r>
              <a:rPr sz="2200" b="1" spc="-15" dirty="0">
                <a:solidFill>
                  <a:srgbClr val="00AF50"/>
                </a:solidFill>
                <a:latin typeface="Carlito"/>
                <a:cs typeface="Carlito"/>
              </a:rPr>
              <a:t>para </a:t>
            </a:r>
            <a:r>
              <a:rPr sz="2200" b="1" spc="-5" dirty="0">
                <a:solidFill>
                  <a:srgbClr val="00AF50"/>
                </a:solidFill>
                <a:latin typeface="Carlito"/>
                <a:cs typeface="Carlito"/>
              </a:rPr>
              <a:t>el empleo </a:t>
            </a:r>
            <a:r>
              <a:rPr sz="2200" b="1" spc="-180" dirty="0">
                <a:solidFill>
                  <a:srgbClr val="00AF50"/>
                </a:solidFill>
                <a:latin typeface="Arial"/>
                <a:cs typeface="Arial"/>
              </a:rPr>
              <a:t>causado”</a:t>
            </a:r>
            <a:r>
              <a:rPr sz="2200" b="1" spc="-180" dirty="0">
                <a:solidFill>
                  <a:srgbClr val="00AF50"/>
                </a:solidFill>
                <a:latin typeface="Carlito"/>
                <a:cs typeface="Carlito"/>
              </a:rPr>
              <a:t>., </a:t>
            </a:r>
            <a:r>
              <a:rPr sz="2200" dirty="0">
                <a:latin typeface="Carlito"/>
                <a:cs typeface="Carlito"/>
              </a:rPr>
              <a:t>es decir los </a:t>
            </a:r>
            <a:r>
              <a:rPr sz="2200" spc="-5" dirty="0">
                <a:latin typeface="Carlito"/>
                <a:cs typeface="Carlito"/>
              </a:rPr>
              <a:t>casos  </a:t>
            </a:r>
            <a:r>
              <a:rPr sz="2200" dirty="0">
                <a:latin typeface="Carlito"/>
                <a:cs typeface="Carlito"/>
              </a:rPr>
              <a:t>en </a:t>
            </a:r>
            <a:r>
              <a:rPr sz="2200" spc="-5" dirty="0">
                <a:latin typeface="Carlito"/>
                <a:cs typeface="Carlito"/>
              </a:rPr>
              <a:t>donde se </a:t>
            </a:r>
            <a:r>
              <a:rPr sz="2200" spc="-25" dirty="0">
                <a:latin typeface="Carlito"/>
                <a:cs typeface="Carlito"/>
              </a:rPr>
              <a:t>haya </a:t>
            </a:r>
            <a:r>
              <a:rPr sz="2200" spc="-15" dirty="0">
                <a:latin typeface="Carlito"/>
                <a:cs typeface="Carlito"/>
              </a:rPr>
              <a:t>entregado </a:t>
            </a:r>
            <a:r>
              <a:rPr sz="2200" spc="-10" dirty="0">
                <a:latin typeface="Carlito"/>
                <a:cs typeface="Carlito"/>
              </a:rPr>
              <a:t>en </a:t>
            </a:r>
            <a:r>
              <a:rPr sz="2200" spc="-15" dirty="0">
                <a:latin typeface="Carlito"/>
                <a:cs typeface="Carlito"/>
              </a:rPr>
              <a:t>efectivo subsidio </a:t>
            </a:r>
            <a:r>
              <a:rPr sz="2200" spc="-20" dirty="0">
                <a:latin typeface="Carlito"/>
                <a:cs typeface="Carlito"/>
              </a:rPr>
              <a:t>para </a:t>
            </a:r>
            <a:r>
              <a:rPr sz="2200" dirty="0">
                <a:latin typeface="Carlito"/>
                <a:cs typeface="Carlito"/>
              </a:rPr>
              <a:t>el empleo </a:t>
            </a:r>
            <a:r>
              <a:rPr sz="2200" spc="-10" dirty="0">
                <a:latin typeface="Carlito"/>
                <a:cs typeface="Carlito"/>
              </a:rPr>
              <a:t>al trabajador </a:t>
            </a:r>
            <a:r>
              <a:rPr sz="2200" dirty="0">
                <a:latin typeface="Carlito"/>
                <a:cs typeface="Carlito"/>
              </a:rPr>
              <a:t>y </a:t>
            </a:r>
            <a:r>
              <a:rPr sz="2200" spc="-10" dirty="0">
                <a:latin typeface="Carlito"/>
                <a:cs typeface="Carlito"/>
              </a:rPr>
              <a:t>cuando  </a:t>
            </a:r>
            <a:r>
              <a:rPr sz="2200" spc="-5" dirty="0">
                <a:latin typeface="Carlito"/>
                <a:cs typeface="Carlito"/>
              </a:rPr>
              <a:t>se </a:t>
            </a:r>
            <a:r>
              <a:rPr sz="2200" spc="-10" dirty="0">
                <a:latin typeface="Carlito"/>
                <a:cs typeface="Carlito"/>
              </a:rPr>
              <a:t>detecta </a:t>
            </a:r>
            <a:r>
              <a:rPr sz="2200" dirty="0">
                <a:latin typeface="Carlito"/>
                <a:cs typeface="Carlito"/>
              </a:rPr>
              <a:t>al </a:t>
            </a:r>
            <a:r>
              <a:rPr sz="2200" spc="-10" dirty="0">
                <a:latin typeface="Carlito"/>
                <a:cs typeface="Carlito"/>
              </a:rPr>
              <a:t>fin </a:t>
            </a:r>
            <a:r>
              <a:rPr sz="2200" dirty="0">
                <a:latin typeface="Carlito"/>
                <a:cs typeface="Carlito"/>
              </a:rPr>
              <a:t>de </a:t>
            </a:r>
            <a:r>
              <a:rPr sz="2200" spc="-5" dirty="0">
                <a:latin typeface="Carlito"/>
                <a:cs typeface="Carlito"/>
              </a:rPr>
              <a:t>mes, </a:t>
            </a:r>
            <a:r>
              <a:rPr sz="2200" dirty="0">
                <a:latin typeface="Carlito"/>
                <a:cs typeface="Carlito"/>
              </a:rPr>
              <a:t>que a </a:t>
            </a:r>
            <a:r>
              <a:rPr sz="2200" spc="-10" dirty="0">
                <a:latin typeface="Carlito"/>
                <a:cs typeface="Carlito"/>
              </a:rPr>
              <a:t>dicho </a:t>
            </a:r>
            <a:r>
              <a:rPr sz="2200" spc="-15" dirty="0">
                <a:latin typeface="Carlito"/>
                <a:cs typeface="Carlito"/>
              </a:rPr>
              <a:t>corte </a:t>
            </a:r>
            <a:r>
              <a:rPr sz="2200" dirty="0">
                <a:latin typeface="Carlito"/>
                <a:cs typeface="Carlito"/>
              </a:rPr>
              <a:t>el </a:t>
            </a:r>
            <a:r>
              <a:rPr sz="2200" spc="-5" dirty="0">
                <a:latin typeface="Carlito"/>
                <a:cs typeface="Carlito"/>
              </a:rPr>
              <a:t>subsidio </a:t>
            </a:r>
            <a:r>
              <a:rPr sz="2200" spc="-20" dirty="0">
                <a:latin typeface="Carlito"/>
                <a:cs typeface="Carlito"/>
              </a:rPr>
              <a:t>para </a:t>
            </a:r>
            <a:r>
              <a:rPr sz="2200" dirty="0">
                <a:latin typeface="Carlito"/>
                <a:cs typeface="Carlito"/>
              </a:rPr>
              <a:t>el </a:t>
            </a:r>
            <a:r>
              <a:rPr sz="2200" spc="-5" dirty="0">
                <a:latin typeface="Carlito"/>
                <a:cs typeface="Carlito"/>
              </a:rPr>
              <a:t>empleo causado </a:t>
            </a:r>
            <a:r>
              <a:rPr sz="2200" dirty="0">
                <a:latin typeface="Carlito"/>
                <a:cs typeface="Carlito"/>
              </a:rPr>
              <a:t>es de </a:t>
            </a:r>
            <a:r>
              <a:rPr sz="2200" spc="-10" dirty="0">
                <a:latin typeface="Carlito"/>
                <a:cs typeface="Carlito"/>
              </a:rPr>
              <a:t>cero.  </a:t>
            </a:r>
            <a:r>
              <a:rPr sz="2200" b="1" u="heavy" spc="-5" dirty="0">
                <a:uFill>
                  <a:solidFill>
                    <a:srgbClr val="000000"/>
                  </a:solidFill>
                </a:uFill>
                <a:latin typeface="Carlito"/>
                <a:cs typeface="Carlito"/>
              </a:rPr>
              <a:t>Dicho </a:t>
            </a:r>
            <a:r>
              <a:rPr sz="2200" b="1" u="heavy" spc="-15" dirty="0">
                <a:uFill>
                  <a:solidFill>
                    <a:srgbClr val="000000"/>
                  </a:solidFill>
                </a:uFill>
                <a:latin typeface="Carlito"/>
                <a:cs typeface="Carlito"/>
              </a:rPr>
              <a:t>ajuste </a:t>
            </a:r>
            <a:r>
              <a:rPr sz="2200" b="1" u="heavy" spc="-5" dirty="0">
                <a:uFill>
                  <a:solidFill>
                    <a:srgbClr val="000000"/>
                  </a:solidFill>
                </a:uFill>
                <a:latin typeface="Carlito"/>
                <a:cs typeface="Carlito"/>
              </a:rPr>
              <a:t>debe </a:t>
            </a:r>
            <a:r>
              <a:rPr sz="2200" b="1" u="heavy" spc="-10" dirty="0">
                <a:uFill>
                  <a:solidFill>
                    <a:srgbClr val="000000"/>
                  </a:solidFill>
                </a:uFill>
                <a:latin typeface="Carlito"/>
                <a:cs typeface="Carlito"/>
              </a:rPr>
              <a:t>realizarse </a:t>
            </a:r>
            <a:r>
              <a:rPr sz="2200" b="1" u="heavy" spc="-5" dirty="0">
                <a:uFill>
                  <a:solidFill>
                    <a:srgbClr val="000000"/>
                  </a:solidFill>
                </a:uFill>
                <a:latin typeface="Carlito"/>
                <a:cs typeface="Carlito"/>
              </a:rPr>
              <a:t>en el último </a:t>
            </a:r>
            <a:r>
              <a:rPr sz="2200" b="1" u="heavy" spc="-10" dirty="0">
                <a:uFill>
                  <a:solidFill>
                    <a:srgbClr val="000000"/>
                  </a:solidFill>
                </a:uFill>
                <a:latin typeface="Carlito"/>
                <a:cs typeface="Carlito"/>
              </a:rPr>
              <a:t>CFDI </a:t>
            </a:r>
            <a:r>
              <a:rPr sz="2200" b="1" u="heavy" spc="-5" dirty="0">
                <a:uFill>
                  <a:solidFill>
                    <a:srgbClr val="000000"/>
                  </a:solidFill>
                </a:uFill>
                <a:latin typeface="Carlito"/>
                <a:cs typeface="Carlito"/>
              </a:rPr>
              <a:t>del</a:t>
            </a:r>
            <a:r>
              <a:rPr sz="2200" b="1" u="heavy" spc="155" dirty="0">
                <a:uFill>
                  <a:solidFill>
                    <a:srgbClr val="000000"/>
                  </a:solidFill>
                </a:uFill>
                <a:latin typeface="Carlito"/>
                <a:cs typeface="Carlito"/>
              </a:rPr>
              <a:t> </a:t>
            </a:r>
            <a:r>
              <a:rPr sz="2200" b="1" u="heavy" spc="-5" dirty="0">
                <a:uFill>
                  <a:solidFill>
                    <a:srgbClr val="000000"/>
                  </a:solidFill>
                </a:uFill>
                <a:latin typeface="Carlito"/>
                <a:cs typeface="Carlito"/>
              </a:rPr>
              <a:t>mes.</a:t>
            </a:r>
            <a:endParaRPr sz="2200">
              <a:latin typeface="Carlito"/>
              <a:cs typeface="Carlito"/>
            </a:endParaRPr>
          </a:p>
        </p:txBody>
      </p:sp>
      <p:sp>
        <p:nvSpPr>
          <p:cNvPr id="7" name="object 2">
            <a:extLst>
              <a:ext uri="{FF2B5EF4-FFF2-40B4-BE49-F238E27FC236}">
                <a16:creationId xmlns:a16="http://schemas.microsoft.com/office/drawing/2014/main" id="{B38C0EC7-A873-451B-9615-2719E5137825}"/>
              </a:ext>
            </a:extLst>
          </p:cNvPr>
          <p:cNvSpPr txBox="1">
            <a:spLocks/>
          </p:cNvSpPr>
          <p:nvPr/>
        </p:nvSpPr>
        <p:spPr>
          <a:xfrm>
            <a:off x="451331" y="316208"/>
            <a:ext cx="10884566"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2"/>
            </a:pPr>
            <a:r>
              <a:rPr lang="es-MX" sz="2400" b="1" dirty="0">
                <a:latin typeface="Calibri" panose="020F0502020204030204" pitchFamily="34" charset="0"/>
                <a:ea typeface="Calibri" panose="020F0502020204030204" pitchFamily="34" charset="0"/>
                <a:cs typeface="Times New Roman" panose="02020603050405020304" pitchFamily="18" charset="0"/>
              </a:rPr>
              <a:t>Apéndice 7 “Ajuste del Subsidio al empleo causado cuando se realizan pagos por períodos menores a un mes”	</a:t>
            </a:r>
          </a:p>
        </p:txBody>
      </p:sp>
    </p:spTree>
    <p:extLst>
      <p:ext uri="{BB962C8B-B14F-4D97-AF65-F5344CB8AC3E}">
        <p14:creationId xmlns:p14="http://schemas.microsoft.com/office/powerpoint/2010/main" val="25457329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4F4D8D88-E7D5-475B-AFEC-B47E24CC65D6}"/>
              </a:ext>
            </a:extLst>
          </p:cNvPr>
          <p:cNvSpPr/>
          <p:nvPr/>
        </p:nvSpPr>
        <p:spPr>
          <a:xfrm>
            <a:off x="1704339" y="1251335"/>
            <a:ext cx="4438998" cy="646331"/>
          </a:xfrm>
          <a:prstGeom prst="rect">
            <a:avLst/>
          </a:prstGeom>
        </p:spPr>
        <p:txBody>
          <a:bodyPr wrap="square">
            <a:spAutoFit/>
          </a:bodyPr>
          <a:lstStyle/>
          <a:p>
            <a:r>
              <a:rPr lang="es-MX" b="1" dirty="0">
                <a:solidFill>
                  <a:srgbClr val="000000"/>
                </a:solidFill>
                <a:latin typeface="Montserrat"/>
              </a:rPr>
              <a:t>1. Cálculo del ISR correspondiente a la primera quincena de enero de 2022. </a:t>
            </a:r>
            <a:endParaRPr lang="es-MX" dirty="0"/>
          </a:p>
        </p:txBody>
      </p:sp>
      <p:pic>
        <p:nvPicPr>
          <p:cNvPr id="6" name="Imagen 5">
            <a:extLst>
              <a:ext uri="{FF2B5EF4-FFF2-40B4-BE49-F238E27FC236}">
                <a16:creationId xmlns:a16="http://schemas.microsoft.com/office/drawing/2014/main" id="{1D3751C5-C439-46B9-9A7A-2E14D6924F35}"/>
              </a:ext>
            </a:extLst>
          </p:cNvPr>
          <p:cNvPicPr>
            <a:picLocks noChangeAspect="1"/>
          </p:cNvPicPr>
          <p:nvPr/>
        </p:nvPicPr>
        <p:blipFill>
          <a:blip r:embed="rId2"/>
          <a:stretch>
            <a:fillRect/>
          </a:stretch>
        </p:blipFill>
        <p:spPr>
          <a:xfrm>
            <a:off x="1755296" y="1926869"/>
            <a:ext cx="3441989" cy="4441955"/>
          </a:xfrm>
          <a:prstGeom prst="rect">
            <a:avLst/>
          </a:prstGeom>
        </p:spPr>
      </p:pic>
      <p:sp>
        <p:nvSpPr>
          <p:cNvPr id="7" name="Rectángulo 6">
            <a:extLst>
              <a:ext uri="{FF2B5EF4-FFF2-40B4-BE49-F238E27FC236}">
                <a16:creationId xmlns:a16="http://schemas.microsoft.com/office/drawing/2014/main" id="{67678CAC-D789-40CA-8D97-640CE2C7BEC8}"/>
              </a:ext>
            </a:extLst>
          </p:cNvPr>
          <p:cNvSpPr/>
          <p:nvPr/>
        </p:nvSpPr>
        <p:spPr>
          <a:xfrm>
            <a:off x="6116723" y="1278082"/>
            <a:ext cx="4534277" cy="646331"/>
          </a:xfrm>
          <a:prstGeom prst="rect">
            <a:avLst/>
          </a:prstGeom>
        </p:spPr>
        <p:txBody>
          <a:bodyPr wrap="square">
            <a:spAutoFit/>
          </a:bodyPr>
          <a:lstStyle/>
          <a:p>
            <a:r>
              <a:rPr lang="es-MX" b="1" dirty="0">
                <a:solidFill>
                  <a:srgbClr val="000000"/>
                </a:solidFill>
                <a:latin typeface="Montserrat"/>
              </a:rPr>
              <a:t>2. Cálculo del ISR correspondiente a la segunda quincena de enero de 2022 </a:t>
            </a:r>
            <a:endParaRPr lang="es-MX" dirty="0"/>
          </a:p>
        </p:txBody>
      </p:sp>
      <p:pic>
        <p:nvPicPr>
          <p:cNvPr id="8" name="Imagen 7">
            <a:extLst>
              <a:ext uri="{FF2B5EF4-FFF2-40B4-BE49-F238E27FC236}">
                <a16:creationId xmlns:a16="http://schemas.microsoft.com/office/drawing/2014/main" id="{EC070A02-01C8-4D64-9CDA-FC761B0DAE9A}"/>
              </a:ext>
            </a:extLst>
          </p:cNvPr>
          <p:cNvPicPr>
            <a:picLocks noChangeAspect="1"/>
          </p:cNvPicPr>
          <p:nvPr/>
        </p:nvPicPr>
        <p:blipFill>
          <a:blip r:embed="rId3"/>
          <a:stretch>
            <a:fillRect/>
          </a:stretch>
        </p:blipFill>
        <p:spPr>
          <a:xfrm>
            <a:off x="6143337" y="1924413"/>
            <a:ext cx="3441989" cy="4446865"/>
          </a:xfrm>
          <a:prstGeom prst="rect">
            <a:avLst/>
          </a:prstGeom>
        </p:spPr>
      </p:pic>
      <p:sp>
        <p:nvSpPr>
          <p:cNvPr id="9" name="object 2">
            <a:extLst>
              <a:ext uri="{FF2B5EF4-FFF2-40B4-BE49-F238E27FC236}">
                <a16:creationId xmlns:a16="http://schemas.microsoft.com/office/drawing/2014/main" id="{C6EBB118-7E84-4C58-AAD9-017E52454E53}"/>
              </a:ext>
            </a:extLst>
          </p:cNvPr>
          <p:cNvSpPr txBox="1">
            <a:spLocks/>
          </p:cNvSpPr>
          <p:nvPr/>
        </p:nvSpPr>
        <p:spPr>
          <a:xfrm>
            <a:off x="451331" y="316208"/>
            <a:ext cx="10884566"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2"/>
            </a:pPr>
            <a:r>
              <a:rPr lang="es-MX" sz="2400" b="1" dirty="0">
                <a:latin typeface="Calibri" panose="020F0502020204030204" pitchFamily="34" charset="0"/>
                <a:ea typeface="Calibri" panose="020F0502020204030204" pitchFamily="34" charset="0"/>
                <a:cs typeface="Times New Roman" panose="02020603050405020304" pitchFamily="18" charset="0"/>
              </a:rPr>
              <a:t>Apéndice 7 “Ajuste del Subsidio al empleo causado cuando se realizan pagos por períodos menores a un mes”	</a:t>
            </a:r>
          </a:p>
        </p:txBody>
      </p:sp>
    </p:spTree>
    <p:extLst>
      <p:ext uri="{BB962C8B-B14F-4D97-AF65-F5344CB8AC3E}">
        <p14:creationId xmlns:p14="http://schemas.microsoft.com/office/powerpoint/2010/main" val="37398557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AF2CB3F-8ADA-4918-A20E-A36F5E2BCCC0}"/>
              </a:ext>
            </a:extLst>
          </p:cNvPr>
          <p:cNvPicPr>
            <a:picLocks noChangeAspect="1"/>
          </p:cNvPicPr>
          <p:nvPr/>
        </p:nvPicPr>
        <p:blipFill>
          <a:blip r:embed="rId2"/>
          <a:stretch>
            <a:fillRect/>
          </a:stretch>
        </p:blipFill>
        <p:spPr>
          <a:xfrm>
            <a:off x="1281363" y="1040504"/>
            <a:ext cx="8631590" cy="2427914"/>
          </a:xfrm>
          <a:prstGeom prst="rect">
            <a:avLst/>
          </a:prstGeom>
        </p:spPr>
      </p:pic>
      <p:pic>
        <p:nvPicPr>
          <p:cNvPr id="6" name="Imagen 5">
            <a:extLst>
              <a:ext uri="{FF2B5EF4-FFF2-40B4-BE49-F238E27FC236}">
                <a16:creationId xmlns:a16="http://schemas.microsoft.com/office/drawing/2014/main" id="{C43EC561-49E7-4131-9356-F494E4ECD033}"/>
              </a:ext>
            </a:extLst>
          </p:cNvPr>
          <p:cNvPicPr>
            <a:picLocks noChangeAspect="1"/>
          </p:cNvPicPr>
          <p:nvPr/>
        </p:nvPicPr>
        <p:blipFill>
          <a:blip r:embed="rId3"/>
          <a:stretch>
            <a:fillRect/>
          </a:stretch>
        </p:blipFill>
        <p:spPr>
          <a:xfrm>
            <a:off x="2663969" y="3381229"/>
            <a:ext cx="6641432" cy="3337572"/>
          </a:xfrm>
          <a:prstGeom prst="rect">
            <a:avLst/>
          </a:prstGeom>
        </p:spPr>
      </p:pic>
      <p:sp>
        <p:nvSpPr>
          <p:cNvPr id="7" name="object 2">
            <a:extLst>
              <a:ext uri="{FF2B5EF4-FFF2-40B4-BE49-F238E27FC236}">
                <a16:creationId xmlns:a16="http://schemas.microsoft.com/office/drawing/2014/main" id="{44A5BEAF-4DE2-4EC3-8C84-D3568C193D3C}"/>
              </a:ext>
            </a:extLst>
          </p:cNvPr>
          <p:cNvSpPr txBox="1">
            <a:spLocks/>
          </p:cNvSpPr>
          <p:nvPr/>
        </p:nvSpPr>
        <p:spPr>
          <a:xfrm>
            <a:off x="451331" y="316208"/>
            <a:ext cx="10884566"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2"/>
            </a:pPr>
            <a:r>
              <a:rPr lang="es-MX" sz="2400" b="1" dirty="0">
                <a:latin typeface="Calibri" panose="020F0502020204030204" pitchFamily="34" charset="0"/>
                <a:ea typeface="Calibri" panose="020F0502020204030204" pitchFamily="34" charset="0"/>
                <a:cs typeface="Times New Roman" panose="02020603050405020304" pitchFamily="18" charset="0"/>
              </a:rPr>
              <a:t>Apéndice 7 “Ajuste del Subsidio al empleo causado cuando se realizan pagos por períodos menores a un mes”	</a:t>
            </a:r>
          </a:p>
        </p:txBody>
      </p:sp>
    </p:spTree>
    <p:extLst>
      <p:ext uri="{BB962C8B-B14F-4D97-AF65-F5344CB8AC3E}">
        <p14:creationId xmlns:p14="http://schemas.microsoft.com/office/powerpoint/2010/main" val="37703792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3">
            <a:extLst>
              <a:ext uri="{FF2B5EF4-FFF2-40B4-BE49-F238E27FC236}">
                <a16:creationId xmlns:a16="http://schemas.microsoft.com/office/drawing/2014/main" id="{7C93E564-387A-4F41-9C9A-5AAEDCA28FEE}"/>
              </a:ext>
            </a:extLst>
          </p:cNvPr>
          <p:cNvGraphicFramePr>
            <a:graphicFrameLocks noGrp="1"/>
          </p:cNvGraphicFramePr>
          <p:nvPr/>
        </p:nvGraphicFramePr>
        <p:xfrm>
          <a:off x="1443055" y="1643197"/>
          <a:ext cx="8423015" cy="4197249"/>
        </p:xfrm>
        <a:graphic>
          <a:graphicData uri="http://schemas.openxmlformats.org/drawingml/2006/table">
            <a:tbl>
              <a:tblPr firstRow="1" bandRow="1">
                <a:tableStyleId>{2D5ABB26-0587-4C30-8999-92F81FD0307C}</a:tableStyleId>
              </a:tblPr>
              <a:tblGrid>
                <a:gridCol w="1085116">
                  <a:extLst>
                    <a:ext uri="{9D8B030D-6E8A-4147-A177-3AD203B41FA5}">
                      <a16:colId xmlns:a16="http://schemas.microsoft.com/office/drawing/2014/main" val="20000"/>
                    </a:ext>
                  </a:extLst>
                </a:gridCol>
                <a:gridCol w="61236">
                  <a:extLst>
                    <a:ext uri="{9D8B030D-6E8A-4147-A177-3AD203B41FA5}">
                      <a16:colId xmlns:a16="http://schemas.microsoft.com/office/drawing/2014/main" val="20001"/>
                    </a:ext>
                  </a:extLst>
                </a:gridCol>
                <a:gridCol w="1024400">
                  <a:extLst>
                    <a:ext uri="{9D8B030D-6E8A-4147-A177-3AD203B41FA5}">
                      <a16:colId xmlns:a16="http://schemas.microsoft.com/office/drawing/2014/main" val="20002"/>
                    </a:ext>
                  </a:extLst>
                </a:gridCol>
                <a:gridCol w="3295827">
                  <a:extLst>
                    <a:ext uri="{9D8B030D-6E8A-4147-A177-3AD203B41FA5}">
                      <a16:colId xmlns:a16="http://schemas.microsoft.com/office/drawing/2014/main" val="20003"/>
                    </a:ext>
                  </a:extLst>
                </a:gridCol>
                <a:gridCol w="1084597">
                  <a:extLst>
                    <a:ext uri="{9D8B030D-6E8A-4147-A177-3AD203B41FA5}">
                      <a16:colId xmlns:a16="http://schemas.microsoft.com/office/drawing/2014/main" val="20004"/>
                    </a:ext>
                  </a:extLst>
                </a:gridCol>
                <a:gridCol w="1871839">
                  <a:extLst>
                    <a:ext uri="{9D8B030D-6E8A-4147-A177-3AD203B41FA5}">
                      <a16:colId xmlns:a16="http://schemas.microsoft.com/office/drawing/2014/main" val="20005"/>
                    </a:ext>
                  </a:extLst>
                </a:gridCol>
              </a:tblGrid>
              <a:tr h="304699">
                <a:tc>
                  <a:txBody>
                    <a:bodyPr/>
                    <a:lstStyle/>
                    <a:p>
                      <a:pPr marL="13970" algn="ctr">
                        <a:lnSpc>
                          <a:spcPct val="100000"/>
                        </a:lnSpc>
                        <a:spcBef>
                          <a:spcPts val="85"/>
                        </a:spcBef>
                      </a:pPr>
                      <a:r>
                        <a:rPr sz="1800" b="1" spc="-5" dirty="0">
                          <a:latin typeface="Carlito"/>
                          <a:cs typeface="Carlito"/>
                        </a:rPr>
                        <a:t>CLAVE</a:t>
                      </a:r>
                      <a:r>
                        <a:rPr sz="1800" b="1" spc="-130" dirty="0">
                          <a:latin typeface="Carlito"/>
                          <a:cs typeface="Carlito"/>
                        </a:rPr>
                        <a:t> </a:t>
                      </a:r>
                      <a:r>
                        <a:rPr sz="1800" b="1" dirty="0">
                          <a:latin typeface="Carlito"/>
                          <a:cs typeface="Carlito"/>
                        </a:rPr>
                        <a:t>NOI</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gridSpan="2">
                  <a:txBody>
                    <a:bodyPr/>
                    <a:lstStyle/>
                    <a:p>
                      <a:pPr marL="123825">
                        <a:lnSpc>
                          <a:spcPct val="100000"/>
                        </a:lnSpc>
                        <a:spcBef>
                          <a:spcPts val="85"/>
                        </a:spcBef>
                      </a:pPr>
                      <a:r>
                        <a:rPr sz="1800" b="1" spc="-5" dirty="0">
                          <a:latin typeface="Carlito"/>
                          <a:cs typeface="Carlito"/>
                        </a:rPr>
                        <a:t>CLAVE</a:t>
                      </a:r>
                      <a:r>
                        <a:rPr sz="1800" b="1" spc="-125" dirty="0">
                          <a:latin typeface="Carlito"/>
                          <a:cs typeface="Carlito"/>
                        </a:rPr>
                        <a:t> </a:t>
                      </a:r>
                      <a:r>
                        <a:rPr sz="1800" b="1" spc="-5" dirty="0">
                          <a:latin typeface="Carlito"/>
                          <a:cs typeface="Carlito"/>
                        </a:rPr>
                        <a:t>SAT</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38100">
                      <a:solidFill>
                        <a:srgbClr val="000000"/>
                      </a:solidFill>
                      <a:prstDash val="solid"/>
                    </a:lnB>
                  </a:tcPr>
                </a:tc>
                <a:tc hMerge="1">
                  <a:txBody>
                    <a:bodyPr/>
                    <a:lstStyle/>
                    <a:p>
                      <a:endParaRPr/>
                    </a:p>
                  </a:txBody>
                  <a:tcPr marL="0" marR="0" marT="0" marB="0"/>
                </a:tc>
                <a:tc gridSpan="2">
                  <a:txBody>
                    <a:bodyPr/>
                    <a:lstStyle/>
                    <a:p>
                      <a:pPr marL="15240" algn="ctr">
                        <a:lnSpc>
                          <a:spcPct val="100000"/>
                        </a:lnSpc>
                        <a:spcBef>
                          <a:spcPts val="85"/>
                        </a:spcBef>
                      </a:pPr>
                      <a:r>
                        <a:rPr sz="1800" b="1" spc="-15" dirty="0">
                          <a:latin typeface="Carlito"/>
                          <a:cs typeface="Carlito"/>
                        </a:rPr>
                        <a:t>DEDUCCIONES</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hMerge="1">
                  <a:txBody>
                    <a:bodyPr/>
                    <a:lstStyle/>
                    <a:p>
                      <a:endParaRPr/>
                    </a:p>
                  </a:txBody>
                  <a:tcPr marL="0" marR="0" marT="0" marB="0"/>
                </a:tc>
                <a:tc>
                  <a:txBody>
                    <a:bodyPr/>
                    <a:lstStyle/>
                    <a:p>
                      <a:pPr marL="522605">
                        <a:lnSpc>
                          <a:spcPct val="100000"/>
                        </a:lnSpc>
                        <a:spcBef>
                          <a:spcPts val="85"/>
                        </a:spcBef>
                      </a:pPr>
                      <a:r>
                        <a:rPr sz="1800" b="1" spc="-15" dirty="0">
                          <a:latin typeface="Carlito"/>
                          <a:cs typeface="Carlito"/>
                        </a:rPr>
                        <a:t>CONCEPTOS</a:t>
                      </a:r>
                      <a:endParaRPr sz="1800" dirty="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54622">
                <a:tc rowSpan="2">
                  <a:txBody>
                    <a:bodyPr/>
                    <a:lstStyle/>
                    <a:p>
                      <a:pPr marL="422909">
                        <a:lnSpc>
                          <a:spcPct val="100000"/>
                        </a:lnSpc>
                        <a:spcBef>
                          <a:spcPts val="85"/>
                        </a:spcBef>
                      </a:pPr>
                      <a:r>
                        <a:rPr sz="1800" spc="-45" dirty="0">
                          <a:latin typeface="Carlito"/>
                          <a:cs typeface="Carlito"/>
                        </a:rPr>
                        <a:t>D001</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T w="38100" cap="flat" cmpd="sng" algn="ctr">
                      <a:solidFill>
                        <a:srgbClr val="000000"/>
                      </a:solidFill>
                      <a:prstDash val="solid"/>
                      <a:round/>
                      <a:headEnd type="none" w="med" len="med"/>
                      <a:tailEnd type="none" w="med" len="med"/>
                    </a:lnT>
                    <a:solidFill>
                      <a:srgbClr val="008000"/>
                    </a:solidFill>
                  </a:tcPr>
                </a:tc>
                <a:tc rowSpan="2">
                  <a:txBody>
                    <a:bodyPr/>
                    <a:lstStyle/>
                    <a:p>
                      <a:pPr marL="414655">
                        <a:lnSpc>
                          <a:spcPct val="100000"/>
                        </a:lnSpc>
                        <a:spcBef>
                          <a:spcPts val="85"/>
                        </a:spcBef>
                      </a:pPr>
                      <a:r>
                        <a:rPr sz="1800" spc="-80" dirty="0">
                          <a:latin typeface="Carlito"/>
                          <a:cs typeface="Carlito"/>
                        </a:rPr>
                        <a:t>002</a:t>
                      </a:r>
                      <a:endParaRPr sz="1800">
                        <a:latin typeface="Carlito"/>
                        <a:cs typeface="Carlito"/>
                      </a:endParaRPr>
                    </a:p>
                  </a:txBody>
                  <a:tcPr marL="0" marR="0" marT="10795" marB="0">
                    <a:lnR w="19050">
                      <a:solidFill>
                        <a:srgbClr val="000000"/>
                      </a:solidFill>
                      <a:prstDash val="solid"/>
                    </a:lnR>
                    <a:lnT w="38100">
                      <a:solidFill>
                        <a:srgbClr val="000000"/>
                      </a:solidFill>
                      <a:prstDash val="solid"/>
                    </a:lnT>
                    <a:lnB w="19050">
                      <a:solidFill>
                        <a:srgbClr val="000000"/>
                      </a:solidFill>
                      <a:prstDash val="solid"/>
                    </a:lnB>
                  </a:tcPr>
                </a:tc>
                <a:tc rowSpan="2">
                  <a:txBody>
                    <a:bodyPr/>
                    <a:lstStyle/>
                    <a:p>
                      <a:pPr marL="41275">
                        <a:lnSpc>
                          <a:spcPct val="100000"/>
                        </a:lnSpc>
                        <a:spcBef>
                          <a:spcPts val="85"/>
                        </a:spcBef>
                      </a:pPr>
                      <a:r>
                        <a:rPr sz="1800" spc="15" dirty="0">
                          <a:latin typeface="Carlito"/>
                          <a:cs typeface="Carlito"/>
                        </a:rPr>
                        <a:t>ISR </a:t>
                      </a:r>
                      <a:r>
                        <a:rPr sz="1800" spc="-20" dirty="0">
                          <a:latin typeface="Carlito"/>
                          <a:cs typeface="Carlito"/>
                        </a:rPr>
                        <a:t>MENSUAL</a:t>
                      </a:r>
                      <a:r>
                        <a:rPr sz="1800" spc="-190" dirty="0">
                          <a:latin typeface="Carlito"/>
                          <a:cs typeface="Carlito"/>
                        </a:rPr>
                        <a:t> </a:t>
                      </a:r>
                      <a:r>
                        <a:rPr sz="1800" spc="-5" dirty="0">
                          <a:latin typeface="Carlito"/>
                          <a:cs typeface="Carlito"/>
                        </a:rPr>
                        <a:t>AJUSTADO</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rowSpan="2">
                  <a:txBody>
                    <a:bodyPr/>
                    <a:lstStyle/>
                    <a:p>
                      <a:pPr marL="82550" indent="0" algn="r">
                        <a:lnSpc>
                          <a:spcPct val="100000"/>
                        </a:lnSpc>
                        <a:spcBef>
                          <a:spcPts val="85"/>
                        </a:spcBef>
                      </a:pPr>
                      <a:r>
                        <a:rPr lang="es-MX" sz="1800" b="1" spc="-55" dirty="0">
                          <a:latin typeface="Carlito"/>
                          <a:cs typeface="Carlito"/>
                        </a:rPr>
                        <a:t>405.95</a:t>
                      </a:r>
                      <a:endParaRPr sz="1800" dirty="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92D050"/>
                    </a:solidFill>
                  </a:tcPr>
                </a:tc>
                <a:tc rowSpan="2">
                  <a:txBody>
                    <a:bodyPr/>
                    <a:lstStyle/>
                    <a:p>
                      <a:pPr marL="41910">
                        <a:lnSpc>
                          <a:spcPct val="100000"/>
                        </a:lnSpc>
                        <a:spcBef>
                          <a:spcPts val="85"/>
                        </a:spcBef>
                      </a:pPr>
                      <a:r>
                        <a:rPr sz="1800" spc="15" dirty="0">
                          <a:latin typeface="Carlito"/>
                          <a:cs typeface="Carlito"/>
                        </a:rPr>
                        <a:t>ISR</a:t>
                      </a:r>
                      <a:r>
                        <a:rPr sz="1800" spc="-80" dirty="0">
                          <a:latin typeface="Carlito"/>
                          <a:cs typeface="Carlito"/>
                        </a:rPr>
                        <a:t> </a:t>
                      </a:r>
                      <a:r>
                        <a:rPr sz="1800" spc="-20" dirty="0">
                          <a:latin typeface="Carlito"/>
                          <a:cs typeface="Carlito"/>
                        </a:rPr>
                        <a:t>MENSUAL</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219124">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B w="19050">
                      <a:solidFill>
                        <a:srgbClr val="000000"/>
                      </a:solidFill>
                      <a:prstDash val="solid"/>
                    </a:lnB>
                  </a:tcPr>
                </a:tc>
                <a:tc vMerge="1">
                  <a:txBody>
                    <a:bodyPr/>
                    <a:lstStyle/>
                    <a:p>
                      <a:endParaRPr/>
                    </a:p>
                  </a:txBody>
                  <a:tcPr marL="0" marR="0" marT="10795" marB="0">
                    <a:lnR w="19050">
                      <a:solidFill>
                        <a:srgbClr val="000000"/>
                      </a:solidFill>
                      <a:prstDash val="solid"/>
                    </a:lnR>
                    <a:lnT w="38100">
                      <a:solidFill>
                        <a:srgbClr val="000000"/>
                      </a:solidFill>
                      <a:prstDash val="solid"/>
                    </a:lnT>
                    <a:lnB w="19050">
                      <a:solidFill>
                        <a:srgbClr val="000000"/>
                      </a:solidFill>
                      <a:prstDash val="solid"/>
                    </a:lnB>
                  </a:tcPr>
                </a:tc>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92D050"/>
                    </a:solidFill>
                  </a:tcPr>
                </a:tc>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273555">
                <a:tc>
                  <a:txBody>
                    <a:bodyPr/>
                    <a:lstStyle/>
                    <a:p>
                      <a:pPr marL="26034" algn="ctr">
                        <a:lnSpc>
                          <a:spcPct val="100000"/>
                        </a:lnSpc>
                        <a:spcBef>
                          <a:spcPts val="80"/>
                        </a:spcBef>
                      </a:pPr>
                      <a:r>
                        <a:rPr sz="1800" spc="-45" dirty="0">
                          <a:latin typeface="Carlito"/>
                          <a:cs typeface="Carlito"/>
                        </a:rPr>
                        <a:t>D103</a:t>
                      </a:r>
                      <a:endParaRPr sz="1800">
                        <a:latin typeface="Carlito"/>
                        <a:cs typeface="Carlito"/>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gridSpan="2">
                  <a:txBody>
                    <a:bodyPr/>
                    <a:lstStyle/>
                    <a:p>
                      <a:pPr algn="ctr">
                        <a:lnSpc>
                          <a:spcPct val="100000"/>
                        </a:lnSpc>
                        <a:spcBef>
                          <a:spcPts val="80"/>
                        </a:spcBef>
                      </a:pPr>
                      <a:r>
                        <a:rPr sz="1800" spc="-80" dirty="0">
                          <a:latin typeface="Carlito"/>
                          <a:cs typeface="Carlito"/>
                        </a:rPr>
                        <a:t>107</a:t>
                      </a:r>
                      <a:endParaRPr sz="1800">
                        <a:latin typeface="Carlito"/>
                        <a:cs typeface="Carlito"/>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38100">
                      <a:solidFill>
                        <a:srgbClr val="000000"/>
                      </a:solidFill>
                      <a:prstDash val="solid"/>
                    </a:lnB>
                  </a:tcPr>
                </a:tc>
                <a:tc hMerge="1">
                  <a:txBody>
                    <a:bodyPr/>
                    <a:lstStyle/>
                    <a:p>
                      <a:endParaRPr/>
                    </a:p>
                  </a:txBody>
                  <a:tcPr marL="0" marR="0" marT="0" marB="0"/>
                </a:tc>
                <a:tc>
                  <a:txBody>
                    <a:bodyPr/>
                    <a:lstStyle/>
                    <a:p>
                      <a:pPr marL="41275">
                        <a:lnSpc>
                          <a:spcPct val="100000"/>
                        </a:lnSpc>
                        <a:spcBef>
                          <a:spcPts val="80"/>
                        </a:spcBef>
                      </a:pPr>
                      <a:r>
                        <a:rPr sz="1800" spc="-5" dirty="0">
                          <a:latin typeface="Carlito"/>
                          <a:cs typeface="Carlito"/>
                        </a:rPr>
                        <a:t>AJUSTE </a:t>
                      </a:r>
                      <a:r>
                        <a:rPr sz="1800" spc="10" dirty="0">
                          <a:latin typeface="Carlito"/>
                          <a:cs typeface="Carlito"/>
                        </a:rPr>
                        <a:t>A </a:t>
                      </a:r>
                      <a:r>
                        <a:rPr sz="1800" spc="-5" dirty="0">
                          <a:latin typeface="Carlito"/>
                          <a:cs typeface="Carlito"/>
                        </a:rPr>
                        <a:t>SUBSIDIO</a:t>
                      </a:r>
                      <a:r>
                        <a:rPr sz="1800" spc="-190" dirty="0">
                          <a:latin typeface="Carlito"/>
                          <a:cs typeface="Carlito"/>
                        </a:rPr>
                        <a:t> </a:t>
                      </a:r>
                      <a:r>
                        <a:rPr sz="1800" dirty="0">
                          <a:latin typeface="Carlito"/>
                          <a:cs typeface="Carlito"/>
                        </a:rPr>
                        <a:t>CAUSADO</a:t>
                      </a:r>
                      <a:endParaRPr sz="1800">
                        <a:latin typeface="Carlito"/>
                        <a:cs typeface="Carlito"/>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23495" algn="r">
                        <a:lnSpc>
                          <a:spcPct val="100000"/>
                        </a:lnSpc>
                        <a:spcBef>
                          <a:spcPts val="80"/>
                        </a:spcBef>
                      </a:pPr>
                      <a:r>
                        <a:rPr sz="1800" b="1" spc="-85" dirty="0">
                          <a:latin typeface="Carlito"/>
                          <a:cs typeface="Carlito"/>
                        </a:rPr>
                        <a:t>16</a:t>
                      </a:r>
                      <a:r>
                        <a:rPr lang="es-MX" sz="1800" b="1" spc="-85" dirty="0">
                          <a:latin typeface="Carlito"/>
                          <a:cs typeface="Carlito"/>
                        </a:rPr>
                        <a:t>0</a:t>
                      </a:r>
                      <a:r>
                        <a:rPr sz="1800" b="1" spc="-5" dirty="0">
                          <a:latin typeface="Carlito"/>
                          <a:cs typeface="Carlito"/>
                        </a:rPr>
                        <a:t>.</a:t>
                      </a:r>
                      <a:r>
                        <a:rPr lang="es-MX" sz="1800" b="1" spc="-5" dirty="0">
                          <a:latin typeface="Carlito"/>
                          <a:cs typeface="Carlito"/>
                        </a:rPr>
                        <a:t>35</a:t>
                      </a:r>
                      <a:endParaRPr sz="1800" dirty="0">
                        <a:latin typeface="Carlito"/>
                        <a:cs typeface="Carlito"/>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C000"/>
                    </a:solidFill>
                  </a:tcPr>
                </a:tc>
                <a:tc>
                  <a:txBody>
                    <a:bodyPr/>
                    <a:lstStyle/>
                    <a:p>
                      <a:pPr marL="41910">
                        <a:lnSpc>
                          <a:spcPct val="100000"/>
                        </a:lnSpc>
                        <a:spcBef>
                          <a:spcPts val="80"/>
                        </a:spcBef>
                      </a:pPr>
                      <a:r>
                        <a:rPr sz="1800" spc="10" dirty="0">
                          <a:latin typeface="Carlito"/>
                          <a:cs typeface="Carlito"/>
                        </a:rPr>
                        <a:t>SC </a:t>
                      </a:r>
                      <a:r>
                        <a:rPr sz="1800" spc="-15" dirty="0">
                          <a:latin typeface="Carlito"/>
                          <a:cs typeface="Carlito"/>
                        </a:rPr>
                        <a:t>QUIN</a:t>
                      </a:r>
                      <a:r>
                        <a:rPr sz="1800" spc="-100" dirty="0">
                          <a:latin typeface="Carlito"/>
                          <a:cs typeface="Carlito"/>
                        </a:rPr>
                        <a:t> </a:t>
                      </a:r>
                      <a:r>
                        <a:rPr sz="1800" spc="30" dirty="0">
                          <a:latin typeface="Carlito"/>
                          <a:cs typeface="Carlito"/>
                        </a:rPr>
                        <a:t>ANT</a:t>
                      </a:r>
                      <a:endParaRPr sz="1800">
                        <a:latin typeface="Carlito"/>
                        <a:cs typeface="Carlito"/>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54894">
                <a:tc rowSpan="2">
                  <a:txBody>
                    <a:bodyPr/>
                    <a:lstStyle/>
                    <a:p>
                      <a:pPr marL="422909">
                        <a:lnSpc>
                          <a:spcPct val="100000"/>
                        </a:lnSpc>
                        <a:spcBef>
                          <a:spcPts val="85"/>
                        </a:spcBef>
                      </a:pPr>
                      <a:r>
                        <a:rPr sz="1800" spc="-45" dirty="0">
                          <a:latin typeface="Carlito"/>
                          <a:cs typeface="Carlito"/>
                        </a:rPr>
                        <a:t>D104</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T w="38100" cap="flat" cmpd="sng" algn="ctr">
                      <a:solidFill>
                        <a:srgbClr val="000000"/>
                      </a:solidFill>
                      <a:prstDash val="solid"/>
                      <a:round/>
                      <a:headEnd type="none" w="med" len="med"/>
                      <a:tailEnd type="none" w="med" len="med"/>
                    </a:lnT>
                    <a:solidFill>
                      <a:srgbClr val="008000"/>
                    </a:solidFill>
                  </a:tcPr>
                </a:tc>
                <a:tc rowSpan="2">
                  <a:txBody>
                    <a:bodyPr/>
                    <a:lstStyle/>
                    <a:p>
                      <a:pPr marL="414655">
                        <a:lnSpc>
                          <a:spcPct val="100000"/>
                        </a:lnSpc>
                        <a:spcBef>
                          <a:spcPts val="85"/>
                        </a:spcBef>
                      </a:pPr>
                      <a:r>
                        <a:rPr sz="1800" spc="-80" dirty="0">
                          <a:latin typeface="Carlito"/>
                          <a:cs typeface="Carlito"/>
                        </a:rPr>
                        <a:t>071</a:t>
                      </a:r>
                      <a:endParaRPr sz="1800">
                        <a:latin typeface="Carlito"/>
                        <a:cs typeface="Carlito"/>
                      </a:endParaRPr>
                    </a:p>
                  </a:txBody>
                  <a:tcPr marL="0" marR="0" marT="10795" marB="0">
                    <a:lnR w="19050">
                      <a:solidFill>
                        <a:srgbClr val="000000"/>
                      </a:solidFill>
                      <a:prstDash val="solid"/>
                    </a:lnR>
                    <a:lnT w="38100">
                      <a:solidFill>
                        <a:srgbClr val="000000"/>
                      </a:solidFill>
                      <a:prstDash val="solid"/>
                    </a:lnT>
                    <a:lnB w="19050">
                      <a:solidFill>
                        <a:srgbClr val="000000"/>
                      </a:solidFill>
                      <a:prstDash val="solid"/>
                    </a:lnB>
                  </a:tcPr>
                </a:tc>
                <a:tc rowSpan="2">
                  <a:txBody>
                    <a:bodyPr/>
                    <a:lstStyle/>
                    <a:p>
                      <a:pPr marL="41275">
                        <a:lnSpc>
                          <a:spcPct val="100000"/>
                        </a:lnSpc>
                        <a:spcBef>
                          <a:spcPts val="85"/>
                        </a:spcBef>
                      </a:pPr>
                      <a:r>
                        <a:rPr sz="1800" spc="-5" dirty="0">
                          <a:latin typeface="Carlito"/>
                          <a:cs typeface="Carlito"/>
                        </a:rPr>
                        <a:t>AJUSTE SUBSIDIO </a:t>
                      </a:r>
                      <a:r>
                        <a:rPr sz="1800" spc="15" dirty="0">
                          <a:latin typeface="Carlito"/>
                          <a:cs typeface="Carlito"/>
                        </a:rPr>
                        <a:t>PARA </a:t>
                      </a:r>
                      <a:r>
                        <a:rPr sz="1800" spc="-20" dirty="0">
                          <a:latin typeface="Carlito"/>
                          <a:cs typeface="Carlito"/>
                        </a:rPr>
                        <a:t>EL</a:t>
                      </a:r>
                      <a:r>
                        <a:rPr sz="1800" spc="-290" dirty="0">
                          <a:latin typeface="Carlito"/>
                          <a:cs typeface="Carlito"/>
                        </a:rPr>
                        <a:t> </a:t>
                      </a:r>
                      <a:r>
                        <a:rPr sz="1800" spc="-30" dirty="0">
                          <a:latin typeface="Carlito"/>
                          <a:cs typeface="Carlito"/>
                        </a:rPr>
                        <a:t>EMPLEO</a:t>
                      </a:r>
                      <a:endParaRPr sz="1800" dirty="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rowSpan="2">
                  <a:txBody>
                    <a:bodyPr/>
                    <a:lstStyle/>
                    <a:p>
                      <a:pPr marL="82550" indent="0" algn="r">
                        <a:lnSpc>
                          <a:spcPct val="100000"/>
                        </a:lnSpc>
                        <a:spcBef>
                          <a:spcPts val="85"/>
                        </a:spcBef>
                      </a:pPr>
                      <a:r>
                        <a:rPr sz="1800" b="1" spc="-50" dirty="0">
                          <a:latin typeface="Carlito"/>
                          <a:cs typeface="Carlito"/>
                        </a:rPr>
                        <a:t>1</a:t>
                      </a:r>
                      <a:r>
                        <a:rPr lang="es-MX" sz="1800" b="1" spc="-50" dirty="0">
                          <a:latin typeface="Carlito"/>
                          <a:cs typeface="Carlito"/>
                        </a:rPr>
                        <a:t>4</a:t>
                      </a:r>
                      <a:r>
                        <a:rPr sz="1800" b="1" spc="-50" dirty="0">
                          <a:latin typeface="Carlito"/>
                          <a:cs typeface="Carlito"/>
                        </a:rPr>
                        <a:t>.5</a:t>
                      </a:r>
                      <a:r>
                        <a:rPr lang="es-MX" sz="1800" b="1" spc="-50" dirty="0">
                          <a:latin typeface="Carlito"/>
                          <a:cs typeface="Carlito"/>
                        </a:rPr>
                        <a:t>5</a:t>
                      </a:r>
                      <a:endParaRPr sz="1800" dirty="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00AFEF"/>
                    </a:solidFill>
                  </a:tcPr>
                </a:tc>
                <a:tc rowSpan="2">
                  <a:txBody>
                    <a:bodyPr/>
                    <a:lstStyle/>
                    <a:p>
                      <a:pPr marL="41910">
                        <a:lnSpc>
                          <a:spcPct val="100000"/>
                        </a:lnSpc>
                        <a:spcBef>
                          <a:spcPts val="85"/>
                        </a:spcBef>
                      </a:pPr>
                      <a:r>
                        <a:rPr sz="1800" spc="10" dirty="0">
                          <a:latin typeface="Carlito"/>
                          <a:cs typeface="Carlito"/>
                        </a:rPr>
                        <a:t>SE </a:t>
                      </a:r>
                      <a:r>
                        <a:rPr sz="1800" spc="-15" dirty="0">
                          <a:latin typeface="Carlito"/>
                          <a:cs typeface="Carlito"/>
                        </a:rPr>
                        <a:t>QUIN</a:t>
                      </a:r>
                      <a:r>
                        <a:rPr sz="1800" spc="-140" dirty="0">
                          <a:latin typeface="Carlito"/>
                          <a:cs typeface="Carlito"/>
                        </a:rPr>
                        <a:t> </a:t>
                      </a:r>
                      <a:r>
                        <a:rPr sz="1800" spc="30" dirty="0">
                          <a:latin typeface="Carlito"/>
                          <a:cs typeface="Carlito"/>
                        </a:rPr>
                        <a:t>ANT</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218897">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B w="19050">
                      <a:solidFill>
                        <a:srgbClr val="000000"/>
                      </a:solidFill>
                      <a:prstDash val="solid"/>
                    </a:lnB>
                  </a:tcPr>
                </a:tc>
                <a:tc vMerge="1">
                  <a:txBody>
                    <a:bodyPr/>
                    <a:lstStyle/>
                    <a:p>
                      <a:endParaRPr/>
                    </a:p>
                  </a:txBody>
                  <a:tcPr marL="0" marR="0" marT="10795" marB="0">
                    <a:lnR w="19050">
                      <a:solidFill>
                        <a:srgbClr val="000000"/>
                      </a:solidFill>
                      <a:prstDash val="solid"/>
                    </a:lnR>
                    <a:lnT w="38100">
                      <a:solidFill>
                        <a:srgbClr val="000000"/>
                      </a:solidFill>
                      <a:prstDash val="solid"/>
                    </a:lnT>
                    <a:lnB w="19050">
                      <a:solidFill>
                        <a:srgbClr val="000000"/>
                      </a:solidFill>
                      <a:prstDash val="solid"/>
                    </a:lnB>
                  </a:tcPr>
                </a:tc>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00AFEF"/>
                    </a:solidFill>
                  </a:tcPr>
                </a:tc>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r h="273791">
                <a:tc gridSpan="4">
                  <a:txBody>
                    <a:bodyPr/>
                    <a:lstStyle/>
                    <a:p>
                      <a:pPr>
                        <a:lnSpc>
                          <a:spcPct val="100000"/>
                        </a:lnSpc>
                      </a:pPr>
                      <a:endParaRPr sz="1800" dirty="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R="23495" algn="r">
                        <a:lnSpc>
                          <a:spcPct val="100000"/>
                        </a:lnSpc>
                        <a:spcBef>
                          <a:spcPts val="85"/>
                        </a:spcBef>
                      </a:pPr>
                      <a:r>
                        <a:rPr sz="1800" b="1" spc="-85" dirty="0">
                          <a:latin typeface="Carlito"/>
                          <a:cs typeface="Carlito"/>
                        </a:rPr>
                        <a:t>572</a:t>
                      </a:r>
                      <a:r>
                        <a:rPr sz="1800" b="1" spc="-5" dirty="0">
                          <a:latin typeface="Carlito"/>
                          <a:cs typeface="Carlito"/>
                        </a:rPr>
                        <a:t>.</a:t>
                      </a:r>
                      <a:r>
                        <a:rPr sz="1800" b="1" spc="-95" dirty="0">
                          <a:latin typeface="Carlito"/>
                          <a:cs typeface="Carlito"/>
                        </a:rPr>
                        <a:t>7</a:t>
                      </a:r>
                      <a:r>
                        <a:rPr sz="1800" b="1" spc="-85" dirty="0">
                          <a:latin typeface="Carlito"/>
                          <a:cs typeface="Carlito"/>
                        </a:rPr>
                        <a:t>6</a:t>
                      </a:r>
                      <a:r>
                        <a:rPr sz="1800" b="1" dirty="0">
                          <a:latin typeface="Carlito"/>
                          <a:cs typeface="Carlito"/>
                        </a:rPr>
                        <a:t>2</a:t>
                      </a:r>
                      <a:endParaRPr sz="1800" dirty="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41910">
                        <a:lnSpc>
                          <a:spcPct val="100000"/>
                        </a:lnSpc>
                        <a:spcBef>
                          <a:spcPts val="85"/>
                        </a:spcBef>
                      </a:pPr>
                      <a:r>
                        <a:rPr sz="1800" b="1" spc="-30" dirty="0">
                          <a:latin typeface="Carlito"/>
                          <a:cs typeface="Carlito"/>
                        </a:rPr>
                        <a:t>TOTAL</a:t>
                      </a:r>
                      <a:r>
                        <a:rPr sz="1800" b="1" spc="-110" dirty="0">
                          <a:latin typeface="Carlito"/>
                          <a:cs typeface="Carlito"/>
                        </a:rPr>
                        <a:t> </a:t>
                      </a:r>
                      <a:r>
                        <a:rPr sz="1800" b="1" spc="-20" dirty="0">
                          <a:latin typeface="Carlito"/>
                          <a:cs typeface="Carlito"/>
                        </a:rPr>
                        <a:t>DESCUENTOS</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6"/>
                  </a:ext>
                </a:extLst>
              </a:tr>
              <a:tr h="273564">
                <a:tc>
                  <a:txBody>
                    <a:bodyPr/>
                    <a:lstStyle/>
                    <a:p>
                      <a:pPr marL="13970" algn="ctr">
                        <a:lnSpc>
                          <a:spcPct val="100000"/>
                        </a:lnSpc>
                        <a:spcBef>
                          <a:spcPts val="80"/>
                        </a:spcBef>
                      </a:pPr>
                      <a:r>
                        <a:rPr sz="1800" b="1" spc="-5" dirty="0">
                          <a:latin typeface="Carlito"/>
                          <a:cs typeface="Carlito"/>
                        </a:rPr>
                        <a:t>CLAVE</a:t>
                      </a:r>
                      <a:r>
                        <a:rPr sz="1800" b="1" spc="-130" dirty="0">
                          <a:latin typeface="Carlito"/>
                          <a:cs typeface="Carlito"/>
                        </a:rPr>
                        <a:t> </a:t>
                      </a:r>
                      <a:r>
                        <a:rPr sz="1800" b="1" dirty="0">
                          <a:latin typeface="Carlito"/>
                          <a:cs typeface="Carlito"/>
                        </a:rPr>
                        <a:t>NOI</a:t>
                      </a:r>
                      <a:endParaRPr sz="1800">
                        <a:latin typeface="Carlito"/>
                        <a:cs typeface="Carlito"/>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gridSpan="2">
                  <a:txBody>
                    <a:bodyPr/>
                    <a:lstStyle/>
                    <a:p>
                      <a:pPr marL="123825">
                        <a:lnSpc>
                          <a:spcPct val="100000"/>
                        </a:lnSpc>
                        <a:spcBef>
                          <a:spcPts val="80"/>
                        </a:spcBef>
                      </a:pPr>
                      <a:r>
                        <a:rPr sz="1800" b="1" spc="-5" dirty="0">
                          <a:latin typeface="Carlito"/>
                          <a:cs typeface="Carlito"/>
                        </a:rPr>
                        <a:t>CLAVE</a:t>
                      </a:r>
                      <a:r>
                        <a:rPr sz="1800" b="1" spc="-125" dirty="0">
                          <a:latin typeface="Carlito"/>
                          <a:cs typeface="Carlito"/>
                        </a:rPr>
                        <a:t> </a:t>
                      </a:r>
                      <a:r>
                        <a:rPr sz="1800" b="1" spc="-5" dirty="0">
                          <a:latin typeface="Carlito"/>
                          <a:cs typeface="Carlito"/>
                        </a:rPr>
                        <a:t>SAT</a:t>
                      </a:r>
                      <a:endParaRPr sz="1800">
                        <a:latin typeface="Carlito"/>
                        <a:cs typeface="Carlito"/>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38100">
                      <a:solidFill>
                        <a:srgbClr val="000000"/>
                      </a:solidFill>
                      <a:prstDash val="solid"/>
                    </a:lnB>
                  </a:tcPr>
                </a:tc>
                <a:tc hMerge="1">
                  <a:txBody>
                    <a:bodyPr/>
                    <a:lstStyle/>
                    <a:p>
                      <a:endParaRPr/>
                    </a:p>
                  </a:txBody>
                  <a:tcPr marL="0" marR="0" marT="0" marB="0"/>
                </a:tc>
                <a:tc gridSpan="2">
                  <a:txBody>
                    <a:bodyPr/>
                    <a:lstStyle/>
                    <a:p>
                      <a:pPr marL="15875" algn="ctr">
                        <a:lnSpc>
                          <a:spcPct val="100000"/>
                        </a:lnSpc>
                        <a:spcBef>
                          <a:spcPts val="80"/>
                        </a:spcBef>
                      </a:pPr>
                      <a:r>
                        <a:rPr sz="1800" b="1" spc="-30" dirty="0">
                          <a:latin typeface="Carlito"/>
                          <a:cs typeface="Carlito"/>
                        </a:rPr>
                        <a:t>OTROS</a:t>
                      </a:r>
                      <a:r>
                        <a:rPr sz="1800" b="1" spc="-75" dirty="0">
                          <a:latin typeface="Carlito"/>
                          <a:cs typeface="Carlito"/>
                        </a:rPr>
                        <a:t> </a:t>
                      </a:r>
                      <a:r>
                        <a:rPr sz="1800" b="1" spc="5" dirty="0">
                          <a:latin typeface="Carlito"/>
                          <a:cs typeface="Carlito"/>
                        </a:rPr>
                        <a:t>PAGOS</a:t>
                      </a:r>
                      <a:endParaRPr sz="1800" dirty="0">
                        <a:latin typeface="Carlito"/>
                        <a:cs typeface="Carlito"/>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hMerge="1">
                  <a:txBody>
                    <a:bodyPr/>
                    <a:lstStyle/>
                    <a:p>
                      <a:endParaRPr/>
                    </a:p>
                  </a:txBody>
                  <a:tcPr marL="0" marR="0" marT="0" marB="0"/>
                </a:tc>
                <a:tc>
                  <a:txBody>
                    <a:bodyPr/>
                    <a:lstStyle/>
                    <a:p>
                      <a:pPr marL="522605">
                        <a:lnSpc>
                          <a:spcPct val="100000"/>
                        </a:lnSpc>
                        <a:spcBef>
                          <a:spcPts val="80"/>
                        </a:spcBef>
                      </a:pPr>
                      <a:r>
                        <a:rPr sz="1800" b="1" spc="-15" dirty="0">
                          <a:latin typeface="Carlito"/>
                          <a:cs typeface="Carlito"/>
                        </a:rPr>
                        <a:t>CONCEPTOS</a:t>
                      </a:r>
                      <a:endParaRPr sz="1800" dirty="0">
                        <a:latin typeface="Carlito"/>
                        <a:cs typeface="Carlito"/>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7"/>
                  </a:ext>
                </a:extLst>
              </a:tr>
              <a:tr h="54894">
                <a:tc rowSpan="2">
                  <a:txBody>
                    <a:bodyPr/>
                    <a:lstStyle/>
                    <a:p>
                      <a:pPr marL="422909">
                        <a:lnSpc>
                          <a:spcPct val="100000"/>
                        </a:lnSpc>
                        <a:spcBef>
                          <a:spcPts val="85"/>
                        </a:spcBef>
                      </a:pPr>
                      <a:r>
                        <a:rPr sz="1800" spc="-30" dirty="0">
                          <a:latin typeface="Carlito"/>
                          <a:cs typeface="Carlito"/>
                        </a:rPr>
                        <a:t>P105</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T w="38100" cap="flat" cmpd="sng" algn="ctr">
                      <a:solidFill>
                        <a:srgbClr val="000000"/>
                      </a:solidFill>
                      <a:prstDash val="solid"/>
                      <a:round/>
                      <a:headEnd type="none" w="med" len="med"/>
                      <a:tailEnd type="none" w="med" len="med"/>
                    </a:lnT>
                    <a:solidFill>
                      <a:srgbClr val="008000"/>
                    </a:solidFill>
                  </a:tcPr>
                </a:tc>
                <a:tc rowSpan="2">
                  <a:txBody>
                    <a:bodyPr/>
                    <a:lstStyle/>
                    <a:p>
                      <a:pPr marL="414655">
                        <a:lnSpc>
                          <a:spcPct val="100000"/>
                        </a:lnSpc>
                        <a:spcBef>
                          <a:spcPts val="85"/>
                        </a:spcBef>
                      </a:pPr>
                      <a:r>
                        <a:rPr sz="1800" spc="-80" dirty="0">
                          <a:latin typeface="Carlito"/>
                          <a:cs typeface="Carlito"/>
                        </a:rPr>
                        <a:t>007</a:t>
                      </a:r>
                      <a:endParaRPr sz="1800">
                        <a:latin typeface="Carlito"/>
                        <a:cs typeface="Carlito"/>
                      </a:endParaRPr>
                    </a:p>
                  </a:txBody>
                  <a:tcPr marL="0" marR="0" marT="10795" marB="0">
                    <a:lnR w="19050">
                      <a:solidFill>
                        <a:srgbClr val="000000"/>
                      </a:solidFill>
                      <a:prstDash val="solid"/>
                    </a:lnR>
                    <a:lnT w="38100">
                      <a:solidFill>
                        <a:srgbClr val="000000"/>
                      </a:solidFill>
                      <a:prstDash val="solid"/>
                    </a:lnT>
                    <a:lnB w="38100">
                      <a:solidFill>
                        <a:srgbClr val="000000"/>
                      </a:solidFill>
                      <a:prstDash val="solid"/>
                    </a:lnB>
                  </a:tcPr>
                </a:tc>
                <a:tc rowSpan="2">
                  <a:txBody>
                    <a:bodyPr/>
                    <a:lstStyle/>
                    <a:p>
                      <a:pPr marL="41275">
                        <a:lnSpc>
                          <a:spcPct val="100000"/>
                        </a:lnSpc>
                        <a:spcBef>
                          <a:spcPts val="85"/>
                        </a:spcBef>
                      </a:pPr>
                      <a:r>
                        <a:rPr sz="1800" spc="15" dirty="0">
                          <a:latin typeface="Carlito"/>
                          <a:cs typeface="Carlito"/>
                        </a:rPr>
                        <a:t>ISR </a:t>
                      </a:r>
                      <a:r>
                        <a:rPr sz="1800" spc="-5" dirty="0">
                          <a:latin typeface="Carlito"/>
                          <a:cs typeface="Carlito"/>
                        </a:rPr>
                        <a:t>AJUSTADO </a:t>
                      </a:r>
                      <a:r>
                        <a:rPr sz="1800" spc="15" dirty="0">
                          <a:latin typeface="Carlito"/>
                          <a:cs typeface="Carlito"/>
                        </a:rPr>
                        <a:t>POR</a:t>
                      </a:r>
                      <a:r>
                        <a:rPr sz="1800" spc="-220" dirty="0">
                          <a:latin typeface="Carlito"/>
                          <a:cs typeface="Carlito"/>
                        </a:rPr>
                        <a:t> </a:t>
                      </a:r>
                      <a:r>
                        <a:rPr sz="1800" spc="-5" dirty="0">
                          <a:latin typeface="Carlito"/>
                          <a:cs typeface="Carlito"/>
                        </a:rPr>
                        <a:t>SUBSIDIO</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rowSpan="2">
                  <a:txBody>
                    <a:bodyPr/>
                    <a:lstStyle/>
                    <a:p>
                      <a:pPr marL="82550" indent="0" algn="r">
                        <a:lnSpc>
                          <a:spcPct val="100000"/>
                        </a:lnSpc>
                        <a:spcBef>
                          <a:spcPts val="85"/>
                        </a:spcBef>
                      </a:pPr>
                      <a:r>
                        <a:rPr sz="1800" spc="-50" dirty="0">
                          <a:latin typeface="Carlito"/>
                          <a:cs typeface="Carlito"/>
                        </a:rPr>
                        <a:t>14</a:t>
                      </a:r>
                      <a:r>
                        <a:rPr lang="es-MX" sz="1800" spc="-50" dirty="0">
                          <a:latin typeface="Carlito"/>
                          <a:cs typeface="Carlito"/>
                        </a:rPr>
                        <a:t>5</a:t>
                      </a:r>
                      <a:r>
                        <a:rPr sz="1800" spc="-50" dirty="0">
                          <a:latin typeface="Carlito"/>
                          <a:cs typeface="Carlito"/>
                        </a:rPr>
                        <a:t>.</a:t>
                      </a:r>
                      <a:r>
                        <a:rPr lang="es-MX" sz="1800" spc="-50" dirty="0">
                          <a:latin typeface="Carlito"/>
                          <a:cs typeface="Carlito"/>
                        </a:rPr>
                        <a:t>80</a:t>
                      </a:r>
                      <a:endParaRPr sz="1800" dirty="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rowSpan="2">
                  <a:txBody>
                    <a:bodyPr/>
                    <a:lstStyle/>
                    <a:p>
                      <a:pPr marL="41910">
                        <a:lnSpc>
                          <a:spcPct val="100000"/>
                        </a:lnSpc>
                        <a:spcBef>
                          <a:spcPts val="85"/>
                        </a:spcBef>
                      </a:pPr>
                      <a:r>
                        <a:rPr sz="1800" spc="10" dirty="0">
                          <a:latin typeface="Carlito"/>
                          <a:cs typeface="Carlito"/>
                        </a:rPr>
                        <a:t>SC </a:t>
                      </a:r>
                      <a:r>
                        <a:rPr sz="1800" spc="5" dirty="0">
                          <a:latin typeface="Carlito"/>
                          <a:cs typeface="Carlito"/>
                        </a:rPr>
                        <a:t>-</a:t>
                      </a:r>
                      <a:r>
                        <a:rPr sz="1800" spc="-85" dirty="0">
                          <a:latin typeface="Carlito"/>
                          <a:cs typeface="Carlito"/>
                        </a:rPr>
                        <a:t> </a:t>
                      </a:r>
                      <a:r>
                        <a:rPr sz="1800" spc="10" dirty="0">
                          <a:latin typeface="Carlito"/>
                          <a:cs typeface="Carlito"/>
                        </a:rPr>
                        <a:t>SE</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8"/>
                  </a:ext>
                </a:extLst>
              </a:tr>
              <a:tr h="218897">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B w="38100">
                      <a:solidFill>
                        <a:srgbClr val="000000"/>
                      </a:solidFill>
                      <a:prstDash val="solid"/>
                    </a:lnB>
                  </a:tcPr>
                </a:tc>
                <a:tc vMerge="1">
                  <a:txBody>
                    <a:bodyPr/>
                    <a:lstStyle/>
                    <a:p>
                      <a:endParaRPr/>
                    </a:p>
                  </a:txBody>
                  <a:tcPr marL="0" marR="0" marT="10795" marB="0">
                    <a:lnR w="19050">
                      <a:solidFill>
                        <a:srgbClr val="000000"/>
                      </a:solidFill>
                      <a:prstDash val="solid"/>
                    </a:lnR>
                    <a:lnT w="38100">
                      <a:solidFill>
                        <a:srgbClr val="000000"/>
                      </a:solidFill>
                      <a:prstDash val="solid"/>
                    </a:lnT>
                    <a:lnB w="38100">
                      <a:solidFill>
                        <a:srgbClr val="000000"/>
                      </a:solidFill>
                      <a:prstDash val="solid"/>
                    </a:lnB>
                  </a:tcPr>
                </a:tc>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9"/>
                  </a:ext>
                </a:extLst>
              </a:tr>
              <a:tr h="54667">
                <a:tc rowSpan="2">
                  <a:txBody>
                    <a:bodyPr/>
                    <a:lstStyle/>
                    <a:p>
                      <a:pPr marL="422909">
                        <a:lnSpc>
                          <a:spcPct val="100000"/>
                        </a:lnSpc>
                        <a:spcBef>
                          <a:spcPts val="85"/>
                        </a:spcBef>
                      </a:pPr>
                      <a:r>
                        <a:rPr sz="1800" spc="-30" dirty="0">
                          <a:latin typeface="Carlito"/>
                          <a:cs typeface="Carlito"/>
                        </a:rPr>
                        <a:t>P106</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T w="38100" cap="flat" cmpd="sng" algn="ctr">
                      <a:solidFill>
                        <a:srgbClr val="000000"/>
                      </a:solidFill>
                      <a:prstDash val="solid"/>
                      <a:round/>
                      <a:headEnd type="none" w="med" len="med"/>
                      <a:tailEnd type="none" w="med" len="med"/>
                    </a:lnT>
                    <a:solidFill>
                      <a:srgbClr val="008000"/>
                    </a:solidFill>
                  </a:tcPr>
                </a:tc>
                <a:tc rowSpan="2">
                  <a:txBody>
                    <a:bodyPr/>
                    <a:lstStyle/>
                    <a:p>
                      <a:pPr marL="414655">
                        <a:lnSpc>
                          <a:spcPct val="100000"/>
                        </a:lnSpc>
                        <a:spcBef>
                          <a:spcPts val="85"/>
                        </a:spcBef>
                      </a:pPr>
                      <a:r>
                        <a:rPr sz="1800" spc="-80" dirty="0">
                          <a:latin typeface="Carlito"/>
                          <a:cs typeface="Carlito"/>
                        </a:rPr>
                        <a:t>008</a:t>
                      </a:r>
                      <a:endParaRPr sz="1800">
                        <a:latin typeface="Carlito"/>
                        <a:cs typeface="Carlito"/>
                      </a:endParaRPr>
                    </a:p>
                  </a:txBody>
                  <a:tcPr marL="0" marR="0" marT="10795" marB="0">
                    <a:lnR w="19050">
                      <a:solidFill>
                        <a:srgbClr val="000000"/>
                      </a:solidFill>
                      <a:prstDash val="solid"/>
                    </a:lnR>
                    <a:lnT w="38100">
                      <a:solidFill>
                        <a:srgbClr val="000000"/>
                      </a:solidFill>
                      <a:prstDash val="solid"/>
                    </a:lnT>
                    <a:lnB w="19050">
                      <a:solidFill>
                        <a:srgbClr val="000000"/>
                      </a:solidFill>
                      <a:prstDash val="solid"/>
                    </a:lnB>
                  </a:tcPr>
                </a:tc>
                <a:tc rowSpan="2">
                  <a:txBody>
                    <a:bodyPr/>
                    <a:lstStyle/>
                    <a:p>
                      <a:pPr marL="41275">
                        <a:lnSpc>
                          <a:spcPct val="100000"/>
                        </a:lnSpc>
                        <a:spcBef>
                          <a:spcPts val="85"/>
                        </a:spcBef>
                      </a:pPr>
                      <a:r>
                        <a:rPr sz="1800" spc="-5" dirty="0">
                          <a:latin typeface="Carlito"/>
                          <a:cs typeface="Carlito"/>
                        </a:rPr>
                        <a:t>SUBSIDIO </a:t>
                      </a:r>
                      <a:r>
                        <a:rPr sz="1800" spc="-15" dirty="0">
                          <a:latin typeface="Carlito"/>
                          <a:cs typeface="Carlito"/>
                        </a:rPr>
                        <a:t>EFECTIAMENTE</a:t>
                      </a:r>
                      <a:r>
                        <a:rPr sz="1800" spc="-175" dirty="0">
                          <a:latin typeface="Carlito"/>
                          <a:cs typeface="Carlito"/>
                        </a:rPr>
                        <a:t> </a:t>
                      </a:r>
                      <a:r>
                        <a:rPr sz="1800" spc="-15" dirty="0">
                          <a:latin typeface="Carlito"/>
                          <a:cs typeface="Carlito"/>
                        </a:rPr>
                        <a:t>ENTREGADO</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rowSpan="2">
                  <a:txBody>
                    <a:bodyPr/>
                    <a:lstStyle/>
                    <a:p>
                      <a:pPr marL="82550" indent="0" algn="r">
                        <a:lnSpc>
                          <a:spcPct val="100000"/>
                        </a:lnSpc>
                        <a:spcBef>
                          <a:spcPts val="85"/>
                        </a:spcBef>
                      </a:pPr>
                      <a:r>
                        <a:rPr sz="1800" b="1" spc="-50" dirty="0">
                          <a:latin typeface="Carlito"/>
                          <a:cs typeface="Carlito"/>
                        </a:rPr>
                        <a:t>1</a:t>
                      </a:r>
                      <a:r>
                        <a:rPr lang="es-MX" sz="1800" b="1" spc="-50" dirty="0">
                          <a:latin typeface="Carlito"/>
                          <a:cs typeface="Carlito"/>
                        </a:rPr>
                        <a:t>4</a:t>
                      </a:r>
                      <a:r>
                        <a:rPr sz="1800" b="1" spc="-50" dirty="0">
                          <a:latin typeface="Carlito"/>
                          <a:cs typeface="Carlito"/>
                        </a:rPr>
                        <a:t>.</a:t>
                      </a:r>
                      <a:r>
                        <a:rPr lang="es-MX" sz="1800" b="1" spc="-50" dirty="0">
                          <a:latin typeface="Carlito"/>
                          <a:cs typeface="Carlito"/>
                        </a:rPr>
                        <a:t>55</a:t>
                      </a:r>
                      <a:endParaRPr sz="1800" dirty="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00AFEF"/>
                    </a:solidFill>
                  </a:tcPr>
                </a:tc>
                <a:tc rowSpan="2">
                  <a:txBody>
                    <a:bodyPr/>
                    <a:lstStyle/>
                    <a:p>
                      <a:pPr marL="41910">
                        <a:lnSpc>
                          <a:spcPct val="100000"/>
                        </a:lnSpc>
                        <a:spcBef>
                          <a:spcPts val="85"/>
                        </a:spcBef>
                      </a:pPr>
                      <a:r>
                        <a:rPr sz="1800" spc="10" dirty="0">
                          <a:latin typeface="Carlito"/>
                          <a:cs typeface="Carlito"/>
                        </a:rPr>
                        <a:t>SE </a:t>
                      </a:r>
                      <a:r>
                        <a:rPr sz="1800" spc="-15" dirty="0">
                          <a:latin typeface="Carlito"/>
                          <a:cs typeface="Carlito"/>
                        </a:rPr>
                        <a:t>QUIN</a:t>
                      </a:r>
                      <a:r>
                        <a:rPr sz="1800" spc="-140" dirty="0">
                          <a:latin typeface="Carlito"/>
                          <a:cs typeface="Carlito"/>
                        </a:rPr>
                        <a:t> </a:t>
                      </a:r>
                      <a:r>
                        <a:rPr sz="1800" spc="30" dirty="0">
                          <a:latin typeface="Carlito"/>
                          <a:cs typeface="Carlito"/>
                        </a:rPr>
                        <a:t>ANT</a:t>
                      </a:r>
                      <a:endParaRPr sz="1800">
                        <a:latin typeface="Carlito"/>
                        <a:cs typeface="Carlito"/>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0"/>
                  </a:ext>
                </a:extLst>
              </a:tr>
              <a:tr h="219124">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B w="19050">
                      <a:solidFill>
                        <a:srgbClr val="000000"/>
                      </a:solidFill>
                      <a:prstDash val="solid"/>
                    </a:lnB>
                  </a:tcPr>
                </a:tc>
                <a:tc vMerge="1">
                  <a:txBody>
                    <a:bodyPr/>
                    <a:lstStyle/>
                    <a:p>
                      <a:endParaRPr/>
                    </a:p>
                  </a:txBody>
                  <a:tcPr marL="0" marR="0" marT="10795" marB="0">
                    <a:lnR w="19050">
                      <a:solidFill>
                        <a:srgbClr val="000000"/>
                      </a:solidFill>
                      <a:prstDash val="solid"/>
                    </a:lnR>
                    <a:lnT w="38100">
                      <a:solidFill>
                        <a:srgbClr val="000000"/>
                      </a:solidFill>
                      <a:prstDash val="solid"/>
                    </a:lnT>
                    <a:lnB w="19050">
                      <a:solidFill>
                        <a:srgbClr val="000000"/>
                      </a:solidFill>
                      <a:prstDash val="solid"/>
                    </a:lnB>
                  </a:tcPr>
                </a:tc>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00AFEF"/>
                    </a:solidFill>
                  </a:tcPr>
                </a:tc>
                <a:tc vMerge="1">
                  <a:txBody>
                    <a:bodyPr/>
                    <a:lstStyle/>
                    <a:p>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1"/>
                  </a:ext>
                </a:extLst>
              </a:tr>
              <a:tr h="271567">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gridSpan="2">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hMerge="1">
                  <a:txBody>
                    <a:bodyPr/>
                    <a:lstStyle/>
                    <a:p>
                      <a:endParaRPr/>
                    </a:p>
                  </a:txBody>
                  <a:tcPr marL="0" marR="0" marT="0" marB="0"/>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23495" algn="r">
                        <a:lnSpc>
                          <a:spcPct val="100000"/>
                        </a:lnSpc>
                        <a:spcBef>
                          <a:spcPts val="80"/>
                        </a:spcBef>
                      </a:pPr>
                      <a:r>
                        <a:rPr sz="1800" b="1" spc="-85" dirty="0">
                          <a:latin typeface="Carlito"/>
                          <a:cs typeface="Carlito"/>
                        </a:rPr>
                        <a:t>16</a:t>
                      </a:r>
                      <a:r>
                        <a:rPr lang="es-MX" sz="1800" b="1" spc="-85" dirty="0">
                          <a:latin typeface="Carlito"/>
                          <a:cs typeface="Carlito"/>
                        </a:rPr>
                        <a:t>0</a:t>
                      </a:r>
                      <a:r>
                        <a:rPr sz="1800" b="1" spc="-5" dirty="0">
                          <a:latin typeface="Carlito"/>
                          <a:cs typeface="Carlito"/>
                        </a:rPr>
                        <a:t>.</a:t>
                      </a:r>
                      <a:r>
                        <a:rPr lang="es-MX" sz="1800" b="1" spc="-5" dirty="0">
                          <a:latin typeface="Carlito"/>
                          <a:cs typeface="Carlito"/>
                        </a:rPr>
                        <a:t>35</a:t>
                      </a:r>
                      <a:endParaRPr sz="1800" dirty="0">
                        <a:latin typeface="Carlito"/>
                        <a:cs typeface="Carlito"/>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41910">
                        <a:lnSpc>
                          <a:spcPct val="100000"/>
                        </a:lnSpc>
                        <a:spcBef>
                          <a:spcPts val="80"/>
                        </a:spcBef>
                      </a:pPr>
                      <a:r>
                        <a:rPr sz="1800" spc="-5" dirty="0">
                          <a:latin typeface="Carlito"/>
                          <a:cs typeface="Carlito"/>
                        </a:rPr>
                        <a:t>TOTAL </a:t>
                      </a:r>
                      <a:r>
                        <a:rPr sz="1800" spc="-10" dirty="0">
                          <a:latin typeface="Carlito"/>
                          <a:cs typeface="Carlito"/>
                        </a:rPr>
                        <a:t>OTROS</a:t>
                      </a:r>
                      <a:r>
                        <a:rPr sz="1800" spc="-175" dirty="0">
                          <a:latin typeface="Carlito"/>
                          <a:cs typeface="Carlito"/>
                        </a:rPr>
                        <a:t> </a:t>
                      </a:r>
                      <a:r>
                        <a:rPr sz="1800" spc="5" dirty="0">
                          <a:latin typeface="Carlito"/>
                          <a:cs typeface="Carlito"/>
                        </a:rPr>
                        <a:t>PAGOS</a:t>
                      </a:r>
                      <a:endParaRPr sz="1800" dirty="0">
                        <a:latin typeface="Carlito"/>
                        <a:cs typeface="Carlito"/>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2"/>
                  </a:ext>
                </a:extLst>
              </a:tr>
            </a:tbl>
          </a:graphicData>
        </a:graphic>
      </p:graphicFrame>
      <p:sp>
        <p:nvSpPr>
          <p:cNvPr id="5" name="object 2">
            <a:extLst>
              <a:ext uri="{FF2B5EF4-FFF2-40B4-BE49-F238E27FC236}">
                <a16:creationId xmlns:a16="http://schemas.microsoft.com/office/drawing/2014/main" id="{3023E958-6745-495A-ABA8-107D98A8DE5F}"/>
              </a:ext>
            </a:extLst>
          </p:cNvPr>
          <p:cNvSpPr txBox="1">
            <a:spLocks/>
          </p:cNvSpPr>
          <p:nvPr/>
        </p:nvSpPr>
        <p:spPr>
          <a:xfrm>
            <a:off x="451331" y="316208"/>
            <a:ext cx="10884566"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2"/>
            </a:pPr>
            <a:r>
              <a:rPr lang="es-MX" sz="2400" b="1" dirty="0">
                <a:latin typeface="Calibri" panose="020F0502020204030204" pitchFamily="34" charset="0"/>
                <a:ea typeface="Calibri" panose="020F0502020204030204" pitchFamily="34" charset="0"/>
                <a:cs typeface="Times New Roman" panose="02020603050405020304" pitchFamily="18" charset="0"/>
              </a:rPr>
              <a:t>Apéndice 7 “Ajuste del Subsidio al empleo causado cuando se realizan pagos por períodos menores a un mes”	</a:t>
            </a:r>
          </a:p>
        </p:txBody>
      </p:sp>
    </p:spTree>
    <p:extLst>
      <p:ext uri="{BB962C8B-B14F-4D97-AF65-F5344CB8AC3E}">
        <p14:creationId xmlns:p14="http://schemas.microsoft.com/office/powerpoint/2010/main" val="1550655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55D008-ED79-44E8-B8AD-62938A266C3D}"/>
              </a:ext>
            </a:extLst>
          </p:cNvPr>
          <p:cNvSpPr txBox="1"/>
          <p:nvPr/>
        </p:nvSpPr>
        <p:spPr>
          <a:xfrm>
            <a:off x="10079903" y="6274846"/>
            <a:ext cx="1951676" cy="369332"/>
          </a:xfrm>
          <a:prstGeom prst="rect">
            <a:avLst/>
          </a:prstGeom>
          <a:noFill/>
        </p:spPr>
        <p:txBody>
          <a:bodyPr wrap="square" rtlCol="0">
            <a:spAutoFit/>
          </a:bodyPr>
          <a:lstStyle/>
          <a:p>
            <a:r>
              <a:rPr lang="es-MX" b="1" dirty="0"/>
              <a:t>www.imefi.com</a:t>
            </a:r>
          </a:p>
        </p:txBody>
      </p:sp>
      <p:sp>
        <p:nvSpPr>
          <p:cNvPr id="6" name="object 2">
            <a:extLst>
              <a:ext uri="{FF2B5EF4-FFF2-40B4-BE49-F238E27FC236}">
                <a16:creationId xmlns:a16="http://schemas.microsoft.com/office/drawing/2014/main" id="{06608736-32C2-4969-B7D1-360D5C28269E}"/>
              </a:ext>
            </a:extLst>
          </p:cNvPr>
          <p:cNvSpPr txBox="1">
            <a:spLocks/>
          </p:cNvSpPr>
          <p:nvPr/>
        </p:nvSpPr>
        <p:spPr>
          <a:xfrm>
            <a:off x="479709" y="322258"/>
            <a:ext cx="10368400" cy="68993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3"/>
            </a:pPr>
            <a:r>
              <a:rPr lang="es-MX" sz="2200" b="1" dirty="0">
                <a:latin typeface="Calibri" panose="020F0502020204030204" pitchFamily="34" charset="0"/>
                <a:ea typeface="Calibri" panose="020F0502020204030204" pitchFamily="34" charset="0"/>
                <a:cs typeface="Times New Roman" panose="02020603050405020304" pitchFamily="18" charset="0"/>
              </a:rPr>
              <a:t>Apéndice 8 Procedimiento para el registro de la diferencia del ISR a cargo (retención) derivado del cálculo del impuesto anual por sueldos y salarios en el CFDI de nómina.</a:t>
            </a:r>
          </a:p>
        </p:txBody>
      </p:sp>
      <p:pic>
        <p:nvPicPr>
          <p:cNvPr id="8" name="Picture 2" descr="Declaración anual extemporánea: qué hacer para no recibir una multa - Uno TV">
            <a:extLst>
              <a:ext uri="{FF2B5EF4-FFF2-40B4-BE49-F238E27FC236}">
                <a16:creationId xmlns:a16="http://schemas.microsoft.com/office/drawing/2014/main" id="{5BBE5053-B2FB-45DC-BD1C-E7E5320AC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693" y="1601797"/>
            <a:ext cx="7681097" cy="4320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354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FD7F34B-4C3C-4D96-8190-E7774CFAD232}"/>
              </a:ext>
            </a:extLst>
          </p:cNvPr>
          <p:cNvSpPr/>
          <p:nvPr/>
        </p:nvSpPr>
        <p:spPr>
          <a:xfrm>
            <a:off x="1125820" y="1226849"/>
            <a:ext cx="2504596" cy="492443"/>
          </a:xfrm>
          <a:prstGeom prst="rect">
            <a:avLst/>
          </a:prstGeom>
        </p:spPr>
        <p:txBody>
          <a:bodyPr wrap="none">
            <a:spAutoFit/>
          </a:bodyPr>
          <a:lstStyle/>
          <a:p>
            <a:pPr marL="0" lvl="1"/>
            <a:r>
              <a:rPr lang="es-ES_tradnl" sz="2600" b="1" dirty="0">
                <a:latin typeface="Bliss-Medium"/>
              </a:rPr>
              <a:t>CALCULO ANUAL</a:t>
            </a:r>
            <a:endParaRPr lang="es-MX" sz="2600" b="1" dirty="0">
              <a:latin typeface="Bliss-Medium"/>
            </a:endParaRPr>
          </a:p>
        </p:txBody>
      </p:sp>
      <p:sp>
        <p:nvSpPr>
          <p:cNvPr id="7" name="Rectángulo 6">
            <a:extLst>
              <a:ext uri="{FF2B5EF4-FFF2-40B4-BE49-F238E27FC236}">
                <a16:creationId xmlns:a16="http://schemas.microsoft.com/office/drawing/2014/main" id="{66329F7A-5DEA-41FB-8B3F-DA704048EDF9}"/>
              </a:ext>
            </a:extLst>
          </p:cNvPr>
          <p:cNvSpPr/>
          <p:nvPr/>
        </p:nvSpPr>
        <p:spPr>
          <a:xfrm>
            <a:off x="456885" y="1726226"/>
            <a:ext cx="9714808" cy="646331"/>
          </a:xfrm>
          <a:prstGeom prst="rect">
            <a:avLst/>
          </a:prstGeom>
          <a:ln>
            <a:solidFill>
              <a:srgbClr val="00B0F0"/>
            </a:solidFill>
          </a:ln>
        </p:spPr>
        <p:txBody>
          <a:bodyPr wrap="square">
            <a:spAutoFit/>
          </a:bodyPr>
          <a:lstStyle/>
          <a:p>
            <a:r>
              <a:rPr lang="es-ES" b="1" i="1" dirty="0">
                <a:solidFill>
                  <a:srgbClr val="00B050"/>
                </a:solidFill>
                <a:latin typeface="Montserrat-BoldItalic"/>
              </a:rPr>
              <a:t>Apéndice 8 Procedimiento para el registro de la diferencia del ISR a cargo (retención) derivado del cálculo del impuesto anual por sueldos y salarios en el CFDI de nómina</a:t>
            </a:r>
            <a:endParaRPr lang="es-MX" b="1" dirty="0">
              <a:solidFill>
                <a:srgbClr val="00B050"/>
              </a:solidFill>
            </a:endParaRPr>
          </a:p>
        </p:txBody>
      </p:sp>
      <p:sp>
        <p:nvSpPr>
          <p:cNvPr id="9" name="Rectángulo 8">
            <a:extLst>
              <a:ext uri="{FF2B5EF4-FFF2-40B4-BE49-F238E27FC236}">
                <a16:creationId xmlns:a16="http://schemas.microsoft.com/office/drawing/2014/main" id="{27CF44B6-675A-478F-A47E-4919397C48A2}"/>
              </a:ext>
            </a:extLst>
          </p:cNvPr>
          <p:cNvSpPr/>
          <p:nvPr/>
        </p:nvSpPr>
        <p:spPr>
          <a:xfrm>
            <a:off x="387177" y="2581527"/>
            <a:ext cx="4906488" cy="3693319"/>
          </a:xfrm>
          <a:prstGeom prst="rect">
            <a:avLst/>
          </a:prstGeom>
        </p:spPr>
        <p:txBody>
          <a:bodyPr wrap="square">
            <a:spAutoFit/>
          </a:bodyPr>
          <a:lstStyle/>
          <a:p>
            <a:r>
              <a:rPr lang="es-ES" dirty="0"/>
              <a:t>Se muestra el cálculo anual del ISR por sueldos y salarios, en donde se observa que, como resultado de dicho cálculo, el patrón le deberá retener ISR al trabajador el cual debe </a:t>
            </a:r>
            <a:r>
              <a:rPr lang="es-ES" b="1" dirty="0"/>
              <a:t>enterarlo a más tardar en el mes de febrero siguiente al año de calendario de que se trate</a:t>
            </a:r>
            <a:r>
              <a:rPr lang="es-ES" dirty="0"/>
              <a:t>.</a:t>
            </a:r>
          </a:p>
          <a:p>
            <a:endParaRPr lang="es-ES" dirty="0"/>
          </a:p>
          <a:p>
            <a:r>
              <a:rPr lang="es-ES" dirty="0"/>
              <a:t>Cálculo de ISR anual</a:t>
            </a:r>
          </a:p>
          <a:p>
            <a:endParaRPr lang="es-ES" dirty="0"/>
          </a:p>
          <a:p>
            <a:r>
              <a:rPr lang="es-ES" dirty="0"/>
              <a:t>I. Forma en que se debe registrar en el CFDI de nómina la información del ISR cuando resulte a cargo (retención)</a:t>
            </a:r>
          </a:p>
          <a:p>
            <a:r>
              <a:rPr lang="es-ES" dirty="0"/>
              <a:t>derivado del cálculo del impuesto anual.</a:t>
            </a:r>
            <a:endParaRPr lang="es-MX" dirty="0"/>
          </a:p>
        </p:txBody>
      </p:sp>
      <p:pic>
        <p:nvPicPr>
          <p:cNvPr id="10" name="Imagen 9">
            <a:extLst>
              <a:ext uri="{FF2B5EF4-FFF2-40B4-BE49-F238E27FC236}">
                <a16:creationId xmlns:a16="http://schemas.microsoft.com/office/drawing/2014/main" id="{429DD510-9C78-4343-9ECB-F2A29DB158E7}"/>
              </a:ext>
            </a:extLst>
          </p:cNvPr>
          <p:cNvPicPr>
            <a:picLocks noChangeAspect="1"/>
          </p:cNvPicPr>
          <p:nvPr/>
        </p:nvPicPr>
        <p:blipFill>
          <a:blip r:embed="rId2"/>
          <a:stretch>
            <a:fillRect/>
          </a:stretch>
        </p:blipFill>
        <p:spPr>
          <a:xfrm>
            <a:off x="5763553" y="2510907"/>
            <a:ext cx="4627356" cy="3763939"/>
          </a:xfrm>
          <a:prstGeom prst="rect">
            <a:avLst/>
          </a:prstGeom>
        </p:spPr>
      </p:pic>
      <p:sp>
        <p:nvSpPr>
          <p:cNvPr id="8" name="object 2">
            <a:extLst>
              <a:ext uri="{FF2B5EF4-FFF2-40B4-BE49-F238E27FC236}">
                <a16:creationId xmlns:a16="http://schemas.microsoft.com/office/drawing/2014/main" id="{31458A25-A36B-424D-AD35-0989A7D23769}"/>
              </a:ext>
            </a:extLst>
          </p:cNvPr>
          <p:cNvSpPr txBox="1">
            <a:spLocks/>
          </p:cNvSpPr>
          <p:nvPr/>
        </p:nvSpPr>
        <p:spPr>
          <a:xfrm>
            <a:off x="479709" y="322258"/>
            <a:ext cx="10368400" cy="68993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3"/>
            </a:pPr>
            <a:r>
              <a:rPr lang="es-MX" sz="2200" b="1" dirty="0">
                <a:latin typeface="Calibri" panose="020F0502020204030204" pitchFamily="34" charset="0"/>
                <a:ea typeface="Calibri" panose="020F0502020204030204" pitchFamily="34" charset="0"/>
                <a:cs typeface="Times New Roman" panose="02020603050405020304" pitchFamily="18" charset="0"/>
              </a:rPr>
              <a:t>Apéndice 8 Procedimiento para el registro de la diferencia del ISR a cargo (retención) derivado del cálculo del impuesto anual por sueldos y salarios en el CFDI de nómina.</a:t>
            </a:r>
          </a:p>
        </p:txBody>
      </p:sp>
    </p:spTree>
    <p:extLst>
      <p:ext uri="{BB962C8B-B14F-4D97-AF65-F5344CB8AC3E}">
        <p14:creationId xmlns:p14="http://schemas.microsoft.com/office/powerpoint/2010/main" val="36442457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3980910-3423-426F-AD4E-F4F2EF38D5B6}"/>
              </a:ext>
            </a:extLst>
          </p:cNvPr>
          <p:cNvSpPr/>
          <p:nvPr/>
        </p:nvSpPr>
        <p:spPr>
          <a:xfrm>
            <a:off x="1260035" y="2669632"/>
            <a:ext cx="3458472" cy="2308324"/>
          </a:xfrm>
          <a:prstGeom prst="rect">
            <a:avLst/>
          </a:prstGeom>
        </p:spPr>
        <p:txBody>
          <a:bodyPr wrap="square">
            <a:spAutoFit/>
          </a:bodyPr>
          <a:lstStyle/>
          <a:p>
            <a:r>
              <a:rPr lang="es-ES" dirty="0"/>
              <a:t>II. Forma en que se debe registrar en el CFDI de nómina la información de ISR a cargo (retención) derivado del cálculo del ISR (quincenal) por sueldos y salarios.</a:t>
            </a:r>
          </a:p>
          <a:p>
            <a:r>
              <a:rPr lang="es-ES" dirty="0"/>
              <a:t>Cálculo del ISR (Primera quincena del mes de enero de 2019)</a:t>
            </a:r>
            <a:endParaRPr lang="es-MX" dirty="0"/>
          </a:p>
        </p:txBody>
      </p:sp>
      <p:pic>
        <p:nvPicPr>
          <p:cNvPr id="5" name="Imagen 4">
            <a:extLst>
              <a:ext uri="{FF2B5EF4-FFF2-40B4-BE49-F238E27FC236}">
                <a16:creationId xmlns:a16="http://schemas.microsoft.com/office/drawing/2014/main" id="{592C0B5B-B9F3-459E-ADBD-D17B9D754C39}"/>
              </a:ext>
            </a:extLst>
          </p:cNvPr>
          <p:cNvPicPr>
            <a:picLocks noChangeAspect="1"/>
          </p:cNvPicPr>
          <p:nvPr/>
        </p:nvPicPr>
        <p:blipFill>
          <a:blip r:embed="rId2"/>
          <a:stretch>
            <a:fillRect/>
          </a:stretch>
        </p:blipFill>
        <p:spPr>
          <a:xfrm>
            <a:off x="4976677" y="1624747"/>
            <a:ext cx="4695392" cy="4650099"/>
          </a:xfrm>
          <a:prstGeom prst="rect">
            <a:avLst/>
          </a:prstGeom>
        </p:spPr>
      </p:pic>
      <p:sp>
        <p:nvSpPr>
          <p:cNvPr id="7" name="Rectángulo 6">
            <a:extLst>
              <a:ext uri="{FF2B5EF4-FFF2-40B4-BE49-F238E27FC236}">
                <a16:creationId xmlns:a16="http://schemas.microsoft.com/office/drawing/2014/main" id="{C35F830A-2B5E-48B6-8D2E-5BF9D62BE44E}"/>
              </a:ext>
            </a:extLst>
          </p:cNvPr>
          <p:cNvSpPr/>
          <p:nvPr/>
        </p:nvSpPr>
        <p:spPr>
          <a:xfrm>
            <a:off x="1584888" y="1806806"/>
            <a:ext cx="2504596" cy="492443"/>
          </a:xfrm>
          <a:prstGeom prst="rect">
            <a:avLst/>
          </a:prstGeom>
        </p:spPr>
        <p:txBody>
          <a:bodyPr wrap="none">
            <a:spAutoFit/>
          </a:bodyPr>
          <a:lstStyle/>
          <a:p>
            <a:pPr marL="0" lvl="1"/>
            <a:r>
              <a:rPr lang="es-ES_tradnl" sz="2600" b="1" dirty="0">
                <a:latin typeface="Bliss-Medium"/>
              </a:rPr>
              <a:t>CALCULO ANUAL</a:t>
            </a:r>
            <a:endParaRPr lang="es-MX" sz="2600" b="1" dirty="0">
              <a:latin typeface="Bliss-Medium"/>
            </a:endParaRPr>
          </a:p>
        </p:txBody>
      </p:sp>
      <p:sp>
        <p:nvSpPr>
          <p:cNvPr id="8" name="object 2">
            <a:extLst>
              <a:ext uri="{FF2B5EF4-FFF2-40B4-BE49-F238E27FC236}">
                <a16:creationId xmlns:a16="http://schemas.microsoft.com/office/drawing/2014/main" id="{C5EEB2BF-1DD4-493F-963E-826E343F2750}"/>
              </a:ext>
            </a:extLst>
          </p:cNvPr>
          <p:cNvSpPr txBox="1">
            <a:spLocks/>
          </p:cNvSpPr>
          <p:nvPr/>
        </p:nvSpPr>
        <p:spPr>
          <a:xfrm>
            <a:off x="479709" y="322258"/>
            <a:ext cx="10368400" cy="68993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3"/>
            </a:pPr>
            <a:r>
              <a:rPr lang="es-MX" sz="2200" b="1" dirty="0">
                <a:latin typeface="Calibri" panose="020F0502020204030204" pitchFamily="34" charset="0"/>
                <a:ea typeface="Calibri" panose="020F0502020204030204" pitchFamily="34" charset="0"/>
                <a:cs typeface="Times New Roman" panose="02020603050405020304" pitchFamily="18" charset="0"/>
              </a:rPr>
              <a:t>Apéndice 8 Procedimiento para el registro de la diferencia del ISR a cargo (retención) derivado del cálculo del impuesto anual por sueldos y salarios en el CFDI de nómina.</a:t>
            </a:r>
          </a:p>
        </p:txBody>
      </p:sp>
    </p:spTree>
    <p:extLst>
      <p:ext uri="{BB962C8B-B14F-4D97-AF65-F5344CB8AC3E}">
        <p14:creationId xmlns:p14="http://schemas.microsoft.com/office/powerpoint/2010/main" val="2542280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8AFF14B-BA2A-4C54-A0E8-C626D8134B07}"/>
              </a:ext>
            </a:extLst>
          </p:cNvPr>
          <p:cNvSpPr/>
          <p:nvPr/>
        </p:nvSpPr>
        <p:spPr>
          <a:xfrm>
            <a:off x="1248754" y="1630719"/>
            <a:ext cx="2186752" cy="492443"/>
          </a:xfrm>
          <a:prstGeom prst="rect">
            <a:avLst/>
          </a:prstGeom>
        </p:spPr>
        <p:txBody>
          <a:bodyPr wrap="none">
            <a:spAutoFit/>
          </a:bodyPr>
          <a:lstStyle/>
          <a:p>
            <a:pPr marL="0" lvl="1"/>
            <a:r>
              <a:rPr lang="es-ES_tradnl" sz="2600" b="1" dirty="0">
                <a:latin typeface="Bliss-Medium"/>
              </a:rPr>
              <a:t>DEDUCCIONES</a:t>
            </a:r>
          </a:p>
        </p:txBody>
      </p:sp>
      <p:graphicFrame>
        <p:nvGraphicFramePr>
          <p:cNvPr id="5" name="Tabla 4">
            <a:extLst>
              <a:ext uri="{FF2B5EF4-FFF2-40B4-BE49-F238E27FC236}">
                <a16:creationId xmlns:a16="http://schemas.microsoft.com/office/drawing/2014/main" id="{C1A96271-4A05-4736-A568-C58F9C8C644A}"/>
              </a:ext>
            </a:extLst>
          </p:cNvPr>
          <p:cNvGraphicFramePr>
            <a:graphicFrameLocks noGrp="1"/>
          </p:cNvGraphicFramePr>
          <p:nvPr/>
        </p:nvGraphicFramePr>
        <p:xfrm>
          <a:off x="1677797" y="2407881"/>
          <a:ext cx="7891045" cy="2819400"/>
        </p:xfrm>
        <a:graphic>
          <a:graphicData uri="http://schemas.openxmlformats.org/drawingml/2006/table">
            <a:tbl>
              <a:tblPr/>
              <a:tblGrid>
                <a:gridCol w="1704169">
                  <a:extLst>
                    <a:ext uri="{9D8B030D-6E8A-4147-A177-3AD203B41FA5}">
                      <a16:colId xmlns:a16="http://schemas.microsoft.com/office/drawing/2014/main" val="719221763"/>
                    </a:ext>
                  </a:extLst>
                </a:gridCol>
                <a:gridCol w="4621313">
                  <a:extLst>
                    <a:ext uri="{9D8B030D-6E8A-4147-A177-3AD203B41FA5}">
                      <a16:colId xmlns:a16="http://schemas.microsoft.com/office/drawing/2014/main" val="563307248"/>
                    </a:ext>
                  </a:extLst>
                </a:gridCol>
                <a:gridCol w="1565563">
                  <a:extLst>
                    <a:ext uri="{9D8B030D-6E8A-4147-A177-3AD203B41FA5}">
                      <a16:colId xmlns:a16="http://schemas.microsoft.com/office/drawing/2014/main" val="751329538"/>
                    </a:ext>
                  </a:extLst>
                </a:gridCol>
              </a:tblGrid>
              <a:tr h="245836">
                <a:tc gridSpan="2">
                  <a:txBody>
                    <a:bodyPr/>
                    <a:lstStyle/>
                    <a:p>
                      <a:pPr algn="l" fontAlgn="ctr"/>
                      <a:r>
                        <a:rPr lang="es-MX" sz="1800" b="1" i="0" u="none" strike="noStrike">
                          <a:solidFill>
                            <a:srgbClr val="000000"/>
                          </a:solidFill>
                          <a:effectLst/>
                          <a:latin typeface="Arial" panose="020B0604020202020204" pitchFamily="34" charset="0"/>
                        </a:rPr>
                        <a:t>Catálogo de tipos de deducciones.</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endParaRPr lang="es-MX" sz="18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9577738"/>
                  </a:ext>
                </a:extLst>
              </a:tr>
              <a:tr h="483423">
                <a:tc>
                  <a:txBody>
                    <a:bodyPr/>
                    <a:lstStyle/>
                    <a:p>
                      <a:pPr algn="ctr" fontAlgn="ctr"/>
                      <a:r>
                        <a:rPr lang="es-MX" sz="1800" b="0" i="0" u="none" strike="noStrike" dirty="0">
                          <a:solidFill>
                            <a:srgbClr val="000000"/>
                          </a:solidFill>
                          <a:effectLst/>
                          <a:latin typeface="Arial" panose="020B0604020202020204" pitchFamily="34" charset="0"/>
                        </a:rPr>
                        <a:t>Versión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800" b="0" i="0" u="none" strike="noStrike">
                          <a:solidFill>
                            <a:srgbClr val="000000"/>
                          </a:solidFill>
                          <a:effectLst/>
                          <a:latin typeface="Arial" panose="020B0604020202020204" pitchFamily="34" charset="0"/>
                        </a:rPr>
                        <a:t>Revisión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800" b="0" i="0" u="none" strike="noStrike">
                          <a:solidFill>
                            <a:srgbClr val="000000"/>
                          </a:solidFill>
                          <a:effectLst/>
                          <a:latin typeface="Arial" panose="020B0604020202020204" pitchFamily="34" charset="0"/>
                        </a:rPr>
                        <a:t>Fecha de publicación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40353380"/>
                  </a:ext>
                </a:extLst>
              </a:tr>
              <a:tr h="245836">
                <a:tc>
                  <a:txBody>
                    <a:bodyPr/>
                    <a:lstStyle/>
                    <a:p>
                      <a:pPr algn="ctr" fontAlgn="ctr"/>
                      <a:r>
                        <a:rPr lang="es-MX" sz="18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panose="020B0604020202020204" pitchFamily="34" charset="0"/>
                        </a:rPr>
                        <a:t>05/12/2019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14690"/>
                  </a:ext>
                </a:extLst>
              </a:tr>
              <a:tr h="245836">
                <a:tc>
                  <a:txBody>
                    <a:bodyPr/>
                    <a:lstStyle/>
                    <a:p>
                      <a:pPr algn="ctr" fontAlgn="ctr"/>
                      <a:endParaRPr lang="es-MX" sz="1800" b="0" i="0" u="none" strike="noStrike" dirty="0">
                        <a:solidFill>
                          <a:srgbClr val="000000"/>
                        </a:solidFill>
                        <a:effectLst/>
                        <a:latin typeface="Arial" panose="020B060402020202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MX" sz="1800" b="0" i="0" u="none" strike="noStrike">
                        <a:solidFill>
                          <a:srgbClr val="000000"/>
                        </a:solidFill>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MX" sz="1800" b="0" i="0" u="none" strike="noStrike">
                        <a:solidFill>
                          <a:srgbClr val="000000"/>
                        </a:solidFill>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4393282"/>
                  </a:ext>
                </a:extLst>
              </a:tr>
              <a:tr h="483423">
                <a:tc>
                  <a:txBody>
                    <a:bodyPr/>
                    <a:lstStyle/>
                    <a:p>
                      <a:pPr algn="ctr" fontAlgn="ctr"/>
                      <a:r>
                        <a:rPr lang="es-MX" sz="1800" b="0" i="0" u="none" strike="noStrike" dirty="0">
                          <a:solidFill>
                            <a:srgbClr val="000000"/>
                          </a:solidFill>
                          <a:effectLst/>
                          <a:latin typeface="Arial" panose="020B0604020202020204" pitchFamily="34" charset="0"/>
                        </a:rPr>
                        <a:t>Tipo </a:t>
                      </a:r>
                      <a:r>
                        <a:rPr lang="es-MX" sz="1800" b="0" i="0" u="none" strike="noStrike" dirty="0" err="1">
                          <a:solidFill>
                            <a:srgbClr val="000000"/>
                          </a:solidFill>
                          <a:effectLst/>
                          <a:latin typeface="Arial" panose="020B0604020202020204" pitchFamily="34" charset="0"/>
                        </a:rPr>
                        <a:t>Deduccion</a:t>
                      </a:r>
                      <a:endParaRPr lang="es-MX" sz="18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800" b="0" i="0" u="none" strike="noStrike">
                          <a:solidFill>
                            <a:srgbClr val="000000"/>
                          </a:solidFill>
                          <a:effectLst/>
                          <a:latin typeface="Arial" panose="020B0604020202020204" pitchFamily="34" charset="0"/>
                        </a:rPr>
                        <a:t>Descripción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800" b="0" i="0" u="none" strike="noStrike">
                          <a:solidFill>
                            <a:srgbClr val="000000"/>
                          </a:solidFill>
                          <a:effectLst/>
                          <a:latin typeface="Arial" panose="020B0604020202020204" pitchFamily="34" charset="0"/>
                        </a:rPr>
                        <a:t>Fecha inicio de vigencia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97011549"/>
                  </a:ext>
                </a:extLst>
              </a:tr>
              <a:tr h="245836">
                <a:tc>
                  <a:txBody>
                    <a:bodyPr/>
                    <a:lstStyle/>
                    <a:p>
                      <a:pPr algn="ctr" fontAlgn="ctr"/>
                      <a:r>
                        <a:rPr lang="es-MX" sz="1800" b="0" i="0" u="none" strike="noStrike">
                          <a:solidFill>
                            <a:srgbClr val="000000"/>
                          </a:solidFill>
                          <a:effectLst/>
                          <a:latin typeface="Arial" panose="020B060402020202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800" b="0" i="0" u="none" strike="noStrike">
                          <a:solidFill>
                            <a:srgbClr val="000000"/>
                          </a:solidFill>
                          <a:effectLst/>
                          <a:latin typeface="Arial" panose="020B0604020202020204" pitchFamily="34" charset="0"/>
                        </a:rPr>
                        <a:t>Seguridad social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panose="020B0604020202020204" pitchFamily="34" charset="0"/>
                        </a:rPr>
                        <a:t>01/11/2016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633230"/>
                  </a:ext>
                </a:extLst>
              </a:tr>
              <a:tr h="245836">
                <a:tc>
                  <a:txBody>
                    <a:bodyPr/>
                    <a:lstStyle/>
                    <a:p>
                      <a:pPr algn="ctr" fontAlgn="ctr"/>
                      <a:r>
                        <a:rPr lang="es-MX" sz="1800" b="0" i="0" u="none" strike="noStrike">
                          <a:solidFill>
                            <a:srgbClr val="000000"/>
                          </a:solidFill>
                          <a:effectLst/>
                          <a:latin typeface="Arial" panose="020B060402020202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s-MX" sz="1800" b="0" i="0" u="none" strike="noStrike">
                          <a:solidFill>
                            <a:srgbClr val="000000"/>
                          </a:solidFill>
                          <a:effectLst/>
                          <a:latin typeface="Arial" panose="020B0604020202020204" pitchFamily="34" charset="0"/>
                        </a:rPr>
                        <a:t>ISR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MX" sz="1800" b="0" i="0" u="none" strike="noStrike">
                          <a:solidFill>
                            <a:srgbClr val="000000"/>
                          </a:solidFill>
                          <a:effectLst/>
                          <a:latin typeface="Arial" panose="020B0604020202020204" pitchFamily="34" charset="0"/>
                        </a:rPr>
                        <a:t>01/11/2016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3870279"/>
                  </a:ext>
                </a:extLst>
              </a:tr>
              <a:tr h="245836">
                <a:tc>
                  <a:txBody>
                    <a:bodyPr/>
                    <a:lstStyle/>
                    <a:p>
                      <a:pPr algn="ctr" fontAlgn="ctr"/>
                      <a:r>
                        <a:rPr lang="es-MX" sz="1800" b="0" i="0" u="none" strike="noStrike">
                          <a:solidFill>
                            <a:srgbClr val="000000"/>
                          </a:solidFill>
                          <a:effectLs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s-MX" sz="1800" b="0" i="0" u="none" strike="noStrike">
                          <a:solidFill>
                            <a:srgbClr val="000000"/>
                          </a:solidFill>
                          <a:effectLst/>
                          <a:latin typeface="Arial" panose="020B0604020202020204" pitchFamily="34" charset="0"/>
                        </a:rPr>
                        <a:t>ISR Retenido de ejercicio anterior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MX" sz="1800" b="0" i="0" u="none" strike="noStrike" dirty="0">
                          <a:solidFill>
                            <a:srgbClr val="000000"/>
                          </a:solidFill>
                          <a:effectLst/>
                          <a:latin typeface="Arial" panose="020B0604020202020204" pitchFamily="34" charset="0"/>
                        </a:rPr>
                        <a:t>05/12/2017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2042109"/>
                  </a:ext>
                </a:extLst>
              </a:tr>
            </a:tbl>
          </a:graphicData>
        </a:graphic>
      </p:graphicFrame>
      <p:sp>
        <p:nvSpPr>
          <p:cNvPr id="7" name="object 2">
            <a:extLst>
              <a:ext uri="{FF2B5EF4-FFF2-40B4-BE49-F238E27FC236}">
                <a16:creationId xmlns:a16="http://schemas.microsoft.com/office/drawing/2014/main" id="{CBBAEC90-86E3-4905-B36B-015D55A9392A}"/>
              </a:ext>
            </a:extLst>
          </p:cNvPr>
          <p:cNvSpPr txBox="1">
            <a:spLocks/>
          </p:cNvSpPr>
          <p:nvPr/>
        </p:nvSpPr>
        <p:spPr>
          <a:xfrm>
            <a:off x="479709" y="322258"/>
            <a:ext cx="10368400" cy="68993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3"/>
            </a:pPr>
            <a:r>
              <a:rPr lang="es-MX" sz="2200" b="1" dirty="0">
                <a:latin typeface="Calibri" panose="020F0502020204030204" pitchFamily="34" charset="0"/>
                <a:ea typeface="Calibri" panose="020F0502020204030204" pitchFamily="34" charset="0"/>
                <a:cs typeface="Times New Roman" panose="02020603050405020304" pitchFamily="18" charset="0"/>
              </a:rPr>
              <a:t>Apéndice 8 Procedimiento para el registro de la diferencia del ISR a cargo (retención) derivado del cálculo del impuesto anual por sueldos y salarios en el CFDI de nómina.</a:t>
            </a:r>
          </a:p>
        </p:txBody>
      </p:sp>
    </p:spTree>
    <p:extLst>
      <p:ext uri="{BB962C8B-B14F-4D97-AF65-F5344CB8AC3E}">
        <p14:creationId xmlns:p14="http://schemas.microsoft.com/office/powerpoint/2010/main" val="7553031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DEC2DB5-CF3F-475E-AE64-71873CE64921}"/>
              </a:ext>
            </a:extLst>
          </p:cNvPr>
          <p:cNvSpPr/>
          <p:nvPr/>
        </p:nvSpPr>
        <p:spPr>
          <a:xfrm>
            <a:off x="681862" y="1193957"/>
            <a:ext cx="2587953" cy="492443"/>
          </a:xfrm>
          <a:prstGeom prst="rect">
            <a:avLst/>
          </a:prstGeom>
        </p:spPr>
        <p:txBody>
          <a:bodyPr wrap="none">
            <a:spAutoFit/>
          </a:bodyPr>
          <a:lstStyle/>
          <a:p>
            <a:pPr marL="82550" lvl="1"/>
            <a:r>
              <a:rPr lang="es-ES_tradnl" sz="2600" b="1" dirty="0">
                <a:latin typeface="Bliss-Medium"/>
              </a:rPr>
              <a:t>CALCULO ANUAL</a:t>
            </a:r>
            <a:endParaRPr lang="es-MX" sz="2600" b="1" dirty="0">
              <a:latin typeface="Bliss-Medium"/>
            </a:endParaRPr>
          </a:p>
        </p:txBody>
      </p:sp>
      <p:sp>
        <p:nvSpPr>
          <p:cNvPr id="5" name="Rectángulo 4">
            <a:extLst>
              <a:ext uri="{FF2B5EF4-FFF2-40B4-BE49-F238E27FC236}">
                <a16:creationId xmlns:a16="http://schemas.microsoft.com/office/drawing/2014/main" id="{6B6EC48E-B5E2-4CB2-B247-040E291FF0EB}"/>
              </a:ext>
            </a:extLst>
          </p:cNvPr>
          <p:cNvSpPr/>
          <p:nvPr/>
        </p:nvSpPr>
        <p:spPr>
          <a:xfrm>
            <a:off x="681862" y="1819367"/>
            <a:ext cx="9511874" cy="1200329"/>
          </a:xfrm>
          <a:prstGeom prst="rect">
            <a:avLst/>
          </a:prstGeom>
        </p:spPr>
        <p:txBody>
          <a:bodyPr wrap="square">
            <a:spAutoFit/>
          </a:bodyPr>
          <a:lstStyle/>
          <a:p>
            <a:r>
              <a:rPr lang="es-ES" b="1" dirty="0">
                <a:latin typeface="Montserrat-Bold"/>
              </a:rPr>
              <a:t>Representación gráfica del CFDI en donde se registra el ISR a cargo (retención) derivado del cálculo del impuesto anual con la clave “101” (ISR Retenido de ejercicio anterior), así como del </a:t>
            </a:r>
            <a:r>
              <a:rPr lang="es-ES" b="1" i="1" dirty="0">
                <a:latin typeface="Montserrat-BoldItalic"/>
              </a:rPr>
              <a:t>ISR a cargo (retención) derivado del cálculo del ISR (quincenal) por sueldos y salarios </a:t>
            </a:r>
            <a:r>
              <a:rPr lang="es-ES" b="1" dirty="0">
                <a:latin typeface="Montserrat-Bold"/>
              </a:rPr>
              <a:t>con la clave </a:t>
            </a:r>
            <a:r>
              <a:rPr lang="es-ES" b="1" i="1" dirty="0">
                <a:latin typeface="Montserrat-BoldItalic"/>
              </a:rPr>
              <a:t>“002” (ISR), </a:t>
            </a:r>
            <a:r>
              <a:rPr lang="es-ES" b="1" dirty="0">
                <a:latin typeface="Montserrat-Bold"/>
              </a:rPr>
              <a:t>conforme a lo señalado en el punto I y II de este Apéndice.</a:t>
            </a:r>
            <a:endParaRPr lang="es-MX" dirty="0"/>
          </a:p>
        </p:txBody>
      </p:sp>
      <p:pic>
        <p:nvPicPr>
          <p:cNvPr id="7" name="Imagen 6">
            <a:extLst>
              <a:ext uri="{FF2B5EF4-FFF2-40B4-BE49-F238E27FC236}">
                <a16:creationId xmlns:a16="http://schemas.microsoft.com/office/drawing/2014/main" id="{2FA2167F-CBBE-4CEC-8FE9-F3C7C44F4B5E}"/>
              </a:ext>
            </a:extLst>
          </p:cNvPr>
          <p:cNvPicPr>
            <a:picLocks noChangeAspect="1"/>
          </p:cNvPicPr>
          <p:nvPr/>
        </p:nvPicPr>
        <p:blipFill>
          <a:blip r:embed="rId2"/>
          <a:stretch>
            <a:fillRect/>
          </a:stretch>
        </p:blipFill>
        <p:spPr>
          <a:xfrm>
            <a:off x="341611" y="3083227"/>
            <a:ext cx="10738193" cy="3045780"/>
          </a:xfrm>
          <a:prstGeom prst="rect">
            <a:avLst/>
          </a:prstGeom>
        </p:spPr>
      </p:pic>
      <p:sp>
        <p:nvSpPr>
          <p:cNvPr id="8" name="object 2">
            <a:extLst>
              <a:ext uri="{FF2B5EF4-FFF2-40B4-BE49-F238E27FC236}">
                <a16:creationId xmlns:a16="http://schemas.microsoft.com/office/drawing/2014/main" id="{DF2980B9-4908-4DEB-AF62-A6D6801941F6}"/>
              </a:ext>
            </a:extLst>
          </p:cNvPr>
          <p:cNvSpPr txBox="1">
            <a:spLocks/>
          </p:cNvSpPr>
          <p:nvPr/>
        </p:nvSpPr>
        <p:spPr>
          <a:xfrm>
            <a:off x="479709" y="322258"/>
            <a:ext cx="10368400" cy="68993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9900" indent="-457200" algn="l">
              <a:lnSpc>
                <a:spcPct val="100000"/>
              </a:lnSpc>
              <a:spcBef>
                <a:spcPts val="100"/>
              </a:spcBef>
              <a:buFont typeface="+mj-lt"/>
              <a:buAutoNum type="alphaLcPeriod" startAt="3"/>
            </a:pPr>
            <a:r>
              <a:rPr lang="es-MX" sz="2200" b="1" dirty="0">
                <a:latin typeface="Calibri" panose="020F0502020204030204" pitchFamily="34" charset="0"/>
                <a:ea typeface="Calibri" panose="020F0502020204030204" pitchFamily="34" charset="0"/>
                <a:cs typeface="Times New Roman" panose="02020603050405020304" pitchFamily="18" charset="0"/>
              </a:rPr>
              <a:t>Apéndice 8 Procedimiento para el registro de la diferencia del ISR a cargo (retención) derivado del cálculo del impuesto anual por sueldos y salarios en el CFDI de nómina.</a:t>
            </a:r>
          </a:p>
        </p:txBody>
      </p:sp>
    </p:spTree>
    <p:extLst>
      <p:ext uri="{BB962C8B-B14F-4D97-AF65-F5344CB8AC3E}">
        <p14:creationId xmlns:p14="http://schemas.microsoft.com/office/powerpoint/2010/main" val="10216006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06608736-32C2-4969-B7D1-360D5C28269E}"/>
              </a:ext>
            </a:extLst>
          </p:cNvPr>
          <p:cNvSpPr txBox="1">
            <a:spLocks/>
          </p:cNvSpPr>
          <p:nvPr/>
        </p:nvSpPr>
        <p:spPr>
          <a:xfrm>
            <a:off x="244182" y="327782"/>
            <a:ext cx="8248653"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d.  Guía de llenado</a:t>
            </a:r>
          </a:p>
        </p:txBody>
      </p:sp>
      <p:pic>
        <p:nvPicPr>
          <p:cNvPr id="12290" name="Picture 2" descr="Actualización de las guías de llenado del CFDI de nómina - Soy Conta">
            <a:extLst>
              <a:ext uri="{FF2B5EF4-FFF2-40B4-BE49-F238E27FC236}">
                <a16:creationId xmlns:a16="http://schemas.microsoft.com/office/drawing/2014/main" id="{91B55098-909A-49D6-B8E1-1B5B3324E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930" y="3021591"/>
            <a:ext cx="8248653" cy="303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73FF99D7-9EC5-438D-8645-DCE304DDF3DF}"/>
              </a:ext>
            </a:extLst>
          </p:cNvPr>
          <p:cNvSpPr/>
          <p:nvPr/>
        </p:nvSpPr>
        <p:spPr>
          <a:xfrm>
            <a:off x="2500771" y="1166244"/>
            <a:ext cx="6857967" cy="1754326"/>
          </a:xfrm>
          <a:prstGeom prst="rect">
            <a:avLst/>
          </a:prstGeom>
          <a:noFill/>
        </p:spPr>
        <p:txBody>
          <a:bodyPr wrap="none" lIns="91440" tIns="45720" rIns="91440" bIns="45720">
            <a:spAutoFit/>
          </a:bodyPr>
          <a:lstStyle/>
          <a:p>
            <a:pPr algn="ctr"/>
            <a:r>
              <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GUIA DE LLENADO DEL </a:t>
            </a:r>
          </a:p>
          <a:p>
            <a:pPr algn="ctr"/>
            <a:r>
              <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CFDI DE NÓMINA</a:t>
            </a:r>
          </a:p>
        </p:txBody>
      </p:sp>
    </p:spTree>
    <p:extLst>
      <p:ext uri="{BB962C8B-B14F-4D97-AF65-F5344CB8AC3E}">
        <p14:creationId xmlns:p14="http://schemas.microsoft.com/office/powerpoint/2010/main" val="3712353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690FCBB9-28E2-43A0-9D59-49121C2BF349}"/>
              </a:ext>
            </a:extLst>
          </p:cNvPr>
          <p:cNvSpPr txBox="1">
            <a:spLocks/>
          </p:cNvSpPr>
          <p:nvPr/>
        </p:nvSpPr>
        <p:spPr>
          <a:xfrm>
            <a:off x="160421" y="303877"/>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a:pP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
        <p:nvSpPr>
          <p:cNvPr id="2" name="Rectángulo 1">
            <a:extLst>
              <a:ext uri="{FF2B5EF4-FFF2-40B4-BE49-F238E27FC236}">
                <a16:creationId xmlns:a16="http://schemas.microsoft.com/office/drawing/2014/main" id="{DF6B03BC-AA01-46D1-B8EC-93C5CE4112E7}"/>
              </a:ext>
            </a:extLst>
          </p:cNvPr>
          <p:cNvSpPr/>
          <p:nvPr/>
        </p:nvSpPr>
        <p:spPr>
          <a:xfrm>
            <a:off x="1108363" y="1277358"/>
            <a:ext cx="9268691" cy="4755148"/>
          </a:xfrm>
          <a:prstGeom prst="rect">
            <a:avLst/>
          </a:prstGeom>
        </p:spPr>
        <p:txBody>
          <a:bodyPr wrap="square">
            <a:spAutoFit/>
          </a:bodyPr>
          <a:lstStyle/>
          <a:p>
            <a:pPr algn="just"/>
            <a:r>
              <a:rPr lang="es-MX" sz="2700" dirty="0"/>
              <a:t>Artículo 123. Toda persona tiene derecho al trabajo digno y socialmente útil; al efecto, se promoverán la creación de empleos y la organización social de trabajo, conforme a la ley. </a:t>
            </a:r>
          </a:p>
          <a:p>
            <a:pPr algn="r"/>
            <a:r>
              <a:rPr lang="es-MX" dirty="0"/>
              <a:t>Párrafo adicionado DOF 19-12-1978. Reformado DOF 18-06-2008 </a:t>
            </a:r>
          </a:p>
          <a:p>
            <a:pPr algn="just"/>
            <a:endParaRPr lang="es-MX" sz="2700" dirty="0"/>
          </a:p>
          <a:p>
            <a:pPr algn="just"/>
            <a:r>
              <a:rPr lang="es-MX" sz="2700" dirty="0"/>
              <a:t>El Congreso de la Unión, sin contravenir a las bases siguientes deberá expedir leyes sobre el trabajo, las cuales regirán: </a:t>
            </a:r>
          </a:p>
          <a:p>
            <a:pPr algn="r"/>
            <a:r>
              <a:rPr lang="es-MX" dirty="0"/>
              <a:t>Párrafo reformado DOF 06-09-1929, 05-12-1960. </a:t>
            </a:r>
          </a:p>
          <a:p>
            <a:pPr algn="r"/>
            <a:r>
              <a:rPr lang="es-MX" dirty="0"/>
              <a:t>Reformado y reubicado DOF 19-12-1978. Reformado DOF 18-06-2008</a:t>
            </a:r>
          </a:p>
          <a:p>
            <a:endParaRPr lang="es-MX" sz="1500" dirty="0"/>
          </a:p>
          <a:p>
            <a:r>
              <a:rPr lang="es-MX" sz="2700" dirty="0"/>
              <a:t>B. Entre los Poderes de la Unión y sus trabajadores: </a:t>
            </a:r>
          </a:p>
          <a:p>
            <a:endParaRPr lang="es-MX" sz="2700" dirty="0"/>
          </a:p>
          <a:p>
            <a:pPr algn="r"/>
            <a:r>
              <a:rPr lang="es-MX" dirty="0"/>
              <a:t>Párrafo reformado DOF 08-10-1974, 29-01-2016</a:t>
            </a:r>
          </a:p>
        </p:txBody>
      </p:sp>
    </p:spTree>
    <p:extLst>
      <p:ext uri="{BB962C8B-B14F-4D97-AF65-F5344CB8AC3E}">
        <p14:creationId xmlns:p14="http://schemas.microsoft.com/office/powerpoint/2010/main" val="17828324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3288ECD-850F-4714-B52B-73E6FDC337CA}"/>
              </a:ext>
            </a:extLst>
          </p:cNvPr>
          <p:cNvSpPr txBox="1">
            <a:spLocks/>
          </p:cNvSpPr>
          <p:nvPr/>
        </p:nvSpPr>
        <p:spPr>
          <a:xfrm>
            <a:off x="438127" y="206740"/>
            <a:ext cx="834381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i. Conceptos gravados y Exentos.</a:t>
            </a:r>
          </a:p>
        </p:txBody>
      </p:sp>
      <p:grpSp>
        <p:nvGrpSpPr>
          <p:cNvPr id="8" name="object 3">
            <a:extLst>
              <a:ext uri="{FF2B5EF4-FFF2-40B4-BE49-F238E27FC236}">
                <a16:creationId xmlns:a16="http://schemas.microsoft.com/office/drawing/2014/main" id="{F7DD5C4D-C81C-4A90-B36C-18A529928A39}"/>
              </a:ext>
            </a:extLst>
          </p:cNvPr>
          <p:cNvGrpSpPr/>
          <p:nvPr/>
        </p:nvGrpSpPr>
        <p:grpSpPr>
          <a:xfrm>
            <a:off x="2585639" y="1735570"/>
            <a:ext cx="7129780" cy="820419"/>
            <a:chOff x="2327910" y="1568322"/>
            <a:chExt cx="7129780" cy="820419"/>
          </a:xfrm>
        </p:grpSpPr>
        <p:sp>
          <p:nvSpPr>
            <p:cNvPr id="9" name="object 4">
              <a:extLst>
                <a:ext uri="{FF2B5EF4-FFF2-40B4-BE49-F238E27FC236}">
                  <a16:creationId xmlns:a16="http://schemas.microsoft.com/office/drawing/2014/main" id="{A2B97666-C6AA-4124-93F4-1B7DC768B567}"/>
                </a:ext>
              </a:extLst>
            </p:cNvPr>
            <p:cNvSpPr/>
            <p:nvPr/>
          </p:nvSpPr>
          <p:spPr>
            <a:xfrm>
              <a:off x="2343911" y="1584447"/>
              <a:ext cx="7113270" cy="803918"/>
            </a:xfrm>
            <a:prstGeom prst="rect">
              <a:avLst/>
            </a:prstGeom>
            <a:blipFill>
              <a:blip r:embed="rId2" cstate="print"/>
              <a:stretch>
                <a:fillRect/>
              </a:stretch>
            </a:blipFill>
          </p:spPr>
          <p:txBody>
            <a:bodyPr wrap="square" lIns="0" tIns="0" rIns="0" bIns="0" rtlCol="0"/>
            <a:lstStyle/>
            <a:p>
              <a:endParaRPr/>
            </a:p>
          </p:txBody>
        </p:sp>
        <p:sp>
          <p:nvSpPr>
            <p:cNvPr id="10" name="object 5">
              <a:extLst>
                <a:ext uri="{FF2B5EF4-FFF2-40B4-BE49-F238E27FC236}">
                  <a16:creationId xmlns:a16="http://schemas.microsoft.com/office/drawing/2014/main" id="{95E5D5A1-F308-40CB-BF6D-43AF5ECD1816}"/>
                </a:ext>
              </a:extLst>
            </p:cNvPr>
            <p:cNvSpPr/>
            <p:nvPr/>
          </p:nvSpPr>
          <p:spPr>
            <a:xfrm>
              <a:off x="2327910" y="1568322"/>
              <a:ext cx="7094347" cy="785494"/>
            </a:xfrm>
            <a:prstGeom prst="rect">
              <a:avLst/>
            </a:prstGeom>
            <a:blipFill>
              <a:blip r:embed="rId3" cstate="print"/>
              <a:stretch>
                <a:fillRect/>
              </a:stretch>
            </a:blipFill>
          </p:spPr>
          <p:txBody>
            <a:bodyPr wrap="square" lIns="0" tIns="0" rIns="0" bIns="0" rtlCol="0"/>
            <a:lstStyle/>
            <a:p>
              <a:endParaRPr/>
            </a:p>
          </p:txBody>
        </p:sp>
      </p:grpSp>
      <p:grpSp>
        <p:nvGrpSpPr>
          <p:cNvPr id="11" name="object 6">
            <a:extLst>
              <a:ext uri="{FF2B5EF4-FFF2-40B4-BE49-F238E27FC236}">
                <a16:creationId xmlns:a16="http://schemas.microsoft.com/office/drawing/2014/main" id="{FBBA956D-DC45-4C45-A0A7-FFEAF98CACB9}"/>
              </a:ext>
            </a:extLst>
          </p:cNvPr>
          <p:cNvGrpSpPr/>
          <p:nvPr/>
        </p:nvGrpSpPr>
        <p:grpSpPr>
          <a:xfrm>
            <a:off x="994074" y="2897886"/>
            <a:ext cx="9790022" cy="3035554"/>
            <a:chOff x="686206" y="2733039"/>
            <a:chExt cx="9790022" cy="3035554"/>
          </a:xfrm>
        </p:grpSpPr>
        <p:sp>
          <p:nvSpPr>
            <p:cNvPr id="12" name="object 7">
              <a:extLst>
                <a:ext uri="{FF2B5EF4-FFF2-40B4-BE49-F238E27FC236}">
                  <a16:creationId xmlns:a16="http://schemas.microsoft.com/office/drawing/2014/main" id="{14187B13-61A1-4EED-82DB-17C1A4388DEC}"/>
                </a:ext>
              </a:extLst>
            </p:cNvPr>
            <p:cNvSpPr/>
            <p:nvPr/>
          </p:nvSpPr>
          <p:spPr>
            <a:xfrm>
              <a:off x="686206" y="5033898"/>
              <a:ext cx="5038090" cy="727075"/>
            </a:xfrm>
            <a:custGeom>
              <a:avLst/>
              <a:gdLst/>
              <a:ahLst/>
              <a:cxnLst/>
              <a:rect l="l" t="t" r="r" b="b"/>
              <a:pathLst>
                <a:path w="5038090" h="727075">
                  <a:moveTo>
                    <a:pt x="4291177" y="16763"/>
                  </a:moveTo>
                  <a:lnTo>
                    <a:pt x="4183227" y="16763"/>
                  </a:lnTo>
                  <a:lnTo>
                    <a:pt x="3912717" y="710196"/>
                  </a:lnTo>
                  <a:lnTo>
                    <a:pt x="4017746" y="710196"/>
                  </a:lnTo>
                  <a:lnTo>
                    <a:pt x="4092168" y="523747"/>
                  </a:lnTo>
                  <a:lnTo>
                    <a:pt x="4486075" y="523747"/>
                  </a:lnTo>
                  <a:lnTo>
                    <a:pt x="4451362" y="433450"/>
                  </a:lnTo>
                  <a:lnTo>
                    <a:pt x="4122648" y="433450"/>
                  </a:lnTo>
                  <a:lnTo>
                    <a:pt x="4228439" y="161162"/>
                  </a:lnTo>
                  <a:lnTo>
                    <a:pt x="4346688" y="161162"/>
                  </a:lnTo>
                  <a:lnTo>
                    <a:pt x="4291177" y="16763"/>
                  </a:lnTo>
                  <a:close/>
                </a:path>
                <a:path w="5038090" h="727075">
                  <a:moveTo>
                    <a:pt x="4486075" y="523747"/>
                  </a:moveTo>
                  <a:lnTo>
                    <a:pt x="4364964" y="523747"/>
                  </a:lnTo>
                  <a:lnTo>
                    <a:pt x="4438243" y="710196"/>
                  </a:lnTo>
                  <a:lnTo>
                    <a:pt x="4557750" y="710196"/>
                  </a:lnTo>
                  <a:lnTo>
                    <a:pt x="4486075" y="523747"/>
                  </a:lnTo>
                  <a:close/>
                </a:path>
                <a:path w="5038090" h="727075">
                  <a:moveTo>
                    <a:pt x="4346688" y="161162"/>
                  </a:moveTo>
                  <a:lnTo>
                    <a:pt x="4228439" y="161162"/>
                  </a:lnTo>
                  <a:lnTo>
                    <a:pt x="4334103" y="433450"/>
                  </a:lnTo>
                  <a:lnTo>
                    <a:pt x="4451362" y="433450"/>
                  </a:lnTo>
                  <a:lnTo>
                    <a:pt x="4346688" y="161162"/>
                  </a:lnTo>
                  <a:close/>
                </a:path>
                <a:path w="5038090" h="727075">
                  <a:moveTo>
                    <a:pt x="2919577" y="16763"/>
                  </a:moveTo>
                  <a:lnTo>
                    <a:pt x="2811627" y="16763"/>
                  </a:lnTo>
                  <a:lnTo>
                    <a:pt x="2541117" y="710196"/>
                  </a:lnTo>
                  <a:lnTo>
                    <a:pt x="2646146" y="710196"/>
                  </a:lnTo>
                  <a:lnTo>
                    <a:pt x="2720568" y="523747"/>
                  </a:lnTo>
                  <a:lnTo>
                    <a:pt x="3114475" y="523747"/>
                  </a:lnTo>
                  <a:lnTo>
                    <a:pt x="3079762" y="433450"/>
                  </a:lnTo>
                  <a:lnTo>
                    <a:pt x="2751048" y="433450"/>
                  </a:lnTo>
                  <a:lnTo>
                    <a:pt x="2856839" y="161162"/>
                  </a:lnTo>
                  <a:lnTo>
                    <a:pt x="2975088" y="161162"/>
                  </a:lnTo>
                  <a:lnTo>
                    <a:pt x="2919577" y="16763"/>
                  </a:lnTo>
                  <a:close/>
                </a:path>
                <a:path w="5038090" h="727075">
                  <a:moveTo>
                    <a:pt x="3114475" y="523747"/>
                  </a:moveTo>
                  <a:lnTo>
                    <a:pt x="2993364" y="523747"/>
                  </a:lnTo>
                  <a:lnTo>
                    <a:pt x="3066643" y="710196"/>
                  </a:lnTo>
                  <a:lnTo>
                    <a:pt x="3186150" y="710196"/>
                  </a:lnTo>
                  <a:lnTo>
                    <a:pt x="3114475" y="523747"/>
                  </a:lnTo>
                  <a:close/>
                </a:path>
                <a:path w="5038090" h="727075">
                  <a:moveTo>
                    <a:pt x="2975088" y="161162"/>
                  </a:moveTo>
                  <a:lnTo>
                    <a:pt x="2856839" y="161162"/>
                  </a:lnTo>
                  <a:lnTo>
                    <a:pt x="2962503" y="433450"/>
                  </a:lnTo>
                  <a:lnTo>
                    <a:pt x="3079762" y="433450"/>
                  </a:lnTo>
                  <a:lnTo>
                    <a:pt x="2975088" y="161162"/>
                  </a:lnTo>
                  <a:close/>
                </a:path>
                <a:path w="5038090" h="727075">
                  <a:moveTo>
                    <a:pt x="1634337" y="16763"/>
                  </a:moveTo>
                  <a:lnTo>
                    <a:pt x="1526387" y="16763"/>
                  </a:lnTo>
                  <a:lnTo>
                    <a:pt x="1255877" y="710196"/>
                  </a:lnTo>
                  <a:lnTo>
                    <a:pt x="1360906" y="710196"/>
                  </a:lnTo>
                  <a:lnTo>
                    <a:pt x="1435328" y="523747"/>
                  </a:lnTo>
                  <a:lnTo>
                    <a:pt x="1829235" y="523747"/>
                  </a:lnTo>
                  <a:lnTo>
                    <a:pt x="1794522" y="433450"/>
                  </a:lnTo>
                  <a:lnTo>
                    <a:pt x="1465808" y="433450"/>
                  </a:lnTo>
                  <a:lnTo>
                    <a:pt x="1571599" y="161162"/>
                  </a:lnTo>
                  <a:lnTo>
                    <a:pt x="1689848" y="161162"/>
                  </a:lnTo>
                  <a:lnTo>
                    <a:pt x="1634337" y="16763"/>
                  </a:lnTo>
                  <a:close/>
                </a:path>
                <a:path w="5038090" h="727075">
                  <a:moveTo>
                    <a:pt x="1829235" y="523747"/>
                  </a:moveTo>
                  <a:lnTo>
                    <a:pt x="1708124" y="523747"/>
                  </a:lnTo>
                  <a:lnTo>
                    <a:pt x="1781403" y="710196"/>
                  </a:lnTo>
                  <a:lnTo>
                    <a:pt x="1900910" y="710196"/>
                  </a:lnTo>
                  <a:lnTo>
                    <a:pt x="1829235" y="523747"/>
                  </a:lnTo>
                  <a:close/>
                </a:path>
                <a:path w="5038090" h="727075">
                  <a:moveTo>
                    <a:pt x="1689848" y="161162"/>
                  </a:moveTo>
                  <a:lnTo>
                    <a:pt x="1571599" y="161162"/>
                  </a:lnTo>
                  <a:lnTo>
                    <a:pt x="1677263" y="433450"/>
                  </a:lnTo>
                  <a:lnTo>
                    <a:pt x="1794522" y="433450"/>
                  </a:lnTo>
                  <a:lnTo>
                    <a:pt x="1689848" y="161162"/>
                  </a:lnTo>
                  <a:close/>
                </a:path>
                <a:path w="5038090" h="727075">
                  <a:moveTo>
                    <a:pt x="3511778" y="16763"/>
                  </a:moveTo>
                  <a:lnTo>
                    <a:pt x="3277971" y="16763"/>
                  </a:lnTo>
                  <a:lnTo>
                    <a:pt x="3277971" y="710196"/>
                  </a:lnTo>
                  <a:lnTo>
                    <a:pt x="3513048" y="710196"/>
                  </a:lnTo>
                  <a:lnTo>
                    <a:pt x="3557099" y="708696"/>
                  </a:lnTo>
                  <a:lnTo>
                    <a:pt x="3597424" y="704195"/>
                  </a:lnTo>
                  <a:lnTo>
                    <a:pt x="3666845" y="686193"/>
                  </a:lnTo>
                  <a:lnTo>
                    <a:pt x="3725043" y="654429"/>
                  </a:lnTo>
                  <a:lnTo>
                    <a:pt x="3763548" y="619975"/>
                  </a:lnTo>
                  <a:lnTo>
                    <a:pt x="3392906" y="619975"/>
                  </a:lnTo>
                  <a:lnTo>
                    <a:pt x="3392906" y="106933"/>
                  </a:lnTo>
                  <a:lnTo>
                    <a:pt x="3777474" y="106933"/>
                  </a:lnTo>
                  <a:lnTo>
                    <a:pt x="3763720" y="92509"/>
                  </a:lnTo>
                  <a:lnTo>
                    <a:pt x="3708424" y="53405"/>
                  </a:lnTo>
                  <a:lnTo>
                    <a:pt x="3643223" y="29783"/>
                  </a:lnTo>
                  <a:lnTo>
                    <a:pt x="3604171" y="22558"/>
                  </a:lnTo>
                  <a:lnTo>
                    <a:pt x="3560356" y="18214"/>
                  </a:lnTo>
                  <a:lnTo>
                    <a:pt x="3511778" y="16763"/>
                  </a:lnTo>
                  <a:close/>
                </a:path>
                <a:path w="5038090" h="727075">
                  <a:moveTo>
                    <a:pt x="3777474" y="106933"/>
                  </a:moveTo>
                  <a:lnTo>
                    <a:pt x="3461994" y="106933"/>
                  </a:lnTo>
                  <a:lnTo>
                    <a:pt x="3506950" y="107862"/>
                  </a:lnTo>
                  <a:lnTo>
                    <a:pt x="3545798" y="110648"/>
                  </a:lnTo>
                  <a:lnTo>
                    <a:pt x="3605123" y="121793"/>
                  </a:lnTo>
                  <a:lnTo>
                    <a:pt x="3648843" y="142636"/>
                  </a:lnTo>
                  <a:lnTo>
                    <a:pt x="3685514" y="175768"/>
                  </a:lnTo>
                  <a:lnTo>
                    <a:pt x="3709924" y="211633"/>
                  </a:lnTo>
                  <a:lnTo>
                    <a:pt x="3727345" y="253714"/>
                  </a:lnTo>
                  <a:lnTo>
                    <a:pt x="3737788" y="302033"/>
                  </a:lnTo>
                  <a:lnTo>
                    <a:pt x="3741267" y="356616"/>
                  </a:lnTo>
                  <a:lnTo>
                    <a:pt x="3737717" y="415190"/>
                  </a:lnTo>
                  <a:lnTo>
                    <a:pt x="3727059" y="467455"/>
                  </a:lnTo>
                  <a:lnTo>
                    <a:pt x="3709281" y="513385"/>
                  </a:lnTo>
                  <a:lnTo>
                    <a:pt x="3684371" y="552957"/>
                  </a:lnTo>
                  <a:lnTo>
                    <a:pt x="3653720" y="582272"/>
                  </a:lnTo>
                  <a:lnTo>
                    <a:pt x="3613759" y="603216"/>
                  </a:lnTo>
                  <a:lnTo>
                    <a:pt x="3564463" y="615785"/>
                  </a:lnTo>
                  <a:lnTo>
                    <a:pt x="3505809" y="619975"/>
                  </a:lnTo>
                  <a:lnTo>
                    <a:pt x="3763548" y="619975"/>
                  </a:lnTo>
                  <a:lnTo>
                    <a:pt x="3802184" y="572175"/>
                  </a:lnTo>
                  <a:lnTo>
                    <a:pt x="3823770" y="533887"/>
                  </a:lnTo>
                  <a:lnTo>
                    <a:pt x="3840565" y="492278"/>
                  </a:lnTo>
                  <a:lnTo>
                    <a:pt x="3852566" y="447344"/>
                  </a:lnTo>
                  <a:lnTo>
                    <a:pt x="3859769" y="399077"/>
                  </a:lnTo>
                  <a:lnTo>
                    <a:pt x="3862171" y="347472"/>
                  </a:lnTo>
                  <a:lnTo>
                    <a:pt x="3859214" y="293004"/>
                  </a:lnTo>
                  <a:lnTo>
                    <a:pt x="3850337" y="242834"/>
                  </a:lnTo>
                  <a:lnTo>
                    <a:pt x="3835535" y="196961"/>
                  </a:lnTo>
                  <a:lnTo>
                    <a:pt x="3814801" y="155387"/>
                  </a:lnTo>
                  <a:lnTo>
                    <a:pt x="3788130" y="118109"/>
                  </a:lnTo>
                  <a:lnTo>
                    <a:pt x="3777474" y="106933"/>
                  </a:lnTo>
                  <a:close/>
                </a:path>
                <a:path w="5038090" h="727075">
                  <a:moveTo>
                    <a:pt x="944092" y="16763"/>
                  </a:moveTo>
                  <a:lnTo>
                    <a:pt x="730351" y="16763"/>
                  </a:lnTo>
                  <a:lnTo>
                    <a:pt x="730351" y="710196"/>
                  </a:lnTo>
                  <a:lnTo>
                    <a:pt x="844397" y="710196"/>
                  </a:lnTo>
                  <a:lnTo>
                    <a:pt x="844397" y="424688"/>
                  </a:lnTo>
                  <a:lnTo>
                    <a:pt x="1043244" y="424688"/>
                  </a:lnTo>
                  <a:lnTo>
                    <a:pt x="1018133" y="388873"/>
                  </a:lnTo>
                  <a:lnTo>
                    <a:pt x="1047397" y="375348"/>
                  </a:lnTo>
                  <a:lnTo>
                    <a:pt x="1073648" y="358203"/>
                  </a:lnTo>
                  <a:lnTo>
                    <a:pt x="1096875" y="337438"/>
                  </a:lnTo>
                  <a:lnTo>
                    <a:pt x="1099399" y="334391"/>
                  </a:lnTo>
                  <a:lnTo>
                    <a:pt x="844397" y="334391"/>
                  </a:lnTo>
                  <a:lnTo>
                    <a:pt x="844397" y="106933"/>
                  </a:lnTo>
                  <a:lnTo>
                    <a:pt x="1134710" y="106933"/>
                  </a:lnTo>
                  <a:lnTo>
                    <a:pt x="1123670" y="87441"/>
                  </a:lnTo>
                  <a:lnTo>
                    <a:pt x="1099667" y="62230"/>
                  </a:lnTo>
                  <a:lnTo>
                    <a:pt x="1069304" y="42320"/>
                  </a:lnTo>
                  <a:lnTo>
                    <a:pt x="1033262" y="28114"/>
                  </a:lnTo>
                  <a:lnTo>
                    <a:pt x="991529" y="19599"/>
                  </a:lnTo>
                  <a:lnTo>
                    <a:pt x="944092" y="16763"/>
                  </a:lnTo>
                  <a:close/>
                </a:path>
                <a:path w="5038090" h="727075">
                  <a:moveTo>
                    <a:pt x="1043244" y="424688"/>
                  </a:moveTo>
                  <a:lnTo>
                    <a:pt x="918565" y="424688"/>
                  </a:lnTo>
                  <a:lnTo>
                    <a:pt x="1110843" y="710196"/>
                  </a:lnTo>
                  <a:lnTo>
                    <a:pt x="1243431" y="710196"/>
                  </a:lnTo>
                  <a:lnTo>
                    <a:pt x="1043244" y="424688"/>
                  </a:lnTo>
                  <a:close/>
                </a:path>
                <a:path w="5038090" h="727075">
                  <a:moveTo>
                    <a:pt x="1134710" y="106933"/>
                  </a:moveTo>
                  <a:lnTo>
                    <a:pt x="894943" y="106933"/>
                  </a:lnTo>
                  <a:lnTo>
                    <a:pt x="957264" y="112908"/>
                  </a:lnTo>
                  <a:lnTo>
                    <a:pt x="1001750" y="130825"/>
                  </a:lnTo>
                  <a:lnTo>
                    <a:pt x="1028424" y="160672"/>
                  </a:lnTo>
                  <a:lnTo>
                    <a:pt x="1037310" y="202437"/>
                  </a:lnTo>
                  <a:lnTo>
                    <a:pt x="1034619" y="232870"/>
                  </a:lnTo>
                  <a:lnTo>
                    <a:pt x="1013093" y="282019"/>
                  </a:lnTo>
                  <a:lnTo>
                    <a:pt x="970068" y="315477"/>
                  </a:lnTo>
                  <a:lnTo>
                    <a:pt x="905782" y="332293"/>
                  </a:lnTo>
                  <a:lnTo>
                    <a:pt x="865733" y="334391"/>
                  </a:lnTo>
                  <a:lnTo>
                    <a:pt x="1099399" y="334391"/>
                  </a:lnTo>
                  <a:lnTo>
                    <a:pt x="1133475" y="285859"/>
                  </a:lnTo>
                  <a:lnTo>
                    <a:pt x="1152195" y="225990"/>
                  </a:lnTo>
                  <a:lnTo>
                    <a:pt x="1154531" y="193294"/>
                  </a:lnTo>
                  <a:lnTo>
                    <a:pt x="1151102" y="153009"/>
                  </a:lnTo>
                  <a:lnTo>
                    <a:pt x="1140815" y="117713"/>
                  </a:lnTo>
                  <a:lnTo>
                    <a:pt x="1134710" y="106933"/>
                  </a:lnTo>
                  <a:close/>
                </a:path>
                <a:path w="5038090" h="727075">
                  <a:moveTo>
                    <a:pt x="2036546" y="16763"/>
                  </a:moveTo>
                  <a:lnTo>
                    <a:pt x="1924659" y="16763"/>
                  </a:lnTo>
                  <a:lnTo>
                    <a:pt x="2182469" y="710196"/>
                  </a:lnTo>
                  <a:lnTo>
                    <a:pt x="2286101" y="710196"/>
                  </a:lnTo>
                  <a:lnTo>
                    <a:pt x="2336754" y="568439"/>
                  </a:lnTo>
                  <a:lnTo>
                    <a:pt x="2238222" y="568439"/>
                  </a:lnTo>
                  <a:lnTo>
                    <a:pt x="2036546" y="16763"/>
                  </a:lnTo>
                  <a:close/>
                </a:path>
                <a:path w="5038090" h="727075">
                  <a:moveTo>
                    <a:pt x="2533878" y="16763"/>
                  </a:moveTo>
                  <a:lnTo>
                    <a:pt x="2433421" y="16763"/>
                  </a:lnTo>
                  <a:lnTo>
                    <a:pt x="2238222" y="568439"/>
                  </a:lnTo>
                  <a:lnTo>
                    <a:pt x="2336754" y="568439"/>
                  </a:lnTo>
                  <a:lnTo>
                    <a:pt x="2533878" y="16763"/>
                  </a:lnTo>
                  <a:close/>
                </a:path>
                <a:path w="5038090" h="727075">
                  <a:moveTo>
                    <a:pt x="4608296" y="583691"/>
                  </a:moveTo>
                  <a:lnTo>
                    <a:pt x="4608296" y="695007"/>
                  </a:lnTo>
                  <a:lnTo>
                    <a:pt x="4662275" y="708977"/>
                  </a:lnTo>
                  <a:lnTo>
                    <a:pt x="4710849" y="718959"/>
                  </a:lnTo>
                  <a:lnTo>
                    <a:pt x="4753993" y="724950"/>
                  </a:lnTo>
                  <a:lnTo>
                    <a:pt x="4791684" y="726947"/>
                  </a:lnTo>
                  <a:lnTo>
                    <a:pt x="4844355" y="723457"/>
                  </a:lnTo>
                  <a:lnTo>
                    <a:pt x="4891681" y="712984"/>
                  </a:lnTo>
                  <a:lnTo>
                    <a:pt x="4933648" y="695529"/>
                  </a:lnTo>
                  <a:lnTo>
                    <a:pt x="4970246" y="671093"/>
                  </a:lnTo>
                  <a:lnTo>
                    <a:pt x="4999843" y="640891"/>
                  </a:lnTo>
                  <a:lnTo>
                    <a:pt x="5002386" y="636714"/>
                  </a:lnTo>
                  <a:lnTo>
                    <a:pt x="4805273" y="636714"/>
                  </a:lnTo>
                  <a:lnTo>
                    <a:pt x="4766102" y="633399"/>
                  </a:lnTo>
                  <a:lnTo>
                    <a:pt x="4720215" y="623457"/>
                  </a:lnTo>
                  <a:lnTo>
                    <a:pt x="4667613" y="606887"/>
                  </a:lnTo>
                  <a:lnTo>
                    <a:pt x="4608296" y="583691"/>
                  </a:lnTo>
                  <a:close/>
                </a:path>
                <a:path w="5038090" h="727075">
                  <a:moveTo>
                    <a:pt x="4821783" y="0"/>
                  </a:moveTo>
                  <a:lnTo>
                    <a:pt x="4778303" y="3309"/>
                  </a:lnTo>
                  <a:lnTo>
                    <a:pt x="4738741" y="13239"/>
                  </a:lnTo>
                  <a:lnTo>
                    <a:pt x="4703108" y="29789"/>
                  </a:lnTo>
                  <a:lnTo>
                    <a:pt x="4671415" y="52958"/>
                  </a:lnTo>
                  <a:lnTo>
                    <a:pt x="4645412" y="81293"/>
                  </a:lnTo>
                  <a:lnTo>
                    <a:pt x="4615694" y="149060"/>
                  </a:lnTo>
                  <a:lnTo>
                    <a:pt x="4611979" y="188468"/>
                  </a:lnTo>
                  <a:lnTo>
                    <a:pt x="4614287" y="217900"/>
                  </a:lnTo>
                  <a:lnTo>
                    <a:pt x="4632714" y="271049"/>
                  </a:lnTo>
                  <a:lnTo>
                    <a:pt x="4670095" y="317293"/>
                  </a:lnTo>
                  <a:lnTo>
                    <a:pt x="4730051" y="361489"/>
                  </a:lnTo>
                  <a:lnTo>
                    <a:pt x="4768697" y="383159"/>
                  </a:lnTo>
                  <a:lnTo>
                    <a:pt x="4815052" y="414019"/>
                  </a:lnTo>
                  <a:lnTo>
                    <a:pt x="4868122" y="447817"/>
                  </a:lnTo>
                  <a:lnTo>
                    <a:pt x="4899761" y="476376"/>
                  </a:lnTo>
                  <a:lnTo>
                    <a:pt x="4919406" y="521025"/>
                  </a:lnTo>
                  <a:lnTo>
                    <a:pt x="4920716" y="538479"/>
                  </a:lnTo>
                  <a:lnTo>
                    <a:pt x="4918761" y="559280"/>
                  </a:lnTo>
                  <a:lnTo>
                    <a:pt x="4903089" y="594751"/>
                  </a:lnTo>
                  <a:lnTo>
                    <a:pt x="4872299" y="621364"/>
                  </a:lnTo>
                  <a:lnTo>
                    <a:pt x="4830250" y="635009"/>
                  </a:lnTo>
                  <a:lnTo>
                    <a:pt x="4805273" y="636714"/>
                  </a:lnTo>
                  <a:lnTo>
                    <a:pt x="5002386" y="636714"/>
                  </a:lnTo>
                  <a:lnTo>
                    <a:pt x="5020998" y="606140"/>
                  </a:lnTo>
                  <a:lnTo>
                    <a:pt x="5033700" y="566839"/>
                  </a:lnTo>
                  <a:lnTo>
                    <a:pt x="5037937" y="522985"/>
                  </a:lnTo>
                  <a:lnTo>
                    <a:pt x="5035675" y="491692"/>
                  </a:lnTo>
                  <a:lnTo>
                    <a:pt x="5017577" y="436153"/>
                  </a:lnTo>
                  <a:lnTo>
                    <a:pt x="4980384" y="388504"/>
                  </a:lnTo>
                  <a:lnTo>
                    <a:pt x="4917571" y="340030"/>
                  </a:lnTo>
                  <a:lnTo>
                    <a:pt x="4876139" y="314959"/>
                  </a:lnTo>
                  <a:lnTo>
                    <a:pt x="4827879" y="287528"/>
                  </a:lnTo>
                  <a:lnTo>
                    <a:pt x="4799755" y="270744"/>
                  </a:lnTo>
                  <a:lnTo>
                    <a:pt x="4758174" y="241129"/>
                  </a:lnTo>
                  <a:lnTo>
                    <a:pt x="4728121" y="202628"/>
                  </a:lnTo>
                  <a:lnTo>
                    <a:pt x="4722596" y="173862"/>
                  </a:lnTo>
                  <a:lnTo>
                    <a:pt x="4724430" y="156696"/>
                  </a:lnTo>
                  <a:lnTo>
                    <a:pt x="4751933" y="114173"/>
                  </a:lnTo>
                  <a:lnTo>
                    <a:pt x="4805261" y="91777"/>
                  </a:lnTo>
                  <a:lnTo>
                    <a:pt x="4827244" y="90296"/>
                  </a:lnTo>
                  <a:lnTo>
                    <a:pt x="4996154" y="90296"/>
                  </a:lnTo>
                  <a:lnTo>
                    <a:pt x="4996154" y="28575"/>
                  </a:lnTo>
                  <a:lnTo>
                    <a:pt x="4949603" y="16073"/>
                  </a:lnTo>
                  <a:lnTo>
                    <a:pt x="4905016" y="7143"/>
                  </a:lnTo>
                  <a:lnTo>
                    <a:pt x="4862405" y="1785"/>
                  </a:lnTo>
                  <a:lnTo>
                    <a:pt x="4821783" y="0"/>
                  </a:lnTo>
                  <a:close/>
                </a:path>
                <a:path w="5038090" h="727075">
                  <a:moveTo>
                    <a:pt x="4996154" y="90296"/>
                  </a:moveTo>
                  <a:lnTo>
                    <a:pt x="4827244" y="90296"/>
                  </a:lnTo>
                  <a:lnTo>
                    <a:pt x="4856726" y="92896"/>
                  </a:lnTo>
                  <a:lnTo>
                    <a:pt x="4894697" y="100710"/>
                  </a:lnTo>
                  <a:lnTo>
                    <a:pt x="4941169" y="113764"/>
                  </a:lnTo>
                  <a:lnTo>
                    <a:pt x="4996154" y="132080"/>
                  </a:lnTo>
                  <a:lnTo>
                    <a:pt x="4996154" y="90296"/>
                  </a:lnTo>
                  <a:close/>
                </a:path>
                <a:path w="5038090" h="727075">
                  <a:moveTo>
                    <a:pt x="342290" y="0"/>
                  </a:moveTo>
                  <a:lnTo>
                    <a:pt x="290218" y="2656"/>
                  </a:lnTo>
                  <a:lnTo>
                    <a:pt x="242156" y="10625"/>
                  </a:lnTo>
                  <a:lnTo>
                    <a:pt x="198105" y="23907"/>
                  </a:lnTo>
                  <a:lnTo>
                    <a:pt x="158067" y="42502"/>
                  </a:lnTo>
                  <a:lnTo>
                    <a:pt x="122041" y="66410"/>
                  </a:lnTo>
                  <a:lnTo>
                    <a:pt x="90030" y="95631"/>
                  </a:lnTo>
                  <a:lnTo>
                    <a:pt x="62521" y="129635"/>
                  </a:lnTo>
                  <a:lnTo>
                    <a:pt x="40013" y="167893"/>
                  </a:lnTo>
                  <a:lnTo>
                    <a:pt x="22507" y="210407"/>
                  </a:lnTo>
                  <a:lnTo>
                    <a:pt x="10003" y="257174"/>
                  </a:lnTo>
                  <a:lnTo>
                    <a:pt x="2500" y="308197"/>
                  </a:lnTo>
                  <a:lnTo>
                    <a:pt x="0" y="363473"/>
                  </a:lnTo>
                  <a:lnTo>
                    <a:pt x="2460" y="419589"/>
                  </a:lnTo>
                  <a:lnTo>
                    <a:pt x="9842" y="471218"/>
                  </a:lnTo>
                  <a:lnTo>
                    <a:pt x="22145" y="518358"/>
                  </a:lnTo>
                  <a:lnTo>
                    <a:pt x="39370" y="561003"/>
                  </a:lnTo>
                  <a:lnTo>
                    <a:pt x="61515" y="599148"/>
                  </a:lnTo>
                  <a:lnTo>
                    <a:pt x="88582" y="632790"/>
                  </a:lnTo>
                  <a:lnTo>
                    <a:pt x="120241" y="661557"/>
                  </a:lnTo>
                  <a:lnTo>
                    <a:pt x="156151" y="685096"/>
                  </a:lnTo>
                  <a:lnTo>
                    <a:pt x="196311" y="703405"/>
                  </a:lnTo>
                  <a:lnTo>
                    <a:pt x="240723" y="716484"/>
                  </a:lnTo>
                  <a:lnTo>
                    <a:pt x="289387" y="724331"/>
                  </a:lnTo>
                  <a:lnTo>
                    <a:pt x="342303" y="726947"/>
                  </a:lnTo>
                  <a:lnTo>
                    <a:pt x="391088" y="724607"/>
                  </a:lnTo>
                  <a:lnTo>
                    <a:pt x="444633" y="717586"/>
                  </a:lnTo>
                  <a:lnTo>
                    <a:pt x="502941" y="705886"/>
                  </a:lnTo>
                  <a:lnTo>
                    <a:pt x="566013" y="689508"/>
                  </a:lnTo>
                  <a:lnTo>
                    <a:pt x="566013" y="636714"/>
                  </a:lnTo>
                  <a:lnTo>
                    <a:pt x="357060" y="636714"/>
                  </a:lnTo>
                  <a:lnTo>
                    <a:pt x="304167" y="632259"/>
                  </a:lnTo>
                  <a:lnTo>
                    <a:pt x="257522" y="618894"/>
                  </a:lnTo>
                  <a:lnTo>
                    <a:pt x="217123" y="596621"/>
                  </a:lnTo>
                  <a:lnTo>
                    <a:pt x="182968" y="565442"/>
                  </a:lnTo>
                  <a:lnTo>
                    <a:pt x="155822" y="526107"/>
                  </a:lnTo>
                  <a:lnTo>
                    <a:pt x="136431" y="479413"/>
                  </a:lnTo>
                  <a:lnTo>
                    <a:pt x="124795" y="425369"/>
                  </a:lnTo>
                  <a:lnTo>
                    <a:pt x="120916" y="363981"/>
                  </a:lnTo>
                  <a:lnTo>
                    <a:pt x="124536" y="301877"/>
                  </a:lnTo>
                  <a:lnTo>
                    <a:pt x="135396" y="247380"/>
                  </a:lnTo>
                  <a:lnTo>
                    <a:pt x="153497" y="200479"/>
                  </a:lnTo>
                  <a:lnTo>
                    <a:pt x="178841" y="161162"/>
                  </a:lnTo>
                  <a:lnTo>
                    <a:pt x="210721" y="130159"/>
                  </a:lnTo>
                  <a:lnTo>
                    <a:pt x="248448" y="108013"/>
                  </a:lnTo>
                  <a:lnTo>
                    <a:pt x="292021" y="94726"/>
                  </a:lnTo>
                  <a:lnTo>
                    <a:pt x="341439" y="90296"/>
                  </a:lnTo>
                  <a:lnTo>
                    <a:pt x="565086" y="90296"/>
                  </a:lnTo>
                  <a:lnTo>
                    <a:pt x="565086" y="33146"/>
                  </a:lnTo>
                  <a:lnTo>
                    <a:pt x="506135" y="18645"/>
                  </a:lnTo>
                  <a:lnTo>
                    <a:pt x="449354" y="8286"/>
                  </a:lnTo>
                  <a:lnTo>
                    <a:pt x="394740" y="2071"/>
                  </a:lnTo>
                  <a:lnTo>
                    <a:pt x="342290" y="0"/>
                  </a:lnTo>
                  <a:close/>
                </a:path>
                <a:path w="5038090" h="727075">
                  <a:moveTo>
                    <a:pt x="566013" y="400176"/>
                  </a:moveTo>
                  <a:lnTo>
                    <a:pt x="451129" y="400176"/>
                  </a:lnTo>
                  <a:lnTo>
                    <a:pt x="451129" y="622274"/>
                  </a:lnTo>
                  <a:lnTo>
                    <a:pt x="427412" y="628592"/>
                  </a:lnTo>
                  <a:lnTo>
                    <a:pt x="403828" y="633104"/>
                  </a:lnTo>
                  <a:lnTo>
                    <a:pt x="380377" y="635812"/>
                  </a:lnTo>
                  <a:lnTo>
                    <a:pt x="357060" y="636714"/>
                  </a:lnTo>
                  <a:lnTo>
                    <a:pt x="566013" y="636714"/>
                  </a:lnTo>
                  <a:lnTo>
                    <a:pt x="566013" y="400176"/>
                  </a:lnTo>
                  <a:close/>
                </a:path>
                <a:path w="5038090" h="727075">
                  <a:moveTo>
                    <a:pt x="565086" y="90296"/>
                  </a:moveTo>
                  <a:lnTo>
                    <a:pt x="341439" y="90296"/>
                  </a:lnTo>
                  <a:lnTo>
                    <a:pt x="373605" y="92187"/>
                  </a:lnTo>
                  <a:lnTo>
                    <a:pt x="412052" y="97864"/>
                  </a:lnTo>
                  <a:lnTo>
                    <a:pt x="456781" y="107332"/>
                  </a:lnTo>
                  <a:lnTo>
                    <a:pt x="507793" y="120598"/>
                  </a:lnTo>
                  <a:lnTo>
                    <a:pt x="565086" y="137668"/>
                  </a:lnTo>
                  <a:lnTo>
                    <a:pt x="565086" y="90296"/>
                  </a:lnTo>
                  <a:close/>
                </a:path>
              </a:pathLst>
            </a:custGeom>
            <a:solidFill>
              <a:srgbClr val="E69CA3"/>
            </a:solidFill>
          </p:spPr>
          <p:txBody>
            <a:bodyPr wrap="square" lIns="0" tIns="0" rIns="0" bIns="0" rtlCol="0"/>
            <a:lstStyle/>
            <a:p>
              <a:endParaRPr/>
            </a:p>
          </p:txBody>
        </p:sp>
        <p:sp>
          <p:nvSpPr>
            <p:cNvPr id="13" name="object 8">
              <a:extLst>
                <a:ext uri="{FF2B5EF4-FFF2-40B4-BE49-F238E27FC236}">
                  <a16:creationId xmlns:a16="http://schemas.microsoft.com/office/drawing/2014/main" id="{3B9F6A99-0A29-4809-8F03-57198E2AF5B4}"/>
                </a:ext>
              </a:extLst>
            </p:cNvPr>
            <p:cNvSpPr/>
            <p:nvPr/>
          </p:nvSpPr>
          <p:spPr>
            <a:xfrm>
              <a:off x="2152015" y="5140832"/>
              <a:ext cx="2868295" cy="513080"/>
            </a:xfrm>
            <a:custGeom>
              <a:avLst/>
              <a:gdLst/>
              <a:ahLst/>
              <a:cxnLst/>
              <a:rect l="l" t="t" r="r" b="b"/>
              <a:pathLst>
                <a:path w="2868295" h="513079">
                  <a:moveTo>
                    <a:pt x="2762631" y="54229"/>
                  </a:moveTo>
                  <a:lnTo>
                    <a:pt x="2656840" y="326517"/>
                  </a:lnTo>
                  <a:lnTo>
                    <a:pt x="2868295" y="326517"/>
                  </a:lnTo>
                  <a:lnTo>
                    <a:pt x="2762631" y="54229"/>
                  </a:lnTo>
                  <a:close/>
                </a:path>
                <a:path w="2868295" h="513079">
                  <a:moveTo>
                    <a:pt x="1391031" y="54229"/>
                  </a:moveTo>
                  <a:lnTo>
                    <a:pt x="1285239" y="326517"/>
                  </a:lnTo>
                  <a:lnTo>
                    <a:pt x="1496695" y="326517"/>
                  </a:lnTo>
                  <a:lnTo>
                    <a:pt x="1391031" y="54229"/>
                  </a:lnTo>
                  <a:close/>
                </a:path>
                <a:path w="2868295" h="513079">
                  <a:moveTo>
                    <a:pt x="105791" y="54229"/>
                  </a:moveTo>
                  <a:lnTo>
                    <a:pt x="0" y="326517"/>
                  </a:lnTo>
                  <a:lnTo>
                    <a:pt x="211455" y="326517"/>
                  </a:lnTo>
                  <a:lnTo>
                    <a:pt x="105791" y="54229"/>
                  </a:lnTo>
                  <a:close/>
                </a:path>
                <a:path w="2868295" h="513079">
                  <a:moveTo>
                    <a:pt x="1927098" y="0"/>
                  </a:moveTo>
                  <a:lnTo>
                    <a:pt x="1927098" y="513041"/>
                  </a:lnTo>
                  <a:lnTo>
                    <a:pt x="2040001" y="513041"/>
                  </a:lnTo>
                  <a:lnTo>
                    <a:pt x="2098655" y="508851"/>
                  </a:lnTo>
                  <a:lnTo>
                    <a:pt x="2147951" y="496282"/>
                  </a:lnTo>
                  <a:lnTo>
                    <a:pt x="2187912" y="475338"/>
                  </a:lnTo>
                  <a:lnTo>
                    <a:pt x="2218563" y="446024"/>
                  </a:lnTo>
                  <a:lnTo>
                    <a:pt x="2243472" y="406451"/>
                  </a:lnTo>
                  <a:lnTo>
                    <a:pt x="2261250" y="360521"/>
                  </a:lnTo>
                  <a:lnTo>
                    <a:pt x="2271908" y="308256"/>
                  </a:lnTo>
                  <a:lnTo>
                    <a:pt x="2275459" y="249682"/>
                  </a:lnTo>
                  <a:lnTo>
                    <a:pt x="2271980" y="195099"/>
                  </a:lnTo>
                  <a:lnTo>
                    <a:pt x="2261536" y="146780"/>
                  </a:lnTo>
                  <a:lnTo>
                    <a:pt x="2244115" y="104699"/>
                  </a:lnTo>
                  <a:lnTo>
                    <a:pt x="2219706" y="68834"/>
                  </a:lnTo>
                  <a:lnTo>
                    <a:pt x="2183034" y="35702"/>
                  </a:lnTo>
                  <a:lnTo>
                    <a:pt x="2139315" y="14859"/>
                  </a:lnTo>
                  <a:lnTo>
                    <a:pt x="2079990" y="3714"/>
                  </a:lnTo>
                  <a:lnTo>
                    <a:pt x="2041142" y="928"/>
                  </a:lnTo>
                  <a:lnTo>
                    <a:pt x="1996186" y="0"/>
                  </a:lnTo>
                  <a:lnTo>
                    <a:pt x="1927098" y="0"/>
                  </a:lnTo>
                  <a:close/>
                </a:path>
              </a:pathLst>
            </a:custGeom>
            <a:ln w="22860">
              <a:solidFill>
                <a:srgbClr val="9F2936"/>
              </a:solidFill>
            </a:ln>
          </p:spPr>
          <p:txBody>
            <a:bodyPr wrap="square" lIns="0" tIns="0" rIns="0" bIns="0" rtlCol="0"/>
            <a:lstStyle/>
            <a:p>
              <a:endParaRPr/>
            </a:p>
          </p:txBody>
        </p:sp>
        <p:sp>
          <p:nvSpPr>
            <p:cNvPr id="14" name="object 9">
              <a:extLst>
                <a:ext uri="{FF2B5EF4-FFF2-40B4-BE49-F238E27FC236}">
                  <a16:creationId xmlns:a16="http://schemas.microsoft.com/office/drawing/2014/main" id="{6671A225-DAF7-4613-AF2E-FC70535C448C}"/>
                </a:ext>
              </a:extLst>
            </p:cNvPr>
            <p:cNvSpPr/>
            <p:nvPr/>
          </p:nvSpPr>
          <p:spPr>
            <a:xfrm>
              <a:off x="1519173" y="5129402"/>
              <a:ext cx="215773" cy="250317"/>
            </a:xfrm>
            <a:prstGeom prst="rect">
              <a:avLst/>
            </a:prstGeom>
            <a:blipFill>
              <a:blip r:embed="rId4" cstate="print"/>
              <a:stretch>
                <a:fillRect/>
              </a:stretch>
            </a:blipFill>
          </p:spPr>
          <p:txBody>
            <a:bodyPr wrap="square" lIns="0" tIns="0" rIns="0" bIns="0" rtlCol="0"/>
            <a:lstStyle/>
            <a:p>
              <a:endParaRPr/>
            </a:p>
          </p:txBody>
        </p:sp>
        <p:sp>
          <p:nvSpPr>
            <p:cNvPr id="15" name="object 10">
              <a:extLst>
                <a:ext uri="{FF2B5EF4-FFF2-40B4-BE49-F238E27FC236}">
                  <a16:creationId xmlns:a16="http://schemas.microsoft.com/office/drawing/2014/main" id="{B0312372-D991-47C1-8B3D-C981828C2883}"/>
                </a:ext>
              </a:extLst>
            </p:cNvPr>
            <p:cNvSpPr/>
            <p:nvPr/>
          </p:nvSpPr>
          <p:spPr>
            <a:xfrm>
              <a:off x="686206" y="5033898"/>
              <a:ext cx="5038090" cy="727075"/>
            </a:xfrm>
            <a:custGeom>
              <a:avLst/>
              <a:gdLst/>
              <a:ahLst/>
              <a:cxnLst/>
              <a:rect l="l" t="t" r="r" b="b"/>
              <a:pathLst>
                <a:path w="5038090" h="727075">
                  <a:moveTo>
                    <a:pt x="4183227" y="16763"/>
                  </a:moveTo>
                  <a:lnTo>
                    <a:pt x="4291177" y="16763"/>
                  </a:lnTo>
                  <a:lnTo>
                    <a:pt x="4557750" y="710196"/>
                  </a:lnTo>
                  <a:lnTo>
                    <a:pt x="4438243" y="710196"/>
                  </a:lnTo>
                  <a:lnTo>
                    <a:pt x="4364964" y="523747"/>
                  </a:lnTo>
                  <a:lnTo>
                    <a:pt x="4092168" y="523747"/>
                  </a:lnTo>
                  <a:lnTo>
                    <a:pt x="4017746" y="710196"/>
                  </a:lnTo>
                  <a:lnTo>
                    <a:pt x="3912717" y="710196"/>
                  </a:lnTo>
                  <a:lnTo>
                    <a:pt x="4183227" y="16763"/>
                  </a:lnTo>
                  <a:close/>
                </a:path>
                <a:path w="5038090" h="727075">
                  <a:moveTo>
                    <a:pt x="3277971" y="16763"/>
                  </a:moveTo>
                  <a:lnTo>
                    <a:pt x="3511778" y="16763"/>
                  </a:lnTo>
                  <a:lnTo>
                    <a:pt x="3560356" y="18214"/>
                  </a:lnTo>
                  <a:lnTo>
                    <a:pt x="3604171" y="22558"/>
                  </a:lnTo>
                  <a:lnTo>
                    <a:pt x="3643223" y="29783"/>
                  </a:lnTo>
                  <a:lnTo>
                    <a:pt x="3708424" y="53405"/>
                  </a:lnTo>
                  <a:lnTo>
                    <a:pt x="3763720" y="92509"/>
                  </a:lnTo>
                  <a:lnTo>
                    <a:pt x="3814801" y="155387"/>
                  </a:lnTo>
                  <a:lnTo>
                    <a:pt x="3835535" y="196961"/>
                  </a:lnTo>
                  <a:lnTo>
                    <a:pt x="3850337" y="242834"/>
                  </a:lnTo>
                  <a:lnTo>
                    <a:pt x="3859214" y="293004"/>
                  </a:lnTo>
                  <a:lnTo>
                    <a:pt x="3862171" y="347472"/>
                  </a:lnTo>
                  <a:lnTo>
                    <a:pt x="3859769" y="399077"/>
                  </a:lnTo>
                  <a:lnTo>
                    <a:pt x="3852566" y="447344"/>
                  </a:lnTo>
                  <a:lnTo>
                    <a:pt x="3840565" y="492278"/>
                  </a:lnTo>
                  <a:lnTo>
                    <a:pt x="3823770" y="533887"/>
                  </a:lnTo>
                  <a:lnTo>
                    <a:pt x="3802184" y="572175"/>
                  </a:lnTo>
                  <a:lnTo>
                    <a:pt x="3775811" y="607148"/>
                  </a:lnTo>
                  <a:lnTo>
                    <a:pt x="3725043" y="654429"/>
                  </a:lnTo>
                  <a:lnTo>
                    <a:pt x="3666845" y="686193"/>
                  </a:lnTo>
                  <a:lnTo>
                    <a:pt x="3597424" y="704195"/>
                  </a:lnTo>
                  <a:lnTo>
                    <a:pt x="3557099" y="708696"/>
                  </a:lnTo>
                  <a:lnTo>
                    <a:pt x="3513048" y="710196"/>
                  </a:lnTo>
                  <a:lnTo>
                    <a:pt x="3277971" y="710196"/>
                  </a:lnTo>
                  <a:lnTo>
                    <a:pt x="3277971" y="16763"/>
                  </a:lnTo>
                  <a:close/>
                </a:path>
                <a:path w="5038090" h="727075">
                  <a:moveTo>
                    <a:pt x="2811627" y="16763"/>
                  </a:moveTo>
                  <a:lnTo>
                    <a:pt x="2919577" y="16763"/>
                  </a:lnTo>
                  <a:lnTo>
                    <a:pt x="3186150" y="710196"/>
                  </a:lnTo>
                  <a:lnTo>
                    <a:pt x="3066643" y="710196"/>
                  </a:lnTo>
                  <a:lnTo>
                    <a:pt x="2993364" y="523747"/>
                  </a:lnTo>
                  <a:lnTo>
                    <a:pt x="2720568" y="523747"/>
                  </a:lnTo>
                  <a:lnTo>
                    <a:pt x="2646146" y="710196"/>
                  </a:lnTo>
                  <a:lnTo>
                    <a:pt x="2541117" y="710196"/>
                  </a:lnTo>
                  <a:lnTo>
                    <a:pt x="2811627" y="16763"/>
                  </a:lnTo>
                  <a:close/>
                </a:path>
                <a:path w="5038090" h="727075">
                  <a:moveTo>
                    <a:pt x="1924659" y="16763"/>
                  </a:moveTo>
                  <a:lnTo>
                    <a:pt x="2036546" y="16763"/>
                  </a:lnTo>
                  <a:lnTo>
                    <a:pt x="2238222" y="568439"/>
                  </a:lnTo>
                  <a:lnTo>
                    <a:pt x="2433421" y="16763"/>
                  </a:lnTo>
                  <a:lnTo>
                    <a:pt x="2533878" y="16763"/>
                  </a:lnTo>
                  <a:lnTo>
                    <a:pt x="2286101" y="710196"/>
                  </a:lnTo>
                  <a:lnTo>
                    <a:pt x="2182469" y="710196"/>
                  </a:lnTo>
                  <a:lnTo>
                    <a:pt x="1924659" y="16763"/>
                  </a:lnTo>
                  <a:close/>
                </a:path>
                <a:path w="5038090" h="727075">
                  <a:moveTo>
                    <a:pt x="1526387" y="16763"/>
                  </a:moveTo>
                  <a:lnTo>
                    <a:pt x="1634337" y="16763"/>
                  </a:lnTo>
                  <a:lnTo>
                    <a:pt x="1900910" y="710196"/>
                  </a:lnTo>
                  <a:lnTo>
                    <a:pt x="1781403" y="710196"/>
                  </a:lnTo>
                  <a:lnTo>
                    <a:pt x="1708124" y="523747"/>
                  </a:lnTo>
                  <a:lnTo>
                    <a:pt x="1435328" y="523747"/>
                  </a:lnTo>
                  <a:lnTo>
                    <a:pt x="1360906" y="710196"/>
                  </a:lnTo>
                  <a:lnTo>
                    <a:pt x="1255877" y="710196"/>
                  </a:lnTo>
                  <a:lnTo>
                    <a:pt x="1526387" y="16763"/>
                  </a:lnTo>
                  <a:close/>
                </a:path>
                <a:path w="5038090" h="727075">
                  <a:moveTo>
                    <a:pt x="730351" y="16763"/>
                  </a:moveTo>
                  <a:lnTo>
                    <a:pt x="944092" y="16763"/>
                  </a:lnTo>
                  <a:lnTo>
                    <a:pt x="991529" y="19599"/>
                  </a:lnTo>
                  <a:lnTo>
                    <a:pt x="1033262" y="28114"/>
                  </a:lnTo>
                  <a:lnTo>
                    <a:pt x="1069304" y="42320"/>
                  </a:lnTo>
                  <a:lnTo>
                    <a:pt x="1123670" y="87441"/>
                  </a:lnTo>
                  <a:lnTo>
                    <a:pt x="1151102" y="153009"/>
                  </a:lnTo>
                  <a:lnTo>
                    <a:pt x="1154531" y="193294"/>
                  </a:lnTo>
                  <a:lnTo>
                    <a:pt x="1152195" y="225990"/>
                  </a:lnTo>
                  <a:lnTo>
                    <a:pt x="1133475" y="285859"/>
                  </a:lnTo>
                  <a:lnTo>
                    <a:pt x="1096875" y="337438"/>
                  </a:lnTo>
                  <a:lnTo>
                    <a:pt x="1047397" y="375348"/>
                  </a:lnTo>
                  <a:lnTo>
                    <a:pt x="1018133" y="388873"/>
                  </a:lnTo>
                  <a:lnTo>
                    <a:pt x="1243431" y="710196"/>
                  </a:lnTo>
                  <a:lnTo>
                    <a:pt x="1110843" y="710196"/>
                  </a:lnTo>
                  <a:lnTo>
                    <a:pt x="918565" y="424688"/>
                  </a:lnTo>
                  <a:lnTo>
                    <a:pt x="844397" y="424688"/>
                  </a:lnTo>
                  <a:lnTo>
                    <a:pt x="844397" y="710196"/>
                  </a:lnTo>
                  <a:lnTo>
                    <a:pt x="730351" y="710196"/>
                  </a:lnTo>
                  <a:lnTo>
                    <a:pt x="730351" y="16763"/>
                  </a:lnTo>
                  <a:close/>
                </a:path>
                <a:path w="5038090" h="727075">
                  <a:moveTo>
                    <a:pt x="4821783" y="0"/>
                  </a:moveTo>
                  <a:lnTo>
                    <a:pt x="4862405" y="1785"/>
                  </a:lnTo>
                  <a:lnTo>
                    <a:pt x="4905016" y="7143"/>
                  </a:lnTo>
                  <a:lnTo>
                    <a:pt x="4949603" y="16073"/>
                  </a:lnTo>
                  <a:lnTo>
                    <a:pt x="4996154" y="28575"/>
                  </a:lnTo>
                  <a:lnTo>
                    <a:pt x="4996154" y="132080"/>
                  </a:lnTo>
                  <a:lnTo>
                    <a:pt x="4941169" y="113764"/>
                  </a:lnTo>
                  <a:lnTo>
                    <a:pt x="4894697" y="100710"/>
                  </a:lnTo>
                  <a:lnTo>
                    <a:pt x="4856726" y="92896"/>
                  </a:lnTo>
                  <a:lnTo>
                    <a:pt x="4827244" y="90296"/>
                  </a:lnTo>
                  <a:lnTo>
                    <a:pt x="4805261" y="91777"/>
                  </a:lnTo>
                  <a:lnTo>
                    <a:pt x="4767630" y="103691"/>
                  </a:lnTo>
                  <a:lnTo>
                    <a:pt x="4729930" y="141017"/>
                  </a:lnTo>
                  <a:lnTo>
                    <a:pt x="4722596" y="173862"/>
                  </a:lnTo>
                  <a:lnTo>
                    <a:pt x="4723977" y="188626"/>
                  </a:lnTo>
                  <a:lnTo>
                    <a:pt x="4744694" y="228345"/>
                  </a:lnTo>
                  <a:lnTo>
                    <a:pt x="4776523" y="255269"/>
                  </a:lnTo>
                  <a:lnTo>
                    <a:pt x="4827879" y="287528"/>
                  </a:lnTo>
                  <a:lnTo>
                    <a:pt x="4876139" y="314959"/>
                  </a:lnTo>
                  <a:lnTo>
                    <a:pt x="4917571" y="340030"/>
                  </a:lnTo>
                  <a:lnTo>
                    <a:pt x="4952323" y="364553"/>
                  </a:lnTo>
                  <a:lnTo>
                    <a:pt x="5001742" y="411860"/>
                  </a:lnTo>
                  <a:lnTo>
                    <a:pt x="5028888" y="462756"/>
                  </a:lnTo>
                  <a:lnTo>
                    <a:pt x="5037937" y="522985"/>
                  </a:lnTo>
                  <a:lnTo>
                    <a:pt x="5033700" y="566839"/>
                  </a:lnTo>
                  <a:lnTo>
                    <a:pt x="5020998" y="606140"/>
                  </a:lnTo>
                  <a:lnTo>
                    <a:pt x="4999843" y="640891"/>
                  </a:lnTo>
                  <a:lnTo>
                    <a:pt x="4970246" y="671093"/>
                  </a:lnTo>
                  <a:lnTo>
                    <a:pt x="4933648" y="695529"/>
                  </a:lnTo>
                  <a:lnTo>
                    <a:pt x="4891681" y="712984"/>
                  </a:lnTo>
                  <a:lnTo>
                    <a:pt x="4844355" y="723457"/>
                  </a:lnTo>
                  <a:lnTo>
                    <a:pt x="4791684" y="726947"/>
                  </a:lnTo>
                  <a:lnTo>
                    <a:pt x="4753993" y="724950"/>
                  </a:lnTo>
                  <a:lnTo>
                    <a:pt x="4710849" y="718959"/>
                  </a:lnTo>
                  <a:lnTo>
                    <a:pt x="4662275" y="708977"/>
                  </a:lnTo>
                  <a:lnTo>
                    <a:pt x="4608296" y="695007"/>
                  </a:lnTo>
                  <a:lnTo>
                    <a:pt x="4608296" y="583691"/>
                  </a:lnTo>
                  <a:lnTo>
                    <a:pt x="4667613" y="606887"/>
                  </a:lnTo>
                  <a:lnTo>
                    <a:pt x="4720215" y="623457"/>
                  </a:lnTo>
                  <a:lnTo>
                    <a:pt x="4766102" y="633399"/>
                  </a:lnTo>
                  <a:lnTo>
                    <a:pt x="4805273" y="636714"/>
                  </a:lnTo>
                  <a:lnTo>
                    <a:pt x="4830250" y="635009"/>
                  </a:lnTo>
                  <a:lnTo>
                    <a:pt x="4872299" y="621364"/>
                  </a:lnTo>
                  <a:lnTo>
                    <a:pt x="4903089" y="594751"/>
                  </a:lnTo>
                  <a:lnTo>
                    <a:pt x="4918761" y="559280"/>
                  </a:lnTo>
                  <a:lnTo>
                    <a:pt x="4920716" y="538479"/>
                  </a:lnTo>
                  <a:lnTo>
                    <a:pt x="4919406" y="521025"/>
                  </a:lnTo>
                  <a:lnTo>
                    <a:pt x="4899761" y="476376"/>
                  </a:lnTo>
                  <a:lnTo>
                    <a:pt x="4868122" y="447817"/>
                  </a:lnTo>
                  <a:lnTo>
                    <a:pt x="4815052" y="414019"/>
                  </a:lnTo>
                  <a:lnTo>
                    <a:pt x="4768697" y="383159"/>
                  </a:lnTo>
                  <a:lnTo>
                    <a:pt x="4730051" y="361489"/>
                  </a:lnTo>
                  <a:lnTo>
                    <a:pt x="4697180" y="339534"/>
                  </a:lnTo>
                  <a:lnTo>
                    <a:pt x="4648809" y="294766"/>
                  </a:lnTo>
                  <a:lnTo>
                    <a:pt x="4621202" y="245427"/>
                  </a:lnTo>
                  <a:lnTo>
                    <a:pt x="4611979" y="188468"/>
                  </a:lnTo>
                  <a:lnTo>
                    <a:pt x="4615694" y="149060"/>
                  </a:lnTo>
                  <a:lnTo>
                    <a:pt x="4645412" y="81293"/>
                  </a:lnTo>
                  <a:lnTo>
                    <a:pt x="4671415" y="52958"/>
                  </a:lnTo>
                  <a:lnTo>
                    <a:pt x="4703108" y="29789"/>
                  </a:lnTo>
                  <a:lnTo>
                    <a:pt x="4738741" y="13239"/>
                  </a:lnTo>
                  <a:lnTo>
                    <a:pt x="4778303" y="3309"/>
                  </a:lnTo>
                  <a:lnTo>
                    <a:pt x="4821783" y="0"/>
                  </a:lnTo>
                  <a:close/>
                </a:path>
                <a:path w="5038090" h="727075">
                  <a:moveTo>
                    <a:pt x="342290" y="0"/>
                  </a:moveTo>
                  <a:lnTo>
                    <a:pt x="394740" y="2071"/>
                  </a:lnTo>
                  <a:lnTo>
                    <a:pt x="449354" y="8286"/>
                  </a:lnTo>
                  <a:lnTo>
                    <a:pt x="506135" y="18645"/>
                  </a:lnTo>
                  <a:lnTo>
                    <a:pt x="565086" y="33146"/>
                  </a:lnTo>
                  <a:lnTo>
                    <a:pt x="565086" y="137668"/>
                  </a:lnTo>
                  <a:lnTo>
                    <a:pt x="507793" y="120598"/>
                  </a:lnTo>
                  <a:lnTo>
                    <a:pt x="456781" y="107332"/>
                  </a:lnTo>
                  <a:lnTo>
                    <a:pt x="412052" y="97864"/>
                  </a:lnTo>
                  <a:lnTo>
                    <a:pt x="373605" y="92187"/>
                  </a:lnTo>
                  <a:lnTo>
                    <a:pt x="341439" y="90296"/>
                  </a:lnTo>
                  <a:lnTo>
                    <a:pt x="292021" y="94726"/>
                  </a:lnTo>
                  <a:lnTo>
                    <a:pt x="248448" y="108013"/>
                  </a:lnTo>
                  <a:lnTo>
                    <a:pt x="210721" y="130159"/>
                  </a:lnTo>
                  <a:lnTo>
                    <a:pt x="178841" y="161162"/>
                  </a:lnTo>
                  <a:lnTo>
                    <a:pt x="153497" y="200479"/>
                  </a:lnTo>
                  <a:lnTo>
                    <a:pt x="135396" y="247380"/>
                  </a:lnTo>
                  <a:lnTo>
                    <a:pt x="124536" y="301877"/>
                  </a:lnTo>
                  <a:lnTo>
                    <a:pt x="120916" y="363981"/>
                  </a:lnTo>
                  <a:lnTo>
                    <a:pt x="124795" y="425369"/>
                  </a:lnTo>
                  <a:lnTo>
                    <a:pt x="136431" y="479413"/>
                  </a:lnTo>
                  <a:lnTo>
                    <a:pt x="155822" y="526107"/>
                  </a:lnTo>
                  <a:lnTo>
                    <a:pt x="182968" y="565442"/>
                  </a:lnTo>
                  <a:lnTo>
                    <a:pt x="217123" y="596621"/>
                  </a:lnTo>
                  <a:lnTo>
                    <a:pt x="257522" y="618894"/>
                  </a:lnTo>
                  <a:lnTo>
                    <a:pt x="304167" y="632259"/>
                  </a:lnTo>
                  <a:lnTo>
                    <a:pt x="357060" y="636714"/>
                  </a:lnTo>
                  <a:lnTo>
                    <a:pt x="380377" y="635812"/>
                  </a:lnTo>
                  <a:lnTo>
                    <a:pt x="403828" y="633104"/>
                  </a:lnTo>
                  <a:lnTo>
                    <a:pt x="427412" y="628592"/>
                  </a:lnTo>
                  <a:lnTo>
                    <a:pt x="451129" y="622274"/>
                  </a:lnTo>
                  <a:lnTo>
                    <a:pt x="451129" y="400176"/>
                  </a:lnTo>
                  <a:lnTo>
                    <a:pt x="566013" y="400176"/>
                  </a:lnTo>
                  <a:lnTo>
                    <a:pt x="566013" y="689508"/>
                  </a:lnTo>
                  <a:lnTo>
                    <a:pt x="502941" y="705886"/>
                  </a:lnTo>
                  <a:lnTo>
                    <a:pt x="444633" y="717586"/>
                  </a:lnTo>
                  <a:lnTo>
                    <a:pt x="391088" y="724607"/>
                  </a:lnTo>
                  <a:lnTo>
                    <a:pt x="342303" y="726947"/>
                  </a:lnTo>
                  <a:lnTo>
                    <a:pt x="289387" y="724331"/>
                  </a:lnTo>
                  <a:lnTo>
                    <a:pt x="240723" y="716484"/>
                  </a:lnTo>
                  <a:lnTo>
                    <a:pt x="196311" y="703405"/>
                  </a:lnTo>
                  <a:lnTo>
                    <a:pt x="156151" y="685096"/>
                  </a:lnTo>
                  <a:lnTo>
                    <a:pt x="120241" y="661557"/>
                  </a:lnTo>
                  <a:lnTo>
                    <a:pt x="88582" y="632790"/>
                  </a:lnTo>
                  <a:lnTo>
                    <a:pt x="61515" y="599148"/>
                  </a:lnTo>
                  <a:lnTo>
                    <a:pt x="39370" y="561003"/>
                  </a:lnTo>
                  <a:lnTo>
                    <a:pt x="22145" y="518358"/>
                  </a:lnTo>
                  <a:lnTo>
                    <a:pt x="9842" y="471218"/>
                  </a:lnTo>
                  <a:lnTo>
                    <a:pt x="2460" y="419589"/>
                  </a:lnTo>
                  <a:lnTo>
                    <a:pt x="0" y="363473"/>
                  </a:lnTo>
                  <a:lnTo>
                    <a:pt x="2500" y="308197"/>
                  </a:lnTo>
                  <a:lnTo>
                    <a:pt x="10003" y="257174"/>
                  </a:lnTo>
                  <a:lnTo>
                    <a:pt x="22507" y="210407"/>
                  </a:lnTo>
                  <a:lnTo>
                    <a:pt x="40013" y="167893"/>
                  </a:lnTo>
                  <a:lnTo>
                    <a:pt x="62521" y="129635"/>
                  </a:lnTo>
                  <a:lnTo>
                    <a:pt x="90030" y="95631"/>
                  </a:lnTo>
                  <a:lnTo>
                    <a:pt x="122041" y="66410"/>
                  </a:lnTo>
                  <a:lnTo>
                    <a:pt x="158067" y="42502"/>
                  </a:lnTo>
                  <a:lnTo>
                    <a:pt x="198105" y="23907"/>
                  </a:lnTo>
                  <a:lnTo>
                    <a:pt x="242156" y="10625"/>
                  </a:lnTo>
                  <a:lnTo>
                    <a:pt x="290218" y="2656"/>
                  </a:lnTo>
                  <a:lnTo>
                    <a:pt x="342290" y="0"/>
                  </a:lnTo>
                  <a:close/>
                </a:path>
              </a:pathLst>
            </a:custGeom>
            <a:ln w="22860">
              <a:solidFill>
                <a:srgbClr val="9F2936"/>
              </a:solidFill>
            </a:ln>
          </p:spPr>
          <p:txBody>
            <a:bodyPr wrap="square" lIns="0" tIns="0" rIns="0" bIns="0" rtlCol="0"/>
            <a:lstStyle/>
            <a:p>
              <a:endParaRPr/>
            </a:p>
          </p:txBody>
        </p:sp>
        <p:sp>
          <p:nvSpPr>
            <p:cNvPr id="16" name="object 11">
              <a:extLst>
                <a:ext uri="{FF2B5EF4-FFF2-40B4-BE49-F238E27FC236}">
                  <a16:creationId xmlns:a16="http://schemas.microsoft.com/office/drawing/2014/main" id="{2CB7936E-D9C3-4FCB-BAF3-9C93FFC36DDF}"/>
                </a:ext>
              </a:extLst>
            </p:cNvPr>
            <p:cNvSpPr/>
            <p:nvPr/>
          </p:nvSpPr>
          <p:spPr>
            <a:xfrm>
              <a:off x="6479794" y="5033898"/>
              <a:ext cx="3990085" cy="726947"/>
            </a:xfrm>
            <a:prstGeom prst="rect">
              <a:avLst/>
            </a:prstGeom>
            <a:blipFill>
              <a:blip r:embed="rId5" cstate="print"/>
              <a:stretch>
                <a:fillRect/>
              </a:stretch>
            </a:blipFill>
          </p:spPr>
          <p:txBody>
            <a:bodyPr wrap="square" lIns="0" tIns="0" rIns="0" bIns="0" rtlCol="0"/>
            <a:lstStyle/>
            <a:p>
              <a:endParaRPr/>
            </a:p>
          </p:txBody>
        </p:sp>
        <p:sp>
          <p:nvSpPr>
            <p:cNvPr id="17" name="object 12">
              <a:extLst>
                <a:ext uri="{FF2B5EF4-FFF2-40B4-BE49-F238E27FC236}">
                  <a16:creationId xmlns:a16="http://schemas.microsoft.com/office/drawing/2014/main" id="{165265B0-36AF-4751-AEBA-D7D8D3175C1F}"/>
                </a:ext>
              </a:extLst>
            </p:cNvPr>
            <p:cNvSpPr/>
            <p:nvPr/>
          </p:nvSpPr>
          <p:spPr>
            <a:xfrm>
              <a:off x="9554590" y="5195061"/>
              <a:ext cx="211454" cy="272415"/>
            </a:xfrm>
            <a:custGeom>
              <a:avLst/>
              <a:gdLst/>
              <a:ahLst/>
              <a:cxnLst/>
              <a:rect l="l" t="t" r="r" b="b"/>
              <a:pathLst>
                <a:path w="211454" h="272414">
                  <a:moveTo>
                    <a:pt x="105663" y="0"/>
                  </a:moveTo>
                  <a:lnTo>
                    <a:pt x="0" y="272288"/>
                  </a:lnTo>
                  <a:lnTo>
                    <a:pt x="211327" y="272288"/>
                  </a:lnTo>
                  <a:lnTo>
                    <a:pt x="105663" y="0"/>
                  </a:lnTo>
                  <a:close/>
                </a:path>
              </a:pathLst>
            </a:custGeom>
            <a:ln w="12700">
              <a:solidFill>
                <a:srgbClr val="09202D"/>
              </a:solidFill>
            </a:ln>
          </p:spPr>
          <p:txBody>
            <a:bodyPr wrap="square" lIns="0" tIns="0" rIns="0" bIns="0" rtlCol="0"/>
            <a:lstStyle/>
            <a:p>
              <a:endParaRPr/>
            </a:p>
          </p:txBody>
        </p:sp>
        <p:sp>
          <p:nvSpPr>
            <p:cNvPr id="18" name="object 13">
              <a:extLst>
                <a:ext uri="{FF2B5EF4-FFF2-40B4-BE49-F238E27FC236}">
                  <a16:creationId xmlns:a16="http://schemas.microsoft.com/office/drawing/2014/main" id="{967CCD05-16E0-465E-BEB8-AE6157E42B14}"/>
                </a:ext>
              </a:extLst>
            </p:cNvPr>
            <p:cNvSpPr/>
            <p:nvPr/>
          </p:nvSpPr>
          <p:spPr>
            <a:xfrm>
              <a:off x="6471919" y="5024119"/>
              <a:ext cx="4004309" cy="744474"/>
            </a:xfrm>
            <a:prstGeom prst="rect">
              <a:avLst/>
            </a:prstGeom>
            <a:blipFill>
              <a:blip r:embed="rId6" cstate="print"/>
              <a:stretch>
                <a:fillRect/>
              </a:stretch>
            </a:blipFill>
          </p:spPr>
          <p:txBody>
            <a:bodyPr wrap="square" lIns="0" tIns="0" rIns="0" bIns="0" rtlCol="0"/>
            <a:lstStyle/>
            <a:p>
              <a:endParaRPr/>
            </a:p>
          </p:txBody>
        </p:sp>
        <p:sp>
          <p:nvSpPr>
            <p:cNvPr id="19" name="object 14">
              <a:extLst>
                <a:ext uri="{FF2B5EF4-FFF2-40B4-BE49-F238E27FC236}">
                  <a16:creationId xmlns:a16="http://schemas.microsoft.com/office/drawing/2014/main" id="{B423F253-83EC-4785-84F7-7F490E5E8401}"/>
                </a:ext>
              </a:extLst>
            </p:cNvPr>
            <p:cNvSpPr/>
            <p:nvPr/>
          </p:nvSpPr>
          <p:spPr>
            <a:xfrm>
              <a:off x="5020309" y="2733039"/>
              <a:ext cx="2018029" cy="2184019"/>
            </a:xfrm>
            <a:prstGeom prst="rect">
              <a:avLst/>
            </a:prstGeom>
            <a:blipFill>
              <a:blip r:embed="rId7" cstate="print"/>
              <a:stretch>
                <a:fillRect/>
              </a:stretch>
            </a:blipFill>
          </p:spPr>
          <p:txBody>
            <a:bodyPr wrap="square" lIns="0" tIns="0" rIns="0" bIns="0" rtlCol="0"/>
            <a:lstStyle/>
            <a:p>
              <a:endParaRPr/>
            </a:p>
          </p:txBody>
        </p:sp>
      </p:grpSp>
      <p:grpSp>
        <p:nvGrpSpPr>
          <p:cNvPr id="20" name="object 15">
            <a:extLst>
              <a:ext uri="{FF2B5EF4-FFF2-40B4-BE49-F238E27FC236}">
                <a16:creationId xmlns:a16="http://schemas.microsoft.com/office/drawing/2014/main" id="{51F8464F-96E8-418A-BA0F-C3BCE94227EF}"/>
              </a:ext>
            </a:extLst>
          </p:cNvPr>
          <p:cNvGrpSpPr/>
          <p:nvPr/>
        </p:nvGrpSpPr>
        <p:grpSpPr>
          <a:xfrm>
            <a:off x="3141771" y="3296527"/>
            <a:ext cx="1049655" cy="1553845"/>
            <a:chOff x="2884042" y="3129279"/>
            <a:chExt cx="1049655" cy="1553845"/>
          </a:xfrm>
        </p:grpSpPr>
        <p:sp>
          <p:nvSpPr>
            <p:cNvPr id="21" name="object 16">
              <a:extLst>
                <a:ext uri="{FF2B5EF4-FFF2-40B4-BE49-F238E27FC236}">
                  <a16:creationId xmlns:a16="http://schemas.microsoft.com/office/drawing/2014/main" id="{E0B355F8-9CCD-401B-9727-E2337BADC1A4}"/>
                </a:ext>
              </a:extLst>
            </p:cNvPr>
            <p:cNvSpPr/>
            <p:nvPr/>
          </p:nvSpPr>
          <p:spPr>
            <a:xfrm>
              <a:off x="2951479" y="3157219"/>
              <a:ext cx="914400" cy="1485900"/>
            </a:xfrm>
            <a:custGeom>
              <a:avLst/>
              <a:gdLst/>
              <a:ahLst/>
              <a:cxnLst/>
              <a:rect l="l" t="t" r="r" b="b"/>
              <a:pathLst>
                <a:path w="914400" h="1485900">
                  <a:moveTo>
                    <a:pt x="685799" y="0"/>
                  </a:moveTo>
                  <a:lnTo>
                    <a:pt x="228600" y="0"/>
                  </a:lnTo>
                  <a:lnTo>
                    <a:pt x="228600" y="1028699"/>
                  </a:lnTo>
                  <a:lnTo>
                    <a:pt x="0" y="1028699"/>
                  </a:lnTo>
                  <a:lnTo>
                    <a:pt x="457199" y="1485899"/>
                  </a:lnTo>
                  <a:lnTo>
                    <a:pt x="914399" y="1028699"/>
                  </a:lnTo>
                  <a:lnTo>
                    <a:pt x="685799" y="1028699"/>
                  </a:lnTo>
                  <a:lnTo>
                    <a:pt x="685799" y="0"/>
                  </a:lnTo>
                  <a:close/>
                </a:path>
              </a:pathLst>
            </a:custGeom>
            <a:solidFill>
              <a:srgbClr val="D96B77"/>
            </a:solidFill>
          </p:spPr>
          <p:txBody>
            <a:bodyPr wrap="square" lIns="0" tIns="0" rIns="0" bIns="0" rtlCol="0"/>
            <a:lstStyle/>
            <a:p>
              <a:endParaRPr/>
            </a:p>
          </p:txBody>
        </p:sp>
        <p:sp>
          <p:nvSpPr>
            <p:cNvPr id="22" name="object 17">
              <a:extLst>
                <a:ext uri="{FF2B5EF4-FFF2-40B4-BE49-F238E27FC236}">
                  <a16:creationId xmlns:a16="http://schemas.microsoft.com/office/drawing/2014/main" id="{59B7BC2F-1CEC-4DBE-82F3-7AAAAD2546F9}"/>
                </a:ext>
              </a:extLst>
            </p:cNvPr>
            <p:cNvSpPr/>
            <p:nvPr/>
          </p:nvSpPr>
          <p:spPr>
            <a:xfrm>
              <a:off x="2884042" y="3129279"/>
              <a:ext cx="1049655" cy="1553845"/>
            </a:xfrm>
            <a:custGeom>
              <a:avLst/>
              <a:gdLst/>
              <a:ahLst/>
              <a:cxnLst/>
              <a:rect l="l" t="t" r="r" b="b"/>
              <a:pathLst>
                <a:path w="1049654" h="1553845">
                  <a:moveTo>
                    <a:pt x="781177" y="0"/>
                  </a:moveTo>
                  <a:lnTo>
                    <a:pt x="268096" y="0"/>
                  </a:lnTo>
                  <a:lnTo>
                    <a:pt x="268096" y="1028700"/>
                  </a:lnTo>
                  <a:lnTo>
                    <a:pt x="0" y="1028700"/>
                  </a:lnTo>
                  <a:lnTo>
                    <a:pt x="524636" y="1553337"/>
                  </a:lnTo>
                  <a:lnTo>
                    <a:pt x="572007" y="1505966"/>
                  </a:lnTo>
                  <a:lnTo>
                    <a:pt x="524636" y="1505966"/>
                  </a:lnTo>
                  <a:lnTo>
                    <a:pt x="80899" y="1062228"/>
                  </a:lnTo>
                  <a:lnTo>
                    <a:pt x="301625" y="1062228"/>
                  </a:lnTo>
                  <a:lnTo>
                    <a:pt x="301625" y="33528"/>
                  </a:lnTo>
                  <a:lnTo>
                    <a:pt x="781177" y="33528"/>
                  </a:lnTo>
                  <a:lnTo>
                    <a:pt x="781177" y="0"/>
                  </a:lnTo>
                  <a:close/>
                </a:path>
                <a:path w="1049654" h="1553845">
                  <a:moveTo>
                    <a:pt x="781177" y="33528"/>
                  </a:moveTo>
                  <a:lnTo>
                    <a:pt x="747648" y="33528"/>
                  </a:lnTo>
                  <a:lnTo>
                    <a:pt x="747648" y="1062228"/>
                  </a:lnTo>
                  <a:lnTo>
                    <a:pt x="968374" y="1062228"/>
                  </a:lnTo>
                  <a:lnTo>
                    <a:pt x="524636" y="1505966"/>
                  </a:lnTo>
                  <a:lnTo>
                    <a:pt x="572007" y="1505966"/>
                  </a:lnTo>
                  <a:lnTo>
                    <a:pt x="1049273" y="1028700"/>
                  </a:lnTo>
                  <a:lnTo>
                    <a:pt x="781177" y="1028700"/>
                  </a:lnTo>
                  <a:lnTo>
                    <a:pt x="781177" y="33528"/>
                  </a:lnTo>
                  <a:close/>
                </a:path>
                <a:path w="1049654" h="1553845">
                  <a:moveTo>
                    <a:pt x="736472" y="44704"/>
                  </a:moveTo>
                  <a:lnTo>
                    <a:pt x="312800" y="44704"/>
                  </a:lnTo>
                  <a:lnTo>
                    <a:pt x="312800" y="1073404"/>
                  </a:lnTo>
                  <a:lnTo>
                    <a:pt x="107950" y="1073404"/>
                  </a:lnTo>
                  <a:lnTo>
                    <a:pt x="524636" y="1490091"/>
                  </a:lnTo>
                  <a:lnTo>
                    <a:pt x="540384" y="1474343"/>
                  </a:lnTo>
                  <a:lnTo>
                    <a:pt x="524636" y="1474343"/>
                  </a:lnTo>
                  <a:lnTo>
                    <a:pt x="134874" y="1084580"/>
                  </a:lnTo>
                  <a:lnTo>
                    <a:pt x="323976" y="1084580"/>
                  </a:lnTo>
                  <a:lnTo>
                    <a:pt x="323976" y="55880"/>
                  </a:lnTo>
                  <a:lnTo>
                    <a:pt x="736472" y="55880"/>
                  </a:lnTo>
                  <a:lnTo>
                    <a:pt x="736472" y="44704"/>
                  </a:lnTo>
                  <a:close/>
                </a:path>
                <a:path w="1049654" h="1553845">
                  <a:moveTo>
                    <a:pt x="736472" y="55880"/>
                  </a:moveTo>
                  <a:lnTo>
                    <a:pt x="725296" y="55880"/>
                  </a:lnTo>
                  <a:lnTo>
                    <a:pt x="725296" y="1084580"/>
                  </a:lnTo>
                  <a:lnTo>
                    <a:pt x="914399" y="1084580"/>
                  </a:lnTo>
                  <a:lnTo>
                    <a:pt x="524636" y="1474343"/>
                  </a:lnTo>
                  <a:lnTo>
                    <a:pt x="540384" y="1474343"/>
                  </a:lnTo>
                  <a:lnTo>
                    <a:pt x="941323" y="1073404"/>
                  </a:lnTo>
                  <a:lnTo>
                    <a:pt x="736472" y="1073404"/>
                  </a:lnTo>
                  <a:lnTo>
                    <a:pt x="736472" y="55880"/>
                  </a:lnTo>
                  <a:close/>
                </a:path>
              </a:pathLst>
            </a:custGeom>
            <a:solidFill>
              <a:srgbClr val="BB5C00"/>
            </a:solidFill>
          </p:spPr>
          <p:txBody>
            <a:bodyPr wrap="square" lIns="0" tIns="0" rIns="0" bIns="0" rtlCol="0"/>
            <a:lstStyle/>
            <a:p>
              <a:endParaRPr/>
            </a:p>
          </p:txBody>
        </p:sp>
      </p:grpSp>
      <p:grpSp>
        <p:nvGrpSpPr>
          <p:cNvPr id="23" name="object 18">
            <a:extLst>
              <a:ext uri="{FF2B5EF4-FFF2-40B4-BE49-F238E27FC236}">
                <a16:creationId xmlns:a16="http://schemas.microsoft.com/office/drawing/2014/main" id="{07AEF041-AAA5-45AF-B872-51F3CB49A142}"/>
              </a:ext>
            </a:extLst>
          </p:cNvPr>
          <p:cNvGrpSpPr/>
          <p:nvPr/>
        </p:nvGrpSpPr>
        <p:grpSpPr>
          <a:xfrm>
            <a:off x="7866172" y="3210168"/>
            <a:ext cx="1049655" cy="1693545"/>
            <a:chOff x="7608443" y="3042920"/>
            <a:chExt cx="1049655" cy="1693545"/>
          </a:xfrm>
        </p:grpSpPr>
        <p:sp>
          <p:nvSpPr>
            <p:cNvPr id="24" name="object 19">
              <a:extLst>
                <a:ext uri="{FF2B5EF4-FFF2-40B4-BE49-F238E27FC236}">
                  <a16:creationId xmlns:a16="http://schemas.microsoft.com/office/drawing/2014/main" id="{0472CEA6-181D-432C-954D-FC45B6474066}"/>
                </a:ext>
              </a:extLst>
            </p:cNvPr>
            <p:cNvSpPr/>
            <p:nvPr/>
          </p:nvSpPr>
          <p:spPr>
            <a:xfrm>
              <a:off x="7675880" y="3070860"/>
              <a:ext cx="914400" cy="1625600"/>
            </a:xfrm>
            <a:custGeom>
              <a:avLst/>
              <a:gdLst/>
              <a:ahLst/>
              <a:cxnLst/>
              <a:rect l="l" t="t" r="r" b="b"/>
              <a:pathLst>
                <a:path w="914400" h="1625600">
                  <a:moveTo>
                    <a:pt x="685800" y="0"/>
                  </a:moveTo>
                  <a:lnTo>
                    <a:pt x="228600" y="0"/>
                  </a:lnTo>
                  <a:lnTo>
                    <a:pt x="228600" y="1168400"/>
                  </a:lnTo>
                  <a:lnTo>
                    <a:pt x="0" y="1168400"/>
                  </a:lnTo>
                  <a:lnTo>
                    <a:pt x="457200" y="1625600"/>
                  </a:lnTo>
                  <a:lnTo>
                    <a:pt x="914400" y="1168400"/>
                  </a:lnTo>
                  <a:lnTo>
                    <a:pt x="685800" y="1168400"/>
                  </a:lnTo>
                  <a:lnTo>
                    <a:pt x="685800" y="0"/>
                  </a:lnTo>
                  <a:close/>
                </a:path>
              </a:pathLst>
            </a:custGeom>
            <a:solidFill>
              <a:srgbClr val="92D050"/>
            </a:solidFill>
          </p:spPr>
          <p:txBody>
            <a:bodyPr wrap="square" lIns="0" tIns="0" rIns="0" bIns="0" rtlCol="0"/>
            <a:lstStyle/>
            <a:p>
              <a:endParaRPr/>
            </a:p>
          </p:txBody>
        </p:sp>
        <p:sp>
          <p:nvSpPr>
            <p:cNvPr id="25" name="object 20">
              <a:extLst>
                <a:ext uri="{FF2B5EF4-FFF2-40B4-BE49-F238E27FC236}">
                  <a16:creationId xmlns:a16="http://schemas.microsoft.com/office/drawing/2014/main" id="{9AF000CC-394F-41E4-953C-CF772714CBA4}"/>
                </a:ext>
              </a:extLst>
            </p:cNvPr>
            <p:cNvSpPr/>
            <p:nvPr/>
          </p:nvSpPr>
          <p:spPr>
            <a:xfrm>
              <a:off x="7608443" y="3042920"/>
              <a:ext cx="1049655" cy="1693545"/>
            </a:xfrm>
            <a:custGeom>
              <a:avLst/>
              <a:gdLst/>
              <a:ahLst/>
              <a:cxnLst/>
              <a:rect l="l" t="t" r="r" b="b"/>
              <a:pathLst>
                <a:path w="1049654" h="1693545">
                  <a:moveTo>
                    <a:pt x="781176" y="0"/>
                  </a:moveTo>
                  <a:lnTo>
                    <a:pt x="268097" y="0"/>
                  </a:lnTo>
                  <a:lnTo>
                    <a:pt x="268097" y="1168399"/>
                  </a:lnTo>
                  <a:lnTo>
                    <a:pt x="0" y="1168399"/>
                  </a:lnTo>
                  <a:lnTo>
                    <a:pt x="524636" y="1693036"/>
                  </a:lnTo>
                  <a:lnTo>
                    <a:pt x="572007" y="1645665"/>
                  </a:lnTo>
                  <a:lnTo>
                    <a:pt x="524636" y="1645665"/>
                  </a:lnTo>
                  <a:lnTo>
                    <a:pt x="80899" y="1201927"/>
                  </a:lnTo>
                  <a:lnTo>
                    <a:pt x="301625" y="1201927"/>
                  </a:lnTo>
                  <a:lnTo>
                    <a:pt x="301625" y="33527"/>
                  </a:lnTo>
                  <a:lnTo>
                    <a:pt x="781176" y="33527"/>
                  </a:lnTo>
                  <a:lnTo>
                    <a:pt x="781176" y="0"/>
                  </a:lnTo>
                  <a:close/>
                </a:path>
                <a:path w="1049654" h="1693545">
                  <a:moveTo>
                    <a:pt x="781176" y="33527"/>
                  </a:moveTo>
                  <a:lnTo>
                    <a:pt x="747649" y="33527"/>
                  </a:lnTo>
                  <a:lnTo>
                    <a:pt x="747649" y="1201927"/>
                  </a:lnTo>
                  <a:lnTo>
                    <a:pt x="968375" y="1201927"/>
                  </a:lnTo>
                  <a:lnTo>
                    <a:pt x="524636" y="1645665"/>
                  </a:lnTo>
                  <a:lnTo>
                    <a:pt x="572007" y="1645665"/>
                  </a:lnTo>
                  <a:lnTo>
                    <a:pt x="1049274" y="1168399"/>
                  </a:lnTo>
                  <a:lnTo>
                    <a:pt x="781176" y="1168399"/>
                  </a:lnTo>
                  <a:lnTo>
                    <a:pt x="781176" y="33527"/>
                  </a:lnTo>
                  <a:close/>
                </a:path>
                <a:path w="1049654" h="1693545">
                  <a:moveTo>
                    <a:pt x="736473" y="44703"/>
                  </a:moveTo>
                  <a:lnTo>
                    <a:pt x="312800" y="44703"/>
                  </a:lnTo>
                  <a:lnTo>
                    <a:pt x="312800" y="1213103"/>
                  </a:lnTo>
                  <a:lnTo>
                    <a:pt x="107950" y="1213103"/>
                  </a:lnTo>
                  <a:lnTo>
                    <a:pt x="524636" y="1629790"/>
                  </a:lnTo>
                  <a:lnTo>
                    <a:pt x="540384" y="1614042"/>
                  </a:lnTo>
                  <a:lnTo>
                    <a:pt x="524636" y="1614042"/>
                  </a:lnTo>
                  <a:lnTo>
                    <a:pt x="134874" y="1224279"/>
                  </a:lnTo>
                  <a:lnTo>
                    <a:pt x="323976" y="1224279"/>
                  </a:lnTo>
                  <a:lnTo>
                    <a:pt x="323976" y="55879"/>
                  </a:lnTo>
                  <a:lnTo>
                    <a:pt x="736473" y="55879"/>
                  </a:lnTo>
                  <a:lnTo>
                    <a:pt x="736473" y="44703"/>
                  </a:lnTo>
                  <a:close/>
                </a:path>
                <a:path w="1049654" h="1693545">
                  <a:moveTo>
                    <a:pt x="736473" y="55879"/>
                  </a:moveTo>
                  <a:lnTo>
                    <a:pt x="725297" y="55879"/>
                  </a:lnTo>
                  <a:lnTo>
                    <a:pt x="725297" y="1224279"/>
                  </a:lnTo>
                  <a:lnTo>
                    <a:pt x="914400" y="1224279"/>
                  </a:lnTo>
                  <a:lnTo>
                    <a:pt x="524636" y="1614042"/>
                  </a:lnTo>
                  <a:lnTo>
                    <a:pt x="540384" y="1614042"/>
                  </a:lnTo>
                  <a:lnTo>
                    <a:pt x="941324" y="1213103"/>
                  </a:lnTo>
                  <a:lnTo>
                    <a:pt x="736473" y="1213103"/>
                  </a:lnTo>
                  <a:lnTo>
                    <a:pt x="736473" y="55879"/>
                  </a:lnTo>
                  <a:close/>
                </a:path>
              </a:pathLst>
            </a:custGeom>
            <a:solidFill>
              <a:srgbClr val="BB5C00"/>
            </a:solidFill>
          </p:spPr>
          <p:txBody>
            <a:bodyPr wrap="square" lIns="0" tIns="0" rIns="0" bIns="0" rtlCol="0"/>
            <a:lstStyle/>
            <a:p>
              <a:endParaRPr/>
            </a:p>
          </p:txBody>
        </p:sp>
      </p:grpSp>
    </p:spTree>
    <p:extLst>
      <p:ext uri="{BB962C8B-B14F-4D97-AF65-F5344CB8AC3E}">
        <p14:creationId xmlns:p14="http://schemas.microsoft.com/office/powerpoint/2010/main" val="707252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3288ECD-850F-4714-B52B-73E6FDC337CA}"/>
              </a:ext>
            </a:extLst>
          </p:cNvPr>
          <p:cNvSpPr txBox="1">
            <a:spLocks/>
          </p:cNvSpPr>
          <p:nvPr/>
        </p:nvSpPr>
        <p:spPr>
          <a:xfrm>
            <a:off x="366075" y="303591"/>
            <a:ext cx="834381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i. Conceptos gravados y Exentos.</a:t>
            </a:r>
          </a:p>
        </p:txBody>
      </p:sp>
      <p:sp>
        <p:nvSpPr>
          <p:cNvPr id="26" name="Rectángulo 25">
            <a:extLst>
              <a:ext uri="{FF2B5EF4-FFF2-40B4-BE49-F238E27FC236}">
                <a16:creationId xmlns:a16="http://schemas.microsoft.com/office/drawing/2014/main" id="{F6FBFCDE-8C9F-49A6-ADB4-03FEAEEDD7C8}"/>
              </a:ext>
            </a:extLst>
          </p:cNvPr>
          <p:cNvSpPr/>
          <p:nvPr/>
        </p:nvSpPr>
        <p:spPr>
          <a:xfrm>
            <a:off x="116692" y="972748"/>
            <a:ext cx="11730445" cy="830997"/>
          </a:xfrm>
          <a:prstGeom prst="rect">
            <a:avLst/>
          </a:prstGeom>
        </p:spPr>
        <p:txBody>
          <a:bodyPr wrap="square">
            <a:spAutoFit/>
          </a:bodyPr>
          <a:lstStyle/>
          <a:p>
            <a:pPr marL="342900" algn="just"/>
            <a:r>
              <a:rPr lang="es-MX" sz="1600" b="1" u="sng" dirty="0">
                <a:latin typeface="Bliss-Medium"/>
                <a:ea typeface="Times New Roman" panose="02020603050405020304" pitchFamily="18" charset="0"/>
                <a:cs typeface="Bliss-Medium"/>
              </a:rPr>
              <a:t>Ingresos Gravables y Exentos (Art. 93 LISR)</a:t>
            </a:r>
          </a:p>
          <a:p>
            <a:pPr marL="342900" algn="just"/>
            <a:r>
              <a:rPr lang="es-MX" sz="1600" dirty="0">
                <a:latin typeface="Bliss-Medium"/>
                <a:ea typeface="Times New Roman" panose="02020603050405020304" pitchFamily="18" charset="0"/>
                <a:cs typeface="Bliss-Medium"/>
              </a:rPr>
              <a:t>A continuación se numeran las percepciones más comunes que tienen partes gravables y exentas para el cálculo del impuesto sobre la renta:       </a:t>
            </a:r>
            <a:r>
              <a:rPr lang="es-MX" sz="1600" i="1" dirty="0">
                <a:latin typeface="Bliss-Medium"/>
                <a:ea typeface="Times New Roman" panose="02020603050405020304" pitchFamily="18" charset="0"/>
                <a:cs typeface="Bliss-Medium"/>
              </a:rPr>
              <a:t>(UMA 2022: 96.22 )       (UMA 2023: 103.74 )</a:t>
            </a:r>
            <a:endParaRPr lang="es-MX" sz="1600" i="1" dirty="0">
              <a:latin typeface="Times New Roman" panose="02020603050405020304" pitchFamily="18" charset="0"/>
              <a:ea typeface="Times New Roman" panose="02020603050405020304" pitchFamily="18" charset="0"/>
            </a:endParaRPr>
          </a:p>
        </p:txBody>
      </p:sp>
      <p:graphicFrame>
        <p:nvGraphicFramePr>
          <p:cNvPr id="27" name="Tabla 26">
            <a:extLst>
              <a:ext uri="{FF2B5EF4-FFF2-40B4-BE49-F238E27FC236}">
                <a16:creationId xmlns:a16="http://schemas.microsoft.com/office/drawing/2014/main" id="{7D9B26A3-F395-4982-8D01-4F842D7E1F93}"/>
              </a:ext>
            </a:extLst>
          </p:cNvPr>
          <p:cNvGraphicFramePr>
            <a:graphicFrameLocks noGrp="1"/>
          </p:cNvGraphicFramePr>
          <p:nvPr>
            <p:extLst>
              <p:ext uri="{D42A27DB-BD31-4B8C-83A1-F6EECF244321}">
                <p14:modId xmlns:p14="http://schemas.microsoft.com/office/powerpoint/2010/main" val="412929255"/>
              </p:ext>
            </p:extLst>
          </p:nvPr>
        </p:nvGraphicFramePr>
        <p:xfrm>
          <a:off x="557430" y="1985671"/>
          <a:ext cx="10515600" cy="4435104"/>
        </p:xfrm>
        <a:graphic>
          <a:graphicData uri="http://schemas.openxmlformats.org/drawingml/2006/table">
            <a:tbl>
              <a:tblPr/>
              <a:tblGrid>
                <a:gridCol w="2376463">
                  <a:extLst>
                    <a:ext uri="{9D8B030D-6E8A-4147-A177-3AD203B41FA5}">
                      <a16:colId xmlns:a16="http://schemas.microsoft.com/office/drawing/2014/main" val="20000"/>
                    </a:ext>
                  </a:extLst>
                </a:gridCol>
                <a:gridCol w="5645318">
                  <a:extLst>
                    <a:ext uri="{9D8B030D-6E8A-4147-A177-3AD203B41FA5}">
                      <a16:colId xmlns:a16="http://schemas.microsoft.com/office/drawing/2014/main" val="20001"/>
                    </a:ext>
                  </a:extLst>
                </a:gridCol>
                <a:gridCol w="2493819">
                  <a:extLst>
                    <a:ext uri="{9D8B030D-6E8A-4147-A177-3AD203B41FA5}">
                      <a16:colId xmlns:a16="http://schemas.microsoft.com/office/drawing/2014/main" val="20002"/>
                    </a:ext>
                  </a:extLst>
                </a:gridCol>
              </a:tblGrid>
              <a:tr h="266461">
                <a:tc>
                  <a:txBody>
                    <a:bodyPr/>
                    <a:lstStyle/>
                    <a:p>
                      <a:pPr algn="ctr" rtl="0" fontAlgn="ctr"/>
                      <a:r>
                        <a:rPr lang="es-MX" sz="1700" b="0" i="0" u="none" strike="noStrike" dirty="0">
                          <a:solidFill>
                            <a:srgbClr val="FFFFFF"/>
                          </a:solidFill>
                          <a:effectLst/>
                          <a:latin typeface="Calibri" panose="020F0502020204030204" pitchFamily="34" charset="0"/>
                          <a:cs typeface="Calibri" panose="020F0502020204030204" pitchFamily="34" charset="0"/>
                        </a:rPr>
                        <a:t>Concepto</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MX" sz="1700" b="0" i="0" u="none" strike="noStrike" dirty="0">
                          <a:solidFill>
                            <a:srgbClr val="FFFFFF"/>
                          </a:solidFill>
                          <a:effectLst/>
                          <a:latin typeface="Calibri" panose="020F0502020204030204" pitchFamily="34" charset="0"/>
                          <a:cs typeface="Calibri" panose="020F0502020204030204" pitchFamily="34" charset="0"/>
                        </a:rPr>
                        <a:t>Cantidad a exentar</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MX" sz="1700" b="0" i="0" u="none" strike="noStrike" dirty="0">
                          <a:solidFill>
                            <a:srgbClr val="FFFFFF"/>
                          </a:solidFill>
                          <a:effectLst/>
                          <a:latin typeface="Calibri" panose="020F0502020204030204" pitchFamily="34" charset="0"/>
                          <a:cs typeface="Calibri" panose="020F0502020204030204" pitchFamily="34" charset="0"/>
                        </a:rPr>
                        <a:t>Fundamento Legal</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523406">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Horas Extras</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Hasta 5 UMA por cada semana se servicio, o 50% de lo pagado al límite </a:t>
                      </a:r>
                      <a:r>
                        <a:rPr lang="es-MX" sz="1700" b="1" i="0" u="none" strike="noStrike" dirty="0">
                          <a:solidFill>
                            <a:srgbClr val="0070C0"/>
                          </a:solidFill>
                          <a:effectLst/>
                          <a:latin typeface="Calibri" panose="020F0502020204030204" pitchFamily="34" charset="0"/>
                          <a:cs typeface="Calibri" panose="020F0502020204030204" pitchFamily="34" charset="0"/>
                        </a:rPr>
                        <a:t>$481.10 / </a:t>
                      </a:r>
                      <a:r>
                        <a:rPr lang="es-MX" sz="1700" b="1" i="0" u="none" strike="noStrike" dirty="0">
                          <a:solidFill>
                            <a:srgbClr val="C00000"/>
                          </a:solidFill>
                          <a:effectLst/>
                          <a:latin typeface="Calibri" panose="020F0502020204030204" pitchFamily="34" charset="0"/>
                          <a:cs typeface="Calibri" panose="020F0502020204030204" pitchFamily="34" charset="0"/>
                        </a:rPr>
                        <a:t>$518.70</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Art. 93 Fracc. I</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3406">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Días Festivos</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Hasta 5 UMA al límite de LFT, o 50% de lo pagado al límite  </a:t>
                      </a:r>
                      <a:r>
                        <a:rPr lang="es-MX" sz="1700" b="1" i="0" u="none" strike="noStrike" dirty="0">
                          <a:solidFill>
                            <a:srgbClr val="0070C0"/>
                          </a:solidFill>
                          <a:effectLst/>
                          <a:latin typeface="Calibri" panose="020F0502020204030204" pitchFamily="34" charset="0"/>
                          <a:cs typeface="Calibri" panose="020F0502020204030204" pitchFamily="34" charset="0"/>
                        </a:rPr>
                        <a:t>$481.10 / </a:t>
                      </a:r>
                      <a:r>
                        <a:rPr lang="es-MX" sz="1700" b="1" i="0" u="none" strike="noStrike" dirty="0">
                          <a:solidFill>
                            <a:srgbClr val="C00000"/>
                          </a:solidFill>
                          <a:effectLst/>
                          <a:latin typeface="Calibri" panose="020F0502020204030204" pitchFamily="34" charset="0"/>
                          <a:cs typeface="Calibri" panose="020F0502020204030204" pitchFamily="34" charset="0"/>
                        </a:rPr>
                        <a:t>$518.70</a:t>
                      </a:r>
                      <a:endParaRPr lang="es-MX" sz="1700" b="0" i="0" u="none" strike="noStrike" dirty="0">
                        <a:solidFill>
                          <a:srgbClr val="000000"/>
                        </a:solidFill>
                        <a:effectLst/>
                        <a:latin typeface="Calibri" panose="020F0502020204030204" pitchFamily="34" charset="0"/>
                        <a:cs typeface="Calibri" panose="020F0502020204030204" pitchFamily="34" charset="0"/>
                      </a:endParaRP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MX" sz="1700" b="0" i="0" u="none" strike="noStrike" dirty="0">
                          <a:solidFill>
                            <a:srgbClr val="000000"/>
                          </a:solidFill>
                          <a:effectLst/>
                          <a:latin typeface="Calibri" panose="020F0502020204030204" pitchFamily="34" charset="0"/>
                          <a:cs typeface="Calibri" panose="020F0502020204030204" pitchFamily="34" charset="0"/>
                        </a:rPr>
                        <a:t> Art. 93 Fracc. I</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5693">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Incapacidades (subsidio)</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Total pagado</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Art. 93 Fracc. VIII</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6461">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Previsión Social</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7 SM del área geográfica elevada al año</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Art. 93 Fracc.IX</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6461">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Fondos de ahorro</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Hasta 1.3 veces la UMA anual. </a:t>
                      </a:r>
                      <a:r>
                        <a:rPr lang="es-MX" sz="1700" b="1" i="0" u="none" strike="noStrike" kern="1200" baseline="0" dirty="0">
                          <a:solidFill>
                            <a:srgbClr val="0070C0"/>
                          </a:solidFill>
                          <a:latin typeface="Calibri" panose="020F0502020204030204" pitchFamily="34" charset="0"/>
                          <a:ea typeface="+mn-ea"/>
                          <a:cs typeface="Calibri" panose="020F0502020204030204" pitchFamily="34" charset="0"/>
                        </a:rPr>
                        <a:t>$45,656.39/12=$3,804.77/2=$1,902.35</a:t>
                      </a:r>
                    </a:p>
                    <a:p>
                      <a:pPr marL="0" marR="0" lvl="0" indent="0" algn="l" defTabSz="914400" rtl="0" eaLnBrk="1" fontAlgn="ctr" latinLnBrk="0" hangingPunct="1">
                        <a:lnSpc>
                          <a:spcPct val="100000"/>
                        </a:lnSpc>
                        <a:spcBef>
                          <a:spcPts val="0"/>
                        </a:spcBef>
                        <a:spcAft>
                          <a:spcPts val="0"/>
                        </a:spcAft>
                        <a:buClrTx/>
                        <a:buSzTx/>
                        <a:buFontTx/>
                        <a:buNone/>
                        <a:tabLst/>
                        <a:defRPr/>
                      </a:pPr>
                      <a:r>
                        <a:rPr lang="es-MX" sz="1700" b="1" i="0" u="none" strike="noStrike" dirty="0">
                          <a:solidFill>
                            <a:srgbClr val="C00000"/>
                          </a:solidFill>
                          <a:effectLst/>
                          <a:latin typeface="Calibri" panose="020F0502020204030204" pitchFamily="34" charset="0"/>
                          <a:cs typeface="Calibri" panose="020F0502020204030204" pitchFamily="34" charset="0"/>
                        </a:rPr>
                        <a:t>$49,224.62/12=$4,102.05/2=$2,051.02</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Art. 93 Fracc.XI</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23406">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Indemnizaciones, Prima de antigüedad</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MX" sz="1700" b="0" i="0" u="none" strike="noStrike" dirty="0">
                          <a:solidFill>
                            <a:srgbClr val="000000"/>
                          </a:solidFill>
                          <a:effectLst/>
                          <a:latin typeface="Calibri" panose="020F0502020204030204" pitchFamily="34" charset="0"/>
                          <a:cs typeface="Calibri" panose="020F0502020204030204" pitchFamily="34" charset="0"/>
                        </a:rPr>
                        <a:t>90 días de UMA por cada año de servicio </a:t>
                      </a:r>
                      <a:r>
                        <a:rPr lang="es-MX" sz="1700" b="1" i="0" u="none" strike="noStrike" dirty="0">
                          <a:solidFill>
                            <a:srgbClr val="0070C0"/>
                          </a:solidFill>
                          <a:effectLst/>
                          <a:latin typeface="Calibri" panose="020F0502020204030204" pitchFamily="34" charset="0"/>
                          <a:cs typeface="Calibri" panose="020F0502020204030204" pitchFamily="34" charset="0"/>
                        </a:rPr>
                        <a:t>$</a:t>
                      </a:r>
                      <a:r>
                        <a:rPr lang="es-MX" sz="1700" b="1" i="0" u="none" strike="noStrike" kern="1200" baseline="0" dirty="0">
                          <a:solidFill>
                            <a:srgbClr val="0070C0"/>
                          </a:solidFill>
                          <a:latin typeface="Calibri" panose="020F0502020204030204" pitchFamily="34" charset="0"/>
                          <a:ea typeface="+mn-ea"/>
                          <a:cs typeface="Calibri" panose="020F0502020204030204" pitchFamily="34" charset="0"/>
                        </a:rPr>
                        <a:t>8,659.80 /</a:t>
                      </a:r>
                      <a:r>
                        <a:rPr lang="es-MX" sz="1700" b="1" i="0" u="none" strike="noStrike" kern="1200" baseline="0" dirty="0">
                          <a:solidFill>
                            <a:srgbClr val="C00000"/>
                          </a:solidFill>
                          <a:latin typeface="Calibri" panose="020F0502020204030204" pitchFamily="34" charset="0"/>
                          <a:ea typeface="+mn-ea"/>
                          <a:cs typeface="Calibri" panose="020F0502020204030204" pitchFamily="34" charset="0"/>
                        </a:rPr>
                        <a:t> $9,336.60</a:t>
                      </a:r>
                      <a:r>
                        <a:rPr lang="es-MX" sz="1700" b="0" i="0" u="none" strike="noStrike" kern="1200" baseline="0" dirty="0">
                          <a:solidFill>
                            <a:srgbClr val="0070C0"/>
                          </a:solidFill>
                          <a:latin typeface="Calibri" panose="020F0502020204030204" pitchFamily="34" charset="0"/>
                          <a:ea typeface="+mn-ea"/>
                          <a:cs typeface="Calibri" panose="020F0502020204030204" pitchFamily="34" charset="0"/>
                        </a:rPr>
                        <a:t>	</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 Art. 93 Fracc. XIII</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6461">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Aguinaldo</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MX" sz="1700" b="0" i="0" u="none" strike="noStrike" dirty="0">
                          <a:solidFill>
                            <a:srgbClr val="000000"/>
                          </a:solidFill>
                          <a:effectLst/>
                          <a:latin typeface="Calibri" panose="020F0502020204030204" pitchFamily="34" charset="0"/>
                          <a:cs typeface="Calibri" panose="020F0502020204030204" pitchFamily="34" charset="0"/>
                        </a:rPr>
                        <a:t>30 días de UMA al año    </a:t>
                      </a:r>
                      <a:r>
                        <a:rPr lang="es-MX" sz="1700" b="1" i="0" u="none" strike="noStrike" kern="1200" baseline="0" dirty="0">
                          <a:solidFill>
                            <a:srgbClr val="0070C0"/>
                          </a:solidFill>
                          <a:latin typeface="Calibri" panose="020F0502020204030204" pitchFamily="34" charset="0"/>
                          <a:ea typeface="+mn-ea"/>
                          <a:cs typeface="Calibri" panose="020F0502020204030204" pitchFamily="34" charset="0"/>
                        </a:rPr>
                        <a:t>$2,886.60 / </a:t>
                      </a:r>
                      <a:r>
                        <a:rPr lang="es-MX" sz="1700" b="1" i="0" u="none" strike="noStrike" kern="1200" baseline="0" dirty="0">
                          <a:solidFill>
                            <a:srgbClr val="C00000"/>
                          </a:solidFill>
                          <a:latin typeface="Calibri" panose="020F0502020204030204" pitchFamily="34" charset="0"/>
                          <a:ea typeface="+mn-ea"/>
                          <a:cs typeface="Calibri" panose="020F0502020204030204" pitchFamily="34" charset="0"/>
                        </a:rPr>
                        <a:t>$3,112.20</a:t>
                      </a:r>
                      <a:endParaRPr lang="es-MX" sz="1700" b="0" i="0" u="none" strike="noStrike" kern="1200" baseline="0" dirty="0">
                        <a:solidFill>
                          <a:srgbClr val="C00000"/>
                        </a:solidFill>
                        <a:latin typeface="Calibri" panose="020F0502020204030204" pitchFamily="34" charset="0"/>
                        <a:ea typeface="+mn-ea"/>
                        <a:cs typeface="Calibri" panose="020F0502020204030204" pitchFamily="34" charset="0"/>
                      </a:endParaRP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Art. 93 Fracc. XIV</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2154">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Prima Vacacional</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MX" sz="1700" b="0" i="0" u="none" strike="noStrike" dirty="0">
                          <a:solidFill>
                            <a:srgbClr val="000000"/>
                          </a:solidFill>
                          <a:effectLst/>
                          <a:latin typeface="Calibri" panose="020F0502020204030204" pitchFamily="34" charset="0"/>
                          <a:cs typeface="Calibri" panose="020F0502020204030204" pitchFamily="34" charset="0"/>
                        </a:rPr>
                        <a:t>15 días de UMA al año    </a:t>
                      </a:r>
                      <a:r>
                        <a:rPr lang="es-MX" sz="1700" b="1" i="0" u="none" strike="noStrike" kern="1200" baseline="0" dirty="0">
                          <a:solidFill>
                            <a:srgbClr val="0070C0"/>
                          </a:solidFill>
                          <a:latin typeface="Calibri" panose="020F0502020204030204" pitchFamily="34" charset="0"/>
                          <a:ea typeface="+mn-ea"/>
                          <a:cs typeface="Calibri" panose="020F0502020204030204" pitchFamily="34" charset="0"/>
                        </a:rPr>
                        <a:t>$1,443.30 / </a:t>
                      </a:r>
                      <a:r>
                        <a:rPr lang="es-MX" sz="1700" b="1" i="0" u="none" strike="noStrike" kern="1200" baseline="0" dirty="0">
                          <a:solidFill>
                            <a:srgbClr val="C00000"/>
                          </a:solidFill>
                          <a:latin typeface="Calibri" panose="020F0502020204030204" pitchFamily="34" charset="0"/>
                          <a:ea typeface="+mn-ea"/>
                          <a:cs typeface="Calibri" panose="020F0502020204030204" pitchFamily="34" charset="0"/>
                        </a:rPr>
                        <a:t>$1,556.10</a:t>
                      </a:r>
                      <a:endParaRPr lang="es-MX" sz="1700" b="0" i="0" u="none" strike="noStrike" kern="1200" baseline="0" dirty="0">
                        <a:solidFill>
                          <a:srgbClr val="C00000"/>
                        </a:solidFill>
                        <a:latin typeface="Calibri" panose="020F0502020204030204" pitchFamily="34" charset="0"/>
                        <a:ea typeface="+mn-ea"/>
                        <a:cs typeface="Calibri" panose="020F0502020204030204" pitchFamily="34" charset="0"/>
                      </a:endParaRP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Art. 93 Fracc. XIV</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6461">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PTU</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15 días de UMA al año    </a:t>
                      </a:r>
                      <a:r>
                        <a:rPr lang="es-MX" sz="1700" b="1" i="0" u="none" strike="noStrike" kern="1200" baseline="0" dirty="0">
                          <a:solidFill>
                            <a:srgbClr val="0070C0"/>
                          </a:solidFill>
                          <a:latin typeface="Calibri" panose="020F0502020204030204" pitchFamily="34" charset="0"/>
                          <a:ea typeface="+mn-ea"/>
                          <a:cs typeface="Calibri" panose="020F0502020204030204" pitchFamily="34" charset="0"/>
                        </a:rPr>
                        <a:t>$1,443.30 / </a:t>
                      </a:r>
                      <a:r>
                        <a:rPr lang="es-MX" sz="1700" b="1" i="0" u="none" strike="noStrike" kern="1200" baseline="0" dirty="0">
                          <a:solidFill>
                            <a:srgbClr val="C00000"/>
                          </a:solidFill>
                          <a:latin typeface="Calibri" panose="020F0502020204030204" pitchFamily="34" charset="0"/>
                          <a:ea typeface="+mn-ea"/>
                          <a:cs typeface="Calibri" panose="020F0502020204030204" pitchFamily="34" charset="0"/>
                        </a:rPr>
                        <a:t>$1,556.10</a:t>
                      </a:r>
                      <a:endParaRPr lang="es-MX" sz="1700" b="0" i="0" u="none" strike="noStrike" dirty="0">
                        <a:solidFill>
                          <a:srgbClr val="000000"/>
                        </a:solidFill>
                        <a:effectLst/>
                        <a:latin typeface="Calibri" panose="020F0502020204030204" pitchFamily="34" charset="0"/>
                        <a:cs typeface="Calibri" panose="020F0502020204030204" pitchFamily="34" charset="0"/>
                      </a:endParaRP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Art. 93 Fracc. XIV</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6461">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Prima Dominical</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1 UMA x c/domingo laborable     </a:t>
                      </a:r>
                      <a:r>
                        <a:rPr lang="es-MX" sz="1700" b="1" i="0" u="none" strike="noStrike" dirty="0">
                          <a:solidFill>
                            <a:srgbClr val="0070C0"/>
                          </a:solidFill>
                          <a:effectLst/>
                          <a:latin typeface="Calibri" panose="020F0502020204030204" pitchFamily="34" charset="0"/>
                          <a:cs typeface="Calibri" panose="020F0502020204030204" pitchFamily="34" charset="0"/>
                        </a:rPr>
                        <a:t>$96.22 /</a:t>
                      </a:r>
                      <a:r>
                        <a:rPr lang="es-MX" sz="1700" b="1" i="0" u="none" strike="noStrike" dirty="0">
                          <a:solidFill>
                            <a:srgbClr val="C00000"/>
                          </a:solidFill>
                          <a:effectLst/>
                          <a:latin typeface="Calibri" panose="020F0502020204030204" pitchFamily="34" charset="0"/>
                          <a:cs typeface="Calibri" panose="020F0502020204030204" pitchFamily="34" charset="0"/>
                        </a:rPr>
                        <a:t> $103.74</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MX" sz="1700" b="0" i="0" u="none" strike="noStrike" dirty="0">
                          <a:solidFill>
                            <a:srgbClr val="000000"/>
                          </a:solidFill>
                          <a:effectLst/>
                          <a:latin typeface="Calibri" panose="020F0502020204030204" pitchFamily="34" charset="0"/>
                          <a:cs typeface="Calibri" panose="020F0502020204030204" pitchFamily="34" charset="0"/>
                        </a:rPr>
                        <a:t>Art. 93 Fracc. XIV</a:t>
                      </a:r>
                    </a:p>
                  </a:txBody>
                  <a:tcPr marL="7793" marR="7793" marT="77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7731948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3288ECD-850F-4714-B52B-73E6FDC337CA}"/>
              </a:ext>
            </a:extLst>
          </p:cNvPr>
          <p:cNvSpPr txBox="1">
            <a:spLocks/>
          </p:cNvSpPr>
          <p:nvPr/>
        </p:nvSpPr>
        <p:spPr>
          <a:xfrm>
            <a:off x="352221" y="344042"/>
            <a:ext cx="834381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i. Conceptos gravados y Exentos.</a:t>
            </a:r>
          </a:p>
        </p:txBody>
      </p:sp>
      <p:pic>
        <p:nvPicPr>
          <p:cNvPr id="4" name="Imagen 3">
            <a:extLst>
              <a:ext uri="{FF2B5EF4-FFF2-40B4-BE49-F238E27FC236}">
                <a16:creationId xmlns:a16="http://schemas.microsoft.com/office/drawing/2014/main" id="{FC36C83E-3F3C-4AA5-ACDB-C1BD9AECBC5B}"/>
              </a:ext>
            </a:extLst>
          </p:cNvPr>
          <p:cNvPicPr>
            <a:picLocks noChangeAspect="1"/>
          </p:cNvPicPr>
          <p:nvPr/>
        </p:nvPicPr>
        <p:blipFill>
          <a:blip r:embed="rId2"/>
          <a:stretch>
            <a:fillRect/>
          </a:stretch>
        </p:blipFill>
        <p:spPr>
          <a:xfrm>
            <a:off x="7003274" y="1622693"/>
            <a:ext cx="2845377" cy="2772791"/>
          </a:xfrm>
          <a:prstGeom prst="rect">
            <a:avLst/>
          </a:prstGeom>
        </p:spPr>
      </p:pic>
      <p:pic>
        <p:nvPicPr>
          <p:cNvPr id="20482" name="Picture 2" descr="Incremento a los Salarios Mínimos para 2023 | Comisión Nacional de los Salarios  Mínimos | Gobierno | gob.mx">
            <a:extLst>
              <a:ext uri="{FF2B5EF4-FFF2-40B4-BE49-F238E27FC236}">
                <a16:creationId xmlns:a16="http://schemas.microsoft.com/office/drawing/2014/main" id="{A5333228-56F7-4F4C-BDA2-D068CAAB7C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985" y="1622694"/>
            <a:ext cx="3394743" cy="2772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9559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3288ECD-850F-4714-B52B-73E6FDC337CA}"/>
              </a:ext>
            </a:extLst>
          </p:cNvPr>
          <p:cNvSpPr txBox="1">
            <a:spLocks/>
          </p:cNvSpPr>
          <p:nvPr/>
        </p:nvSpPr>
        <p:spPr>
          <a:xfrm>
            <a:off x="463057" y="234319"/>
            <a:ext cx="834381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i. Conceptos gravados y Exentos.</a:t>
            </a:r>
          </a:p>
        </p:txBody>
      </p:sp>
      <p:pic>
        <p:nvPicPr>
          <p:cNvPr id="4" name="Imagen 3">
            <a:extLst>
              <a:ext uri="{FF2B5EF4-FFF2-40B4-BE49-F238E27FC236}">
                <a16:creationId xmlns:a16="http://schemas.microsoft.com/office/drawing/2014/main" id="{D4DA5FC3-6E87-4C28-B3EC-26C4E114E96D}"/>
              </a:ext>
            </a:extLst>
          </p:cNvPr>
          <p:cNvPicPr>
            <a:picLocks noChangeAspect="1"/>
          </p:cNvPicPr>
          <p:nvPr/>
        </p:nvPicPr>
        <p:blipFill>
          <a:blip r:embed="rId2"/>
          <a:stretch>
            <a:fillRect/>
          </a:stretch>
        </p:blipFill>
        <p:spPr>
          <a:xfrm>
            <a:off x="1463963" y="968579"/>
            <a:ext cx="9055100" cy="5282142"/>
          </a:xfrm>
          <a:prstGeom prst="rect">
            <a:avLst/>
          </a:prstGeom>
        </p:spPr>
      </p:pic>
    </p:spTree>
    <p:extLst>
      <p:ext uri="{BB962C8B-B14F-4D97-AF65-F5344CB8AC3E}">
        <p14:creationId xmlns:p14="http://schemas.microsoft.com/office/powerpoint/2010/main" val="9111950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3288ECD-850F-4714-B52B-73E6FDC337CA}"/>
              </a:ext>
            </a:extLst>
          </p:cNvPr>
          <p:cNvSpPr txBox="1">
            <a:spLocks/>
          </p:cNvSpPr>
          <p:nvPr/>
        </p:nvSpPr>
        <p:spPr>
          <a:xfrm>
            <a:off x="878694" y="380984"/>
            <a:ext cx="834381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i. Conceptos gravados y Exentos.</a:t>
            </a:r>
          </a:p>
        </p:txBody>
      </p:sp>
      <p:pic>
        <p:nvPicPr>
          <p:cNvPr id="4" name="Picture 2" descr="UMA México 2023: valor actualizado y equivalencias">
            <a:extLst>
              <a:ext uri="{FF2B5EF4-FFF2-40B4-BE49-F238E27FC236}">
                <a16:creationId xmlns:a16="http://schemas.microsoft.com/office/drawing/2014/main" id="{90C4FBA6-8149-4146-883A-14F48F261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251" y="2330640"/>
            <a:ext cx="6423328" cy="3671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umento a la UMA en 2023 afectará multas, créditos Infonavit y pago de  impuestos">
            <a:extLst>
              <a:ext uri="{FF2B5EF4-FFF2-40B4-BE49-F238E27FC236}">
                <a16:creationId xmlns:a16="http://schemas.microsoft.com/office/drawing/2014/main" id="{37B495E2-FBAD-4DF5-95B0-D1117C479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57" y="1249981"/>
            <a:ext cx="5270500" cy="263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7293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3288ECD-850F-4714-B52B-73E6FDC337CA}"/>
              </a:ext>
            </a:extLst>
          </p:cNvPr>
          <p:cNvSpPr txBox="1">
            <a:spLocks/>
          </p:cNvSpPr>
          <p:nvPr/>
        </p:nvSpPr>
        <p:spPr>
          <a:xfrm>
            <a:off x="878694" y="380984"/>
            <a:ext cx="834381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i. Conceptos gravados y Exentos.</a:t>
            </a:r>
          </a:p>
        </p:txBody>
      </p:sp>
      <p:sp>
        <p:nvSpPr>
          <p:cNvPr id="2" name="Rectángulo 1">
            <a:extLst>
              <a:ext uri="{FF2B5EF4-FFF2-40B4-BE49-F238E27FC236}">
                <a16:creationId xmlns:a16="http://schemas.microsoft.com/office/drawing/2014/main" id="{2EB2469C-B4DE-4455-88FE-4029CDD89A22}"/>
              </a:ext>
            </a:extLst>
          </p:cNvPr>
          <p:cNvSpPr/>
          <p:nvPr/>
        </p:nvSpPr>
        <p:spPr>
          <a:xfrm>
            <a:off x="762000" y="1064798"/>
            <a:ext cx="10224655" cy="5078313"/>
          </a:xfrm>
          <a:prstGeom prst="rect">
            <a:avLst/>
          </a:prstGeom>
        </p:spPr>
        <p:txBody>
          <a:bodyPr wrap="square">
            <a:spAutoFit/>
          </a:bodyPr>
          <a:lstStyle/>
          <a:p>
            <a:pPr algn="ctr"/>
            <a:r>
              <a:rPr lang="es-MX" sz="2700" b="1" i="0" dirty="0">
                <a:solidFill>
                  <a:srgbClr val="12514B"/>
                </a:solidFill>
                <a:effectLst/>
                <a:latin typeface="Poppins"/>
              </a:rPr>
              <a:t>Descuentos Y Cuotas Del SAR Que Se Descuentan A Acreditados Del FOVISSSTE</a:t>
            </a:r>
          </a:p>
          <a:p>
            <a:r>
              <a:rPr lang="es-MX" sz="2700" b="0" i="0" dirty="0">
                <a:solidFill>
                  <a:srgbClr val="222222"/>
                </a:solidFill>
                <a:effectLst/>
                <a:latin typeface="Poppins"/>
              </a:rPr>
              <a:t>Estos son los descuentos que se realizan a los acreditados de su sueldo base a cada uno de los acreditados dependiendo el crédito que se les sea otorgado:</a:t>
            </a:r>
          </a:p>
          <a:p>
            <a:endParaRPr lang="es-MX" sz="2700" b="0" i="0" dirty="0">
              <a:solidFill>
                <a:srgbClr val="222222"/>
              </a:solidFill>
              <a:effectLst/>
              <a:latin typeface="Poppins"/>
            </a:endParaRPr>
          </a:p>
          <a:p>
            <a:r>
              <a:rPr lang="es-MX" sz="2700" b="0" i="0" dirty="0">
                <a:solidFill>
                  <a:srgbClr val="222222"/>
                </a:solidFill>
                <a:effectLst/>
                <a:latin typeface="Poppins"/>
              </a:rPr>
              <a:t>Para el </a:t>
            </a:r>
            <a:r>
              <a:rPr lang="es-MX" sz="2700" b="0" i="0" u="none" strike="noStrike" dirty="0">
                <a:solidFill>
                  <a:srgbClr val="1E73BE"/>
                </a:solidFill>
                <a:effectLst/>
                <a:latin typeface="Poppins"/>
                <a:hlinkClick r:id="rId2"/>
              </a:rPr>
              <a:t>Crédito Tradicional</a:t>
            </a:r>
            <a:r>
              <a:rPr lang="es-MX" sz="2700" b="0" i="0" dirty="0">
                <a:solidFill>
                  <a:srgbClr val="222222"/>
                </a:solidFill>
                <a:effectLst/>
                <a:latin typeface="Poppins"/>
              </a:rPr>
              <a:t>, </a:t>
            </a:r>
            <a:r>
              <a:rPr lang="es-MX" sz="2700" b="0" i="0" u="none" strike="noStrike" dirty="0">
                <a:solidFill>
                  <a:srgbClr val="1E73BE"/>
                </a:solidFill>
                <a:effectLst/>
                <a:latin typeface="Poppins"/>
                <a:hlinkClick r:id="rId3"/>
              </a:rPr>
              <a:t>Crédito Conyugal</a:t>
            </a:r>
            <a:r>
              <a:rPr lang="es-MX" sz="2700" b="0" i="0" dirty="0">
                <a:solidFill>
                  <a:srgbClr val="222222"/>
                </a:solidFill>
                <a:effectLst/>
                <a:latin typeface="Poppins"/>
              </a:rPr>
              <a:t> y </a:t>
            </a:r>
            <a:r>
              <a:rPr lang="es-MX" sz="2700" b="0" i="0" u="none" strike="noStrike" dirty="0">
                <a:solidFill>
                  <a:srgbClr val="1E73BE"/>
                </a:solidFill>
                <a:effectLst/>
                <a:latin typeface="Poppins"/>
                <a:hlinkClick r:id="rId4"/>
              </a:rPr>
              <a:t>FOVISSSTE – INFONAVIT Individual</a:t>
            </a:r>
            <a:r>
              <a:rPr lang="es-MX" sz="2700" b="0" i="0" dirty="0">
                <a:solidFill>
                  <a:srgbClr val="222222"/>
                </a:solidFill>
                <a:effectLst/>
                <a:latin typeface="Poppins"/>
              </a:rPr>
              <a:t> los descuentos son los siguientes:</a:t>
            </a:r>
          </a:p>
          <a:p>
            <a:endParaRPr lang="es-MX" sz="2700" b="0" i="0" dirty="0">
              <a:solidFill>
                <a:srgbClr val="222222"/>
              </a:solidFill>
              <a:effectLst/>
              <a:latin typeface="Poppins"/>
            </a:endParaRPr>
          </a:p>
          <a:p>
            <a:pPr marL="457200" indent="-457200">
              <a:buFont typeface="Wingdings" panose="05000000000000000000" pitchFamily="2" charset="2"/>
              <a:buChar char="Ø"/>
            </a:pPr>
            <a:r>
              <a:rPr lang="es-MX" sz="2700" b="0" i="0" dirty="0">
                <a:solidFill>
                  <a:srgbClr val="222222"/>
                </a:solidFill>
                <a:effectLst/>
                <a:latin typeface="Poppins"/>
              </a:rPr>
              <a:t>30% del sueldo básico quincenal por nómina.</a:t>
            </a:r>
          </a:p>
          <a:p>
            <a:pPr marL="457200" indent="-457200">
              <a:buFont typeface="Wingdings" panose="05000000000000000000" pitchFamily="2" charset="2"/>
              <a:buChar char="Ø"/>
            </a:pPr>
            <a:r>
              <a:rPr lang="es-MX" sz="2700" b="0" i="0" dirty="0">
                <a:solidFill>
                  <a:srgbClr val="222222"/>
                </a:solidFill>
                <a:effectLst/>
                <a:latin typeface="Poppins"/>
              </a:rPr>
              <a:t>El 100% del saldo de la subcuenta de vivienda del SAR y las aportaciones subsecuentes del 5% amortizarán el crédito.</a:t>
            </a:r>
          </a:p>
        </p:txBody>
      </p:sp>
    </p:spTree>
    <p:extLst>
      <p:ext uri="{BB962C8B-B14F-4D97-AF65-F5344CB8AC3E}">
        <p14:creationId xmlns:p14="http://schemas.microsoft.com/office/powerpoint/2010/main" val="29686358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3288ECD-850F-4714-B52B-73E6FDC337CA}"/>
              </a:ext>
            </a:extLst>
          </p:cNvPr>
          <p:cNvSpPr txBox="1">
            <a:spLocks/>
          </p:cNvSpPr>
          <p:nvPr/>
        </p:nvSpPr>
        <p:spPr>
          <a:xfrm>
            <a:off x="878694" y="380984"/>
            <a:ext cx="834381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i. Conceptos gravados y Exentos.</a:t>
            </a:r>
          </a:p>
        </p:txBody>
      </p:sp>
      <p:sp>
        <p:nvSpPr>
          <p:cNvPr id="2" name="Rectángulo 1">
            <a:extLst>
              <a:ext uri="{FF2B5EF4-FFF2-40B4-BE49-F238E27FC236}">
                <a16:creationId xmlns:a16="http://schemas.microsoft.com/office/drawing/2014/main" id="{2EB2469C-B4DE-4455-88FE-4029CDD89A22}"/>
              </a:ext>
            </a:extLst>
          </p:cNvPr>
          <p:cNvSpPr/>
          <p:nvPr/>
        </p:nvSpPr>
        <p:spPr>
          <a:xfrm>
            <a:off x="796636" y="1092507"/>
            <a:ext cx="10598728" cy="4893647"/>
          </a:xfrm>
          <a:prstGeom prst="rect">
            <a:avLst/>
          </a:prstGeom>
        </p:spPr>
        <p:txBody>
          <a:bodyPr wrap="square">
            <a:spAutoFit/>
          </a:bodyPr>
          <a:lstStyle/>
          <a:p>
            <a:pPr algn="ctr"/>
            <a:r>
              <a:rPr lang="es-MX" sz="2600" b="1" i="0" dirty="0">
                <a:solidFill>
                  <a:srgbClr val="12514B"/>
                </a:solidFill>
                <a:effectLst/>
                <a:latin typeface="Poppins"/>
              </a:rPr>
              <a:t>Descuentos Y Cuotas Del SAR Que Se Descuentan A Acreditados Del FOVISSSTE</a:t>
            </a:r>
          </a:p>
          <a:p>
            <a:endParaRPr lang="es-MX" sz="2600" b="0" i="0" dirty="0">
              <a:solidFill>
                <a:srgbClr val="222222"/>
              </a:solidFill>
              <a:effectLst/>
              <a:latin typeface="Poppins"/>
            </a:endParaRPr>
          </a:p>
          <a:p>
            <a:r>
              <a:rPr lang="es-MX" sz="2600" b="0" i="0" dirty="0">
                <a:solidFill>
                  <a:srgbClr val="222222"/>
                </a:solidFill>
                <a:effectLst/>
                <a:latin typeface="Poppins"/>
              </a:rPr>
              <a:t>Para el </a:t>
            </a:r>
            <a:r>
              <a:rPr lang="es-MX" sz="2600" b="0" i="0" u="none" strike="noStrike" dirty="0">
                <a:solidFill>
                  <a:srgbClr val="1E73BE"/>
                </a:solidFill>
                <a:effectLst/>
                <a:latin typeface="Poppins"/>
                <a:hlinkClick r:id="rId2"/>
              </a:rPr>
              <a:t>Crédito Pensionados</a:t>
            </a:r>
            <a:r>
              <a:rPr lang="es-MX" sz="2600" b="0" i="0" dirty="0">
                <a:solidFill>
                  <a:srgbClr val="222222"/>
                </a:solidFill>
                <a:effectLst/>
                <a:latin typeface="Poppins"/>
              </a:rPr>
              <a:t>:</a:t>
            </a:r>
          </a:p>
          <a:p>
            <a:pPr marL="457200" indent="-457200">
              <a:buFont typeface="Wingdings" panose="05000000000000000000" pitchFamily="2" charset="2"/>
              <a:buChar char="Ø"/>
            </a:pPr>
            <a:r>
              <a:rPr lang="es-MX" sz="2600" b="0" i="0" dirty="0">
                <a:solidFill>
                  <a:srgbClr val="222222"/>
                </a:solidFill>
                <a:effectLst/>
                <a:latin typeface="Poppins"/>
              </a:rPr>
              <a:t>Se descontará 20% de la pensión mensual.</a:t>
            </a:r>
          </a:p>
          <a:p>
            <a:pPr marL="457200" indent="-457200">
              <a:buFont typeface="Wingdings" panose="05000000000000000000" pitchFamily="2" charset="2"/>
              <a:buChar char="Ø"/>
            </a:pPr>
            <a:endParaRPr lang="es-MX" sz="2600" b="0" i="0" dirty="0">
              <a:solidFill>
                <a:srgbClr val="222222"/>
              </a:solidFill>
              <a:effectLst/>
              <a:latin typeface="Poppins"/>
            </a:endParaRPr>
          </a:p>
          <a:p>
            <a:r>
              <a:rPr lang="es-MX" sz="2600" b="0" i="0" dirty="0">
                <a:solidFill>
                  <a:srgbClr val="222222"/>
                </a:solidFill>
                <a:effectLst/>
                <a:latin typeface="Poppins"/>
              </a:rPr>
              <a:t>Para el </a:t>
            </a:r>
            <a:r>
              <a:rPr lang="es-MX" sz="2600" b="0" i="0" u="none" strike="noStrike" dirty="0">
                <a:solidFill>
                  <a:srgbClr val="1E73BE"/>
                </a:solidFill>
                <a:effectLst/>
                <a:latin typeface="Poppins"/>
                <a:hlinkClick r:id="rId3"/>
              </a:rPr>
              <a:t>Crédito FOVISSSTE para Todos</a:t>
            </a:r>
            <a:r>
              <a:rPr lang="es-MX" sz="2600" b="0" i="0" dirty="0">
                <a:solidFill>
                  <a:srgbClr val="222222"/>
                </a:solidFill>
                <a:effectLst/>
                <a:latin typeface="Poppins"/>
              </a:rPr>
              <a:t>:</a:t>
            </a:r>
          </a:p>
          <a:p>
            <a:pPr marL="457200" indent="-457200">
              <a:buFont typeface="Wingdings" panose="05000000000000000000" pitchFamily="2" charset="2"/>
              <a:buChar char="Ø"/>
            </a:pPr>
            <a:r>
              <a:rPr lang="es-MX" sz="2600" b="0" i="0" dirty="0">
                <a:solidFill>
                  <a:srgbClr val="222222"/>
                </a:solidFill>
                <a:effectLst/>
                <a:latin typeface="Poppins"/>
              </a:rPr>
              <a:t>Lo acordado con el acreditado por el banco, por monto y por plazo; vía nómina quincenal.</a:t>
            </a:r>
          </a:p>
          <a:p>
            <a:endParaRPr lang="es-MX" sz="2600" b="0" i="0" dirty="0">
              <a:solidFill>
                <a:srgbClr val="222222"/>
              </a:solidFill>
              <a:effectLst/>
              <a:latin typeface="Poppins"/>
            </a:endParaRPr>
          </a:p>
          <a:p>
            <a:r>
              <a:rPr lang="es-MX" sz="2600" b="1" i="0" dirty="0">
                <a:solidFill>
                  <a:srgbClr val="222222"/>
                </a:solidFill>
                <a:effectLst/>
                <a:latin typeface="Poppins"/>
              </a:rPr>
              <a:t>Nota</a:t>
            </a:r>
            <a:r>
              <a:rPr lang="es-MX" sz="2600" b="0" i="0" dirty="0">
                <a:solidFill>
                  <a:srgbClr val="222222"/>
                </a:solidFill>
                <a:effectLst/>
                <a:latin typeface="Poppins"/>
              </a:rPr>
              <a:t>: En caso de tener dos o más empleos en dependencias diferentes, en cada uno de ellos se llevará a cabo, el descuento sobre tu sueldo básico.</a:t>
            </a:r>
          </a:p>
        </p:txBody>
      </p:sp>
    </p:spTree>
    <p:extLst>
      <p:ext uri="{BB962C8B-B14F-4D97-AF65-F5344CB8AC3E}">
        <p14:creationId xmlns:p14="http://schemas.microsoft.com/office/powerpoint/2010/main" val="41238128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3288ECD-850F-4714-B52B-73E6FDC337CA}"/>
              </a:ext>
            </a:extLst>
          </p:cNvPr>
          <p:cNvSpPr txBox="1">
            <a:spLocks/>
          </p:cNvSpPr>
          <p:nvPr/>
        </p:nvSpPr>
        <p:spPr>
          <a:xfrm>
            <a:off x="366075" y="385606"/>
            <a:ext cx="834381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i. Conceptos gravados y Exentos.</a:t>
            </a:r>
          </a:p>
        </p:txBody>
      </p:sp>
      <p:sp>
        <p:nvSpPr>
          <p:cNvPr id="4" name="object 3">
            <a:extLst>
              <a:ext uri="{FF2B5EF4-FFF2-40B4-BE49-F238E27FC236}">
                <a16:creationId xmlns:a16="http://schemas.microsoft.com/office/drawing/2014/main" id="{52B33F4D-A148-46F6-BB20-FD19061D54B5}"/>
              </a:ext>
            </a:extLst>
          </p:cNvPr>
          <p:cNvSpPr/>
          <p:nvPr/>
        </p:nvSpPr>
        <p:spPr>
          <a:xfrm>
            <a:off x="665080" y="2062854"/>
            <a:ext cx="10644603" cy="3072767"/>
          </a:xfrm>
          <a:prstGeom prst="rect">
            <a:avLst/>
          </a:prstGeom>
          <a:blipFill>
            <a:blip r:embed="rId2" cstate="print"/>
            <a:stretch>
              <a:fillRect/>
            </a:stretch>
          </a:blipFill>
        </p:spPr>
        <p:txBody>
          <a:bodyPr wrap="square" lIns="0" tIns="0" rIns="0" bIns="0" rtlCol="0"/>
          <a:lstStyle/>
          <a:p>
            <a:endParaRPr sz="2600" dirty="0"/>
          </a:p>
        </p:txBody>
      </p:sp>
    </p:spTree>
    <p:extLst>
      <p:ext uri="{BB962C8B-B14F-4D97-AF65-F5344CB8AC3E}">
        <p14:creationId xmlns:p14="http://schemas.microsoft.com/office/powerpoint/2010/main" val="40883743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3288ECD-850F-4714-B52B-73E6FDC337CA}"/>
              </a:ext>
            </a:extLst>
          </p:cNvPr>
          <p:cNvSpPr txBox="1">
            <a:spLocks/>
          </p:cNvSpPr>
          <p:nvPr/>
        </p:nvSpPr>
        <p:spPr>
          <a:xfrm>
            <a:off x="435348" y="330188"/>
            <a:ext cx="834381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i. Conceptos gravados y Exentos.</a:t>
            </a:r>
          </a:p>
        </p:txBody>
      </p:sp>
      <p:sp>
        <p:nvSpPr>
          <p:cNvPr id="4" name="CuadroTexto 3">
            <a:extLst>
              <a:ext uri="{FF2B5EF4-FFF2-40B4-BE49-F238E27FC236}">
                <a16:creationId xmlns:a16="http://schemas.microsoft.com/office/drawing/2014/main" id="{30CC0C80-3FBA-428C-BF62-CB8BD579AAD7}"/>
              </a:ext>
            </a:extLst>
          </p:cNvPr>
          <p:cNvSpPr txBox="1"/>
          <p:nvPr/>
        </p:nvSpPr>
        <p:spPr>
          <a:xfrm>
            <a:off x="1478299" y="1415931"/>
            <a:ext cx="8577303" cy="430887"/>
          </a:xfrm>
          <a:prstGeom prst="rect">
            <a:avLst/>
          </a:prstGeom>
          <a:noFill/>
        </p:spPr>
        <p:txBody>
          <a:bodyPr wrap="square" rtlCol="0">
            <a:spAutoFit/>
          </a:bodyPr>
          <a:lstStyle/>
          <a:p>
            <a:r>
              <a:rPr lang="es-MX" sz="2200" b="1" dirty="0">
                <a:solidFill>
                  <a:srgbClr val="C00000"/>
                </a:solidFill>
              </a:rPr>
              <a:t>APLICACIÓN DEL SALARIO MINIMO, UMA:</a:t>
            </a:r>
          </a:p>
        </p:txBody>
      </p:sp>
      <p:graphicFrame>
        <p:nvGraphicFramePr>
          <p:cNvPr id="5" name="Tabla 4">
            <a:extLst>
              <a:ext uri="{FF2B5EF4-FFF2-40B4-BE49-F238E27FC236}">
                <a16:creationId xmlns:a16="http://schemas.microsoft.com/office/drawing/2014/main" id="{85A4B84F-E14E-41C4-8732-2E1E4C9184C6}"/>
              </a:ext>
            </a:extLst>
          </p:cNvPr>
          <p:cNvGraphicFramePr>
            <a:graphicFrameLocks noGrp="1"/>
          </p:cNvGraphicFramePr>
          <p:nvPr>
            <p:extLst>
              <p:ext uri="{D42A27DB-BD31-4B8C-83A1-F6EECF244321}">
                <p14:modId xmlns:p14="http://schemas.microsoft.com/office/powerpoint/2010/main" val="1515708714"/>
              </p:ext>
            </p:extLst>
          </p:nvPr>
        </p:nvGraphicFramePr>
        <p:xfrm>
          <a:off x="1212273" y="2074304"/>
          <a:ext cx="9767454" cy="3058947"/>
        </p:xfrm>
        <a:graphic>
          <a:graphicData uri="http://schemas.openxmlformats.org/drawingml/2006/table">
            <a:tbl>
              <a:tblPr/>
              <a:tblGrid>
                <a:gridCol w="6224046">
                  <a:extLst>
                    <a:ext uri="{9D8B030D-6E8A-4147-A177-3AD203B41FA5}">
                      <a16:colId xmlns:a16="http://schemas.microsoft.com/office/drawing/2014/main" val="3233517926"/>
                    </a:ext>
                  </a:extLst>
                </a:gridCol>
                <a:gridCol w="3543408">
                  <a:extLst>
                    <a:ext uri="{9D8B030D-6E8A-4147-A177-3AD203B41FA5}">
                      <a16:colId xmlns:a16="http://schemas.microsoft.com/office/drawing/2014/main" val="2937937204"/>
                    </a:ext>
                  </a:extLst>
                </a:gridCol>
              </a:tblGrid>
              <a:tr h="944372">
                <a:tc>
                  <a:txBody>
                    <a:bodyPr/>
                    <a:lstStyle/>
                    <a:p>
                      <a:pPr algn="ctr" fontAlgn="ctr"/>
                      <a:r>
                        <a:rPr lang="es-MX" sz="2200" b="1" i="0" u="none" strike="noStrike" dirty="0">
                          <a:solidFill>
                            <a:srgbClr val="FFFFFF"/>
                          </a:solidFill>
                          <a:effectLst/>
                          <a:latin typeface="Calibri" panose="020F0502020204030204" pitchFamily="34" charset="0"/>
                        </a:rPr>
                        <a:t>CONCEPTOS DONDE APLICA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s-MX" sz="2200" b="1" i="0" u="none" strike="noStrike" dirty="0">
                          <a:solidFill>
                            <a:srgbClr val="FFFFFF"/>
                          </a:solidFill>
                          <a:effectLst/>
                          <a:latin typeface="Calibri" panose="020F0502020204030204" pitchFamily="34" charset="0"/>
                        </a:rPr>
                        <a:t>VALOR QUE APLICA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9585434"/>
                  </a:ext>
                </a:extLst>
              </a:tr>
              <a:tr h="431127">
                <a:tc>
                  <a:txBody>
                    <a:bodyPr/>
                    <a:lstStyle/>
                    <a:p>
                      <a:pPr algn="l" fontAlgn="b"/>
                      <a:r>
                        <a:rPr lang="es-MX" sz="2200" b="0" i="0" u="none" strike="noStrike" dirty="0">
                          <a:solidFill>
                            <a:srgbClr val="000000"/>
                          </a:solidFill>
                          <a:effectLst/>
                          <a:latin typeface="Calibri" panose="020F0502020204030204" pitchFamily="34" charset="0"/>
                        </a:rPr>
                        <a:t>PAGO PRIMA ANTIGÜEDAD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200" b="0" i="0" u="none" strike="noStrike" dirty="0">
                          <a:solidFill>
                            <a:srgbClr val="000000"/>
                          </a:solidFill>
                          <a:effectLst/>
                          <a:latin typeface="Calibri" panose="020F0502020204030204" pitchFamily="34" charset="0"/>
                        </a:rPr>
                        <a:t>SALARIO MINIMO</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573187"/>
                  </a:ext>
                </a:extLst>
              </a:tr>
              <a:tr h="410597">
                <a:tc>
                  <a:txBody>
                    <a:bodyPr/>
                    <a:lstStyle/>
                    <a:p>
                      <a:pPr algn="l" fontAlgn="b"/>
                      <a:r>
                        <a:rPr lang="es-ES" sz="2200" b="0" i="0" u="none" strike="noStrike" dirty="0">
                          <a:solidFill>
                            <a:srgbClr val="000000"/>
                          </a:solidFill>
                          <a:effectLst/>
                          <a:latin typeface="Calibri" panose="020F0502020204030204" pitchFamily="34" charset="0"/>
                        </a:rPr>
                        <a:t>ALTA EN IMSS SALARIO BASE DE COTIZACION MINIMO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200" b="0" i="0" u="none" strike="noStrike" dirty="0">
                          <a:solidFill>
                            <a:srgbClr val="000000"/>
                          </a:solidFill>
                          <a:effectLst/>
                          <a:latin typeface="Calibri" panose="020F0502020204030204" pitchFamily="34" charset="0"/>
                        </a:rPr>
                        <a:t>SALARIO MINIMO</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8935601"/>
                  </a:ext>
                </a:extLst>
              </a:tr>
              <a:tr h="431127">
                <a:tc>
                  <a:txBody>
                    <a:bodyPr/>
                    <a:lstStyle/>
                    <a:p>
                      <a:pPr algn="l" fontAlgn="b"/>
                      <a:r>
                        <a:rPr lang="es-ES" sz="2200" b="0" i="0" u="none" strike="noStrike" dirty="0">
                          <a:solidFill>
                            <a:srgbClr val="000000"/>
                          </a:solidFill>
                          <a:effectLst/>
                          <a:latin typeface="Calibri" panose="020F0502020204030204" pitchFamily="34" charset="0"/>
                        </a:rPr>
                        <a:t>TOPE SALARIO BASE DE COTIZACIÓN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200" b="0" i="0" u="none" strike="noStrike" dirty="0">
                          <a:solidFill>
                            <a:srgbClr val="000000"/>
                          </a:solidFill>
                          <a:effectLst/>
                          <a:latin typeface="Calibri" panose="020F0502020204030204" pitchFamily="34" charset="0"/>
                        </a:rPr>
                        <a:t>UMA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9833472"/>
                  </a:ext>
                </a:extLst>
              </a:tr>
              <a:tr h="431127">
                <a:tc>
                  <a:txBody>
                    <a:bodyPr/>
                    <a:lstStyle/>
                    <a:p>
                      <a:pPr algn="l" fontAlgn="b"/>
                      <a:r>
                        <a:rPr lang="es-ES" sz="2200" b="0" i="0" u="none" strike="noStrike" dirty="0">
                          <a:solidFill>
                            <a:srgbClr val="000000"/>
                          </a:solidFill>
                          <a:effectLst/>
                          <a:latin typeface="Calibri" panose="020F0502020204030204" pitchFamily="34" charset="0"/>
                        </a:rPr>
                        <a:t>EXCENCIONES DE ISR ART 93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200" b="0" i="0" u="none" strike="noStrike" dirty="0">
                          <a:solidFill>
                            <a:srgbClr val="000000"/>
                          </a:solidFill>
                          <a:effectLst/>
                          <a:latin typeface="Calibri" panose="020F0502020204030204" pitchFamily="34" charset="0"/>
                        </a:rPr>
                        <a:t>UMA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0903300"/>
                  </a:ext>
                </a:extLst>
              </a:tr>
              <a:tr h="410597">
                <a:tc>
                  <a:txBody>
                    <a:bodyPr/>
                    <a:lstStyle/>
                    <a:p>
                      <a:pPr algn="l" fontAlgn="b"/>
                      <a:r>
                        <a:rPr lang="es-ES" sz="2200" b="0" i="0" u="none" strike="noStrike" dirty="0">
                          <a:solidFill>
                            <a:srgbClr val="000000"/>
                          </a:solidFill>
                          <a:effectLst/>
                          <a:latin typeface="Calibri" panose="020F0502020204030204" pitchFamily="34" charset="0"/>
                        </a:rPr>
                        <a:t>TOPES DE EXENCIÓN EN IMSS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2200" b="0" i="0" u="none" strike="noStrike" dirty="0">
                          <a:solidFill>
                            <a:srgbClr val="000000"/>
                          </a:solidFill>
                          <a:effectLst/>
                          <a:latin typeface="Calibri" panose="020F0502020204030204" pitchFamily="34" charset="0"/>
                        </a:rPr>
                        <a:t>UMA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3265548"/>
                  </a:ext>
                </a:extLst>
              </a:tr>
            </a:tbl>
          </a:graphicData>
        </a:graphic>
      </p:graphicFrame>
    </p:spTree>
    <p:extLst>
      <p:ext uri="{BB962C8B-B14F-4D97-AF65-F5344CB8AC3E}">
        <p14:creationId xmlns:p14="http://schemas.microsoft.com/office/powerpoint/2010/main" val="20694032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3288ECD-850F-4714-B52B-73E6FDC337CA}"/>
              </a:ext>
            </a:extLst>
          </p:cNvPr>
          <p:cNvSpPr txBox="1">
            <a:spLocks/>
          </p:cNvSpPr>
          <p:nvPr/>
        </p:nvSpPr>
        <p:spPr>
          <a:xfrm>
            <a:off x="463057" y="296318"/>
            <a:ext cx="8343814"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000" b="1" dirty="0">
                <a:latin typeface="Calibri" panose="020F0502020204030204" pitchFamily="34" charset="0"/>
                <a:ea typeface="Calibri" panose="020F0502020204030204" pitchFamily="34" charset="0"/>
                <a:cs typeface="Times New Roman" panose="02020603050405020304" pitchFamily="18" charset="0"/>
              </a:rPr>
              <a:t>i. Conceptos gravados y Exentos.</a:t>
            </a:r>
          </a:p>
        </p:txBody>
      </p:sp>
      <p:graphicFrame>
        <p:nvGraphicFramePr>
          <p:cNvPr id="4" name="Tabla 3">
            <a:extLst>
              <a:ext uri="{FF2B5EF4-FFF2-40B4-BE49-F238E27FC236}">
                <a16:creationId xmlns:a16="http://schemas.microsoft.com/office/drawing/2014/main" id="{74D2AFC7-FAC9-433D-B19D-92110B695B5C}"/>
              </a:ext>
            </a:extLst>
          </p:cNvPr>
          <p:cNvGraphicFramePr>
            <a:graphicFrameLocks noGrp="1"/>
          </p:cNvGraphicFramePr>
          <p:nvPr>
            <p:extLst>
              <p:ext uri="{D42A27DB-BD31-4B8C-83A1-F6EECF244321}">
                <p14:modId xmlns:p14="http://schemas.microsoft.com/office/powerpoint/2010/main" val="1039631931"/>
              </p:ext>
            </p:extLst>
          </p:nvPr>
        </p:nvGraphicFramePr>
        <p:xfrm>
          <a:off x="1027244" y="1369774"/>
          <a:ext cx="9614465" cy="2318567"/>
        </p:xfrm>
        <a:graphic>
          <a:graphicData uri="http://schemas.openxmlformats.org/drawingml/2006/table">
            <a:tbl>
              <a:tblPr/>
              <a:tblGrid>
                <a:gridCol w="5889657">
                  <a:extLst>
                    <a:ext uri="{9D8B030D-6E8A-4147-A177-3AD203B41FA5}">
                      <a16:colId xmlns:a16="http://schemas.microsoft.com/office/drawing/2014/main" val="2843875059"/>
                    </a:ext>
                  </a:extLst>
                </a:gridCol>
                <a:gridCol w="2451370">
                  <a:extLst>
                    <a:ext uri="{9D8B030D-6E8A-4147-A177-3AD203B41FA5}">
                      <a16:colId xmlns:a16="http://schemas.microsoft.com/office/drawing/2014/main" val="3170834962"/>
                    </a:ext>
                  </a:extLst>
                </a:gridCol>
                <a:gridCol w="1273438">
                  <a:extLst>
                    <a:ext uri="{9D8B030D-6E8A-4147-A177-3AD203B41FA5}">
                      <a16:colId xmlns:a16="http://schemas.microsoft.com/office/drawing/2014/main" val="1917315370"/>
                    </a:ext>
                  </a:extLst>
                </a:gridCol>
              </a:tblGrid>
              <a:tr h="382683">
                <a:tc gridSpan="3">
                  <a:txBody>
                    <a:bodyPr/>
                    <a:lstStyle/>
                    <a:p>
                      <a:pPr algn="ctr" fontAlgn="b"/>
                      <a:r>
                        <a:rPr lang="es-ES" sz="1800" b="1" i="0" u="none" strike="noStrike" dirty="0">
                          <a:solidFill>
                            <a:srgbClr val="FFFFFF"/>
                          </a:solidFill>
                          <a:effectLst/>
                          <a:latin typeface="Calibri" panose="020F0502020204030204" pitchFamily="34" charset="0"/>
                        </a:rPr>
                        <a:t>CÁLCULOS EXENCIONES ISR ART 93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11674617"/>
                  </a:ext>
                </a:extLst>
              </a:tr>
              <a:tr h="306146">
                <a:tc>
                  <a:txBody>
                    <a:bodyPr/>
                    <a:lstStyle/>
                    <a:p>
                      <a:pPr algn="l" fontAlgn="b"/>
                      <a:r>
                        <a:rPr lang="es-MX" sz="1800" b="0" i="0" u="none" strike="noStrike" dirty="0">
                          <a:solidFill>
                            <a:srgbClr val="000000"/>
                          </a:solidFill>
                          <a:effectLst/>
                          <a:latin typeface="Calibri" panose="020F0502020204030204" pitchFamily="34" charset="0"/>
                        </a:rPr>
                        <a:t> PRIMA VACACIONAL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 15 V UMA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       1,556.10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822562"/>
                  </a:ext>
                </a:extLst>
              </a:tr>
              <a:tr h="306146">
                <a:tc>
                  <a:txBody>
                    <a:bodyPr/>
                    <a:lstStyle/>
                    <a:p>
                      <a:pPr algn="l" fontAlgn="b"/>
                      <a:r>
                        <a:rPr lang="es-MX" sz="1800" b="0" i="0" u="none" strike="noStrike" dirty="0">
                          <a:solidFill>
                            <a:srgbClr val="000000"/>
                          </a:solidFill>
                          <a:effectLst/>
                          <a:latin typeface="Calibri" panose="020F0502020204030204" pitchFamily="34" charset="0"/>
                        </a:rPr>
                        <a:t> PTU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 15 V UMA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       1,556.10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6253074"/>
                  </a:ext>
                </a:extLst>
              </a:tr>
              <a:tr h="306146">
                <a:tc>
                  <a:txBody>
                    <a:bodyPr/>
                    <a:lstStyle/>
                    <a:p>
                      <a:pPr algn="l" fontAlgn="b"/>
                      <a:r>
                        <a:rPr lang="es-MX" sz="1800" b="0" i="0" u="none" strike="noStrike" dirty="0">
                          <a:solidFill>
                            <a:srgbClr val="000000"/>
                          </a:solidFill>
                          <a:effectLst/>
                          <a:latin typeface="Calibri" panose="020F0502020204030204" pitchFamily="34" charset="0"/>
                        </a:rPr>
                        <a:t> AGUINALDO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 30 V UMA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       3,112.20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1718143"/>
                  </a:ext>
                </a:extLst>
              </a:tr>
              <a:tr h="382683">
                <a:tc gridSpan="3">
                  <a:txBody>
                    <a:bodyPr/>
                    <a:lstStyle/>
                    <a:p>
                      <a:pPr algn="ctr" fontAlgn="b"/>
                      <a:r>
                        <a:rPr lang="es-MX" sz="1800" b="1" i="0" u="none" strike="noStrike" dirty="0">
                          <a:solidFill>
                            <a:srgbClr val="FFFFFF"/>
                          </a:solidFill>
                          <a:effectLst/>
                          <a:latin typeface="Calibri" panose="020F0502020204030204" pitchFamily="34" charset="0"/>
                        </a:rPr>
                        <a:t> IMSS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497916391"/>
                  </a:ext>
                </a:extLst>
              </a:tr>
              <a:tr h="306146">
                <a:tc>
                  <a:txBody>
                    <a:bodyPr/>
                    <a:lstStyle/>
                    <a:p>
                      <a:pPr algn="l" fontAlgn="b"/>
                      <a:r>
                        <a:rPr lang="es-ES" sz="1800" b="0" i="0" u="none" strike="noStrike" dirty="0">
                          <a:solidFill>
                            <a:srgbClr val="000000"/>
                          </a:solidFill>
                          <a:effectLst/>
                          <a:latin typeface="Calibri" panose="020F0502020204030204" pitchFamily="34" charset="0"/>
                        </a:rPr>
                        <a:t> SALARIO BASE DE COTIZACIÓN MINIMO 1SM INTEGADO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 1 SM + PRESTACIONES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800" b="0" i="0" u="none" strike="noStrike" dirty="0">
                          <a:solidFill>
                            <a:srgbClr val="000000"/>
                          </a:solidFill>
                          <a:effectLst/>
                          <a:latin typeface="Calibri" panose="020F0502020204030204" pitchFamily="34" charset="0"/>
                        </a:rPr>
                        <a:t>           217.66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892125"/>
                  </a:ext>
                </a:extLst>
              </a:tr>
              <a:tr h="328617">
                <a:tc>
                  <a:txBody>
                    <a:bodyPr/>
                    <a:lstStyle/>
                    <a:p>
                      <a:pPr algn="l" fontAlgn="b"/>
                      <a:r>
                        <a:rPr lang="es-ES" sz="1800" b="0" i="0" u="none" strike="noStrike" dirty="0">
                          <a:solidFill>
                            <a:srgbClr val="000000"/>
                          </a:solidFill>
                          <a:effectLst/>
                          <a:latin typeface="Calibri" panose="020F0502020204030204" pitchFamily="34" charset="0"/>
                        </a:rPr>
                        <a:t> SALARIO BASE DE COTIZACIÓN MINIMO 1SM INTEGADO ZF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 1 SMZF + PRESTACIONES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MX" sz="1800" b="0" i="0" u="none" strike="noStrike" dirty="0">
                          <a:solidFill>
                            <a:srgbClr val="000000"/>
                          </a:solidFill>
                          <a:effectLst/>
                          <a:latin typeface="Calibri" panose="020F0502020204030204" pitchFamily="34" charset="0"/>
                        </a:rPr>
                        <a:t>327.81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4042156"/>
                  </a:ext>
                </a:extLst>
              </a:tr>
            </a:tbl>
          </a:graphicData>
        </a:graphic>
      </p:graphicFrame>
      <p:graphicFrame>
        <p:nvGraphicFramePr>
          <p:cNvPr id="5" name="Tabla 4">
            <a:extLst>
              <a:ext uri="{FF2B5EF4-FFF2-40B4-BE49-F238E27FC236}">
                <a16:creationId xmlns:a16="http://schemas.microsoft.com/office/drawing/2014/main" id="{C0F6B0DE-0276-4F9B-A5C2-B52A502D6D0E}"/>
              </a:ext>
            </a:extLst>
          </p:cNvPr>
          <p:cNvGraphicFramePr>
            <a:graphicFrameLocks noGrp="1"/>
          </p:cNvGraphicFramePr>
          <p:nvPr/>
        </p:nvGraphicFramePr>
        <p:xfrm>
          <a:off x="1027245" y="4411787"/>
          <a:ext cx="9614465" cy="1487323"/>
        </p:xfrm>
        <a:graphic>
          <a:graphicData uri="http://schemas.openxmlformats.org/drawingml/2006/table">
            <a:tbl>
              <a:tblPr/>
              <a:tblGrid>
                <a:gridCol w="6434842">
                  <a:extLst>
                    <a:ext uri="{9D8B030D-6E8A-4147-A177-3AD203B41FA5}">
                      <a16:colId xmlns:a16="http://schemas.microsoft.com/office/drawing/2014/main" val="967200622"/>
                    </a:ext>
                  </a:extLst>
                </a:gridCol>
                <a:gridCol w="1817249">
                  <a:extLst>
                    <a:ext uri="{9D8B030D-6E8A-4147-A177-3AD203B41FA5}">
                      <a16:colId xmlns:a16="http://schemas.microsoft.com/office/drawing/2014/main" val="365533829"/>
                    </a:ext>
                  </a:extLst>
                </a:gridCol>
                <a:gridCol w="1362374">
                  <a:extLst>
                    <a:ext uri="{9D8B030D-6E8A-4147-A177-3AD203B41FA5}">
                      <a16:colId xmlns:a16="http://schemas.microsoft.com/office/drawing/2014/main" val="1734533528"/>
                    </a:ext>
                  </a:extLst>
                </a:gridCol>
              </a:tblGrid>
              <a:tr h="351943">
                <a:tc gridSpan="2">
                  <a:txBody>
                    <a:bodyPr/>
                    <a:lstStyle/>
                    <a:p>
                      <a:pPr algn="ctr" fontAlgn="b"/>
                      <a:r>
                        <a:rPr lang="es-MX" sz="1800" b="1" i="0" u="none" strike="noStrike" dirty="0">
                          <a:solidFill>
                            <a:srgbClr val="FFFFFF"/>
                          </a:solidFill>
                          <a:effectLst/>
                          <a:latin typeface="Calibri" panose="020F0502020204030204" pitchFamily="34" charset="0"/>
                        </a:rPr>
                        <a:t>CÁLCULOS IMSS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endParaRPr lang="es-MX"/>
                    </a:p>
                  </a:txBody>
                  <a:tcPr/>
                </a:tc>
                <a:tc>
                  <a:txBody>
                    <a:bodyPr/>
                    <a:lstStyle/>
                    <a:p>
                      <a:pPr algn="l" fontAlgn="b"/>
                      <a:r>
                        <a:rPr lang="es-MX" sz="18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982819901"/>
                  </a:ext>
                </a:extLst>
              </a:tr>
              <a:tr h="281554">
                <a:tc>
                  <a:txBody>
                    <a:bodyPr/>
                    <a:lstStyle/>
                    <a:p>
                      <a:pPr algn="l" fontAlgn="b"/>
                      <a:r>
                        <a:rPr lang="es-ES" sz="1800" b="0" i="0" u="none" strike="noStrike" dirty="0">
                          <a:solidFill>
                            <a:srgbClr val="000000"/>
                          </a:solidFill>
                          <a:effectLst/>
                          <a:latin typeface="Calibri" panose="020F0502020204030204" pitchFamily="34" charset="0"/>
                        </a:rPr>
                        <a:t>DEPENSA  PARA QUE NO INTEGRE 40% AL MES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40% UMA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       1,244.88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0175751"/>
                  </a:ext>
                </a:extLst>
              </a:tr>
              <a:tr h="281554">
                <a:tc>
                  <a:txBody>
                    <a:bodyPr/>
                    <a:lstStyle/>
                    <a:p>
                      <a:pPr algn="l" fontAlgn="b"/>
                      <a:r>
                        <a:rPr lang="es-MX" sz="1800" b="0" i="0" u="none" strike="noStrike" dirty="0">
                          <a:solidFill>
                            <a:srgbClr val="000000"/>
                          </a:solidFill>
                          <a:effectLst/>
                          <a:latin typeface="Calibri" panose="020F0502020204030204" pitchFamily="34" charset="0"/>
                        </a:rPr>
                        <a:t>ALIMENTACION Y HABITACION PARA QUE NO INTEGRE 20% UMA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20% UMA AL 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             20.75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098280"/>
                  </a:ext>
                </a:extLst>
              </a:tr>
              <a:tr h="281554">
                <a:tc>
                  <a:txBody>
                    <a:bodyPr/>
                    <a:lstStyle/>
                    <a:p>
                      <a:pPr algn="l" fontAlgn="b"/>
                      <a:r>
                        <a:rPr lang="es-ES" sz="1800" b="0" i="0" u="none" strike="noStrike" dirty="0">
                          <a:solidFill>
                            <a:srgbClr val="000000"/>
                          </a:solidFill>
                          <a:effectLst/>
                          <a:latin typeface="Calibri" panose="020F0502020204030204" pitchFamily="34" charset="0"/>
                        </a:rPr>
                        <a:t>SALARIO BASE DE COTIZACIÓN TOPE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25 UMA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       2,593.50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892875"/>
                  </a:ext>
                </a:extLst>
              </a:tr>
              <a:tr h="281554">
                <a:tc>
                  <a:txBody>
                    <a:bodyPr/>
                    <a:lstStyle/>
                    <a:p>
                      <a:pPr algn="l" fontAlgn="b"/>
                      <a:r>
                        <a:rPr lang="es-ES" sz="1800" b="0" i="0" u="none" strike="noStrike" dirty="0">
                          <a:solidFill>
                            <a:srgbClr val="000000"/>
                          </a:solidFill>
                          <a:effectLst/>
                          <a:latin typeface="Calibri" panose="020F0502020204030204" pitchFamily="34" charset="0"/>
                        </a:rPr>
                        <a:t>SALARIO BASE DE COTIZACIÓN TOPE ZONA FRONTERIZA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25 UMA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800" b="0" i="0" u="none" strike="noStrike" dirty="0">
                          <a:solidFill>
                            <a:srgbClr val="000000"/>
                          </a:solidFill>
                          <a:effectLst/>
                          <a:latin typeface="Calibri" panose="020F0502020204030204" pitchFamily="34" charset="0"/>
                        </a:rPr>
                        <a:t>       2,593.50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108221"/>
                  </a:ext>
                </a:extLst>
              </a:tr>
            </a:tbl>
          </a:graphicData>
        </a:graphic>
      </p:graphicFrame>
    </p:spTree>
    <p:extLst>
      <p:ext uri="{BB962C8B-B14F-4D97-AF65-F5344CB8AC3E}">
        <p14:creationId xmlns:p14="http://schemas.microsoft.com/office/powerpoint/2010/main" val="1986341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690FCBB9-28E2-43A0-9D59-49121C2BF349}"/>
              </a:ext>
            </a:extLst>
          </p:cNvPr>
          <p:cNvSpPr txBox="1">
            <a:spLocks/>
          </p:cNvSpPr>
          <p:nvPr/>
        </p:nvSpPr>
        <p:spPr>
          <a:xfrm>
            <a:off x="160421" y="206895"/>
            <a:ext cx="7928630" cy="474489"/>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84200" indent="-571500" algn="l">
              <a:lnSpc>
                <a:spcPct val="100000"/>
              </a:lnSpc>
              <a:spcBef>
                <a:spcPts val="100"/>
              </a:spcBef>
              <a:buFont typeface="+mj-lt"/>
              <a:buAutoNum type="romanUcPeriod"/>
            </a:pPr>
            <a:r>
              <a:rPr lang="es-MX" sz="3000" b="1" dirty="0">
                <a:latin typeface="Calibri" panose="020F0502020204030204" pitchFamily="34" charset="0"/>
                <a:ea typeface="Calibri" panose="020F0502020204030204" pitchFamily="34" charset="0"/>
                <a:cs typeface="Times New Roman" panose="02020603050405020304" pitchFamily="18" charset="0"/>
              </a:rPr>
              <a:t>Marco Fiscal de la Nómina RMF 2023	</a:t>
            </a:r>
          </a:p>
        </p:txBody>
      </p:sp>
      <p:sp>
        <p:nvSpPr>
          <p:cNvPr id="3" name="Rectángulo 2">
            <a:extLst>
              <a:ext uri="{FF2B5EF4-FFF2-40B4-BE49-F238E27FC236}">
                <a16:creationId xmlns:a16="http://schemas.microsoft.com/office/drawing/2014/main" id="{3615F839-143A-4839-AEBF-BE9ABEFED65E}"/>
              </a:ext>
            </a:extLst>
          </p:cNvPr>
          <p:cNvSpPr/>
          <p:nvPr/>
        </p:nvSpPr>
        <p:spPr>
          <a:xfrm>
            <a:off x="457198" y="935759"/>
            <a:ext cx="11513129" cy="5447645"/>
          </a:xfrm>
          <a:prstGeom prst="rect">
            <a:avLst/>
          </a:prstGeom>
        </p:spPr>
        <p:txBody>
          <a:bodyPr wrap="square">
            <a:spAutoFit/>
          </a:bodyPr>
          <a:lstStyle/>
          <a:p>
            <a:pPr marL="400050" indent="-400050">
              <a:buFont typeface="+mj-lt"/>
              <a:buAutoNum type="romanUcPeriod"/>
            </a:pPr>
            <a:r>
              <a:rPr lang="es-MX" sz="2400" b="1" dirty="0"/>
              <a:t>La jornada </a:t>
            </a:r>
            <a:r>
              <a:rPr lang="es-MX" sz="2400" dirty="0"/>
              <a:t>diaria máxima de trabajo </a:t>
            </a:r>
            <a:r>
              <a:rPr lang="es-MX" sz="2400" b="1" dirty="0"/>
              <a:t>diurna y nocturna será de ocho y siete horas respectivamente</a:t>
            </a:r>
            <a:r>
              <a:rPr lang="es-MX" sz="2400" dirty="0"/>
              <a:t>. </a:t>
            </a:r>
            <a:r>
              <a:rPr lang="es-MX" sz="2400" b="1" dirty="0">
                <a:highlight>
                  <a:srgbClr val="FFFF00"/>
                </a:highlight>
              </a:rPr>
              <a:t>Las que excedan serán extraordinarias </a:t>
            </a:r>
            <a:r>
              <a:rPr lang="es-MX" sz="2400" dirty="0"/>
              <a:t>y se pagarán con un ciento por ciento más de la remuneración fijada para el servicio ordinario. </a:t>
            </a:r>
            <a:r>
              <a:rPr lang="es-MX" sz="2400" b="1" dirty="0">
                <a:highlight>
                  <a:srgbClr val="FFFF00"/>
                </a:highlight>
              </a:rPr>
              <a:t>En ningún caso el trabajo extraordinario podrá exceder de tres horas diarias ni de tres veces consecutivas</a:t>
            </a:r>
            <a:r>
              <a:rPr lang="es-MX" sz="2400" dirty="0"/>
              <a:t>;</a:t>
            </a:r>
          </a:p>
          <a:p>
            <a:pPr marL="400050" indent="-400050">
              <a:buFont typeface="+mj-lt"/>
              <a:buAutoNum type="romanUcPeriod"/>
            </a:pPr>
            <a:r>
              <a:rPr lang="es-MX" sz="2400" dirty="0"/>
              <a:t>Por cada seis días de trabajo, disfrutará el trabajador de un día de descanso, cuando menos, con goce de salario íntegro;</a:t>
            </a:r>
          </a:p>
          <a:p>
            <a:pPr marL="400050" indent="-400050">
              <a:buFont typeface="+mj-lt"/>
              <a:buAutoNum type="romanUcPeriod"/>
            </a:pPr>
            <a:r>
              <a:rPr lang="es-MX" sz="2400" dirty="0"/>
              <a:t>Los trabajadores gozarán de </a:t>
            </a:r>
            <a:r>
              <a:rPr lang="es-MX" sz="2400" b="1" dirty="0"/>
              <a:t>vacaciones</a:t>
            </a:r>
            <a:r>
              <a:rPr lang="es-MX" sz="2400" dirty="0"/>
              <a:t> que nunca serán menores de </a:t>
            </a:r>
            <a:r>
              <a:rPr lang="es-MX" sz="2400" b="1" dirty="0"/>
              <a:t>veinte días al año</a:t>
            </a:r>
            <a:r>
              <a:rPr lang="es-MX" sz="2400" dirty="0"/>
              <a:t>;</a:t>
            </a:r>
          </a:p>
          <a:p>
            <a:pPr marL="400050" indent="-400050">
              <a:buFont typeface="+mj-lt"/>
              <a:buAutoNum type="romanUcPeriod"/>
            </a:pPr>
            <a:r>
              <a:rPr lang="es-MX" sz="2400" b="1" dirty="0"/>
              <a:t>Los salarios serán fijados en los presupuestos respectivos </a:t>
            </a:r>
            <a:r>
              <a:rPr lang="es-MX" sz="2400" dirty="0"/>
              <a:t>sin que su cuantía pueda ser disminuida durante la vigencia de éstos, sujetándose a lo dispuesto en el artículo 127 de esta Constitución y en la ley.</a:t>
            </a:r>
          </a:p>
          <a:p>
            <a:pPr algn="r"/>
            <a:r>
              <a:rPr lang="es-MX" dirty="0"/>
              <a:t>Párrafo reformado DOF 24-08-2009</a:t>
            </a:r>
          </a:p>
          <a:p>
            <a:r>
              <a:rPr lang="es-MX" sz="2400" dirty="0"/>
              <a:t>En ningún caso los salarios podrán ser inferiores al mínimo para los trabajadores en general en las entidades federativas. </a:t>
            </a:r>
          </a:p>
          <a:p>
            <a:pPr algn="r"/>
            <a:r>
              <a:rPr lang="es-MX" dirty="0"/>
              <a:t>Párrafo reformado DOF 29-01-2016</a:t>
            </a:r>
          </a:p>
        </p:txBody>
      </p:sp>
    </p:spTree>
    <p:extLst>
      <p:ext uri="{BB962C8B-B14F-4D97-AF65-F5344CB8AC3E}">
        <p14:creationId xmlns:p14="http://schemas.microsoft.com/office/powerpoint/2010/main" val="2873469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7EDE66-A8D3-42DF-A84C-7C62876D0FD0}"/>
              </a:ext>
            </a:extLst>
          </p:cNvPr>
          <p:cNvSpPr txBox="1">
            <a:spLocks/>
          </p:cNvSpPr>
          <p:nvPr/>
        </p:nvSpPr>
        <p:spPr>
          <a:xfrm>
            <a:off x="381182" y="308932"/>
            <a:ext cx="8248653"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1. Sueldo.</a:t>
            </a:r>
          </a:p>
        </p:txBody>
      </p:sp>
      <p:sp>
        <p:nvSpPr>
          <p:cNvPr id="5" name="object 3">
            <a:extLst>
              <a:ext uri="{FF2B5EF4-FFF2-40B4-BE49-F238E27FC236}">
                <a16:creationId xmlns:a16="http://schemas.microsoft.com/office/drawing/2014/main" id="{E25EE731-C6B1-4208-921A-73754E7A82D8}"/>
              </a:ext>
            </a:extLst>
          </p:cNvPr>
          <p:cNvSpPr/>
          <p:nvPr/>
        </p:nvSpPr>
        <p:spPr>
          <a:xfrm>
            <a:off x="7021821" y="3906742"/>
            <a:ext cx="3719649" cy="2642326"/>
          </a:xfrm>
          <a:prstGeom prst="rect">
            <a:avLst/>
          </a:prstGeom>
          <a:blipFill>
            <a:blip r:embed="rId2" cstate="print"/>
            <a:stretch>
              <a:fillRect/>
            </a:stretch>
          </a:blipFill>
        </p:spPr>
        <p:txBody>
          <a:bodyPr wrap="square" lIns="0" tIns="0" rIns="0" bIns="0" rtlCol="0"/>
          <a:lstStyle/>
          <a:p>
            <a:endParaRPr/>
          </a:p>
        </p:txBody>
      </p:sp>
      <p:sp>
        <p:nvSpPr>
          <p:cNvPr id="6" name="object 5">
            <a:extLst>
              <a:ext uri="{FF2B5EF4-FFF2-40B4-BE49-F238E27FC236}">
                <a16:creationId xmlns:a16="http://schemas.microsoft.com/office/drawing/2014/main" id="{9E70B7C0-EB48-4A72-8112-263239C9D1E6}"/>
              </a:ext>
            </a:extLst>
          </p:cNvPr>
          <p:cNvSpPr txBox="1"/>
          <p:nvPr/>
        </p:nvSpPr>
        <p:spPr>
          <a:xfrm>
            <a:off x="547437" y="1467756"/>
            <a:ext cx="1649095" cy="1227455"/>
          </a:xfrm>
          <a:prstGeom prst="rect">
            <a:avLst/>
          </a:prstGeom>
        </p:spPr>
        <p:txBody>
          <a:bodyPr vert="horz" wrap="square" lIns="0" tIns="36830" rIns="0" bIns="0" rtlCol="0">
            <a:spAutoFit/>
          </a:bodyPr>
          <a:lstStyle/>
          <a:p>
            <a:pPr marL="55880" marR="46355" indent="2540" algn="ctr">
              <a:lnSpc>
                <a:spcPts val="2260"/>
              </a:lnSpc>
              <a:spcBef>
                <a:spcPts val="290"/>
              </a:spcBef>
            </a:pPr>
            <a:r>
              <a:rPr sz="2000" b="1" spc="-5" dirty="0">
                <a:solidFill>
                  <a:srgbClr val="313131"/>
                </a:solidFill>
                <a:latin typeface="Calibri" panose="020F0502020204030204" pitchFamily="34" charset="0"/>
                <a:cs typeface="Calibri" panose="020F0502020204030204" pitchFamily="34" charset="0"/>
              </a:rPr>
              <a:t>LFT   </a:t>
            </a:r>
            <a:r>
              <a:rPr sz="2000" b="1" spc="-10" dirty="0">
                <a:solidFill>
                  <a:srgbClr val="313131"/>
                </a:solidFill>
                <a:latin typeface="Calibri" panose="020F0502020204030204" pitchFamily="34" charset="0"/>
                <a:cs typeface="Calibri" panose="020F0502020204030204" pitchFamily="34" charset="0"/>
              </a:rPr>
              <a:t>CAPITULO</a:t>
            </a:r>
            <a:r>
              <a:rPr sz="2000" b="1" spc="-25" dirty="0">
                <a:solidFill>
                  <a:srgbClr val="313131"/>
                </a:solidFill>
                <a:latin typeface="Calibri" panose="020F0502020204030204" pitchFamily="34" charset="0"/>
                <a:cs typeface="Calibri" panose="020F0502020204030204" pitchFamily="34" charset="0"/>
              </a:rPr>
              <a:t> </a:t>
            </a:r>
            <a:r>
              <a:rPr sz="2000" b="1" dirty="0">
                <a:solidFill>
                  <a:srgbClr val="313131"/>
                </a:solidFill>
                <a:latin typeface="Calibri" panose="020F0502020204030204" pitchFamily="34" charset="0"/>
                <a:cs typeface="Calibri" panose="020F0502020204030204" pitchFamily="34" charset="0"/>
              </a:rPr>
              <a:t>V</a:t>
            </a:r>
            <a:endParaRPr sz="2000" dirty="0">
              <a:latin typeface="Calibri" panose="020F0502020204030204" pitchFamily="34" charset="0"/>
              <a:cs typeface="Calibri" panose="020F0502020204030204" pitchFamily="34" charset="0"/>
            </a:endParaRPr>
          </a:p>
          <a:p>
            <a:pPr marL="3810" algn="ctr">
              <a:lnSpc>
                <a:spcPts val="2330"/>
              </a:lnSpc>
              <a:spcBef>
                <a:spcPts val="90"/>
              </a:spcBef>
            </a:pPr>
            <a:r>
              <a:rPr sz="2000" b="1" dirty="0">
                <a:solidFill>
                  <a:srgbClr val="313131"/>
                </a:solidFill>
                <a:latin typeface="Calibri" panose="020F0502020204030204" pitchFamily="34" charset="0"/>
                <a:cs typeface="Calibri" panose="020F0502020204030204" pitchFamily="34" charset="0"/>
              </a:rPr>
              <a:t>Salario</a:t>
            </a:r>
            <a:endParaRPr sz="2000" dirty="0">
              <a:latin typeface="Calibri" panose="020F0502020204030204" pitchFamily="34" charset="0"/>
              <a:cs typeface="Calibri" panose="020F0502020204030204" pitchFamily="34" charset="0"/>
            </a:endParaRPr>
          </a:p>
          <a:p>
            <a:pPr algn="ctr">
              <a:lnSpc>
                <a:spcPts val="2330"/>
              </a:lnSpc>
            </a:pPr>
            <a:r>
              <a:rPr sz="2000" b="1" spc="-25" dirty="0">
                <a:solidFill>
                  <a:srgbClr val="313131"/>
                </a:solidFill>
                <a:latin typeface="Calibri" panose="020F0502020204030204" pitchFamily="34" charset="0"/>
                <a:cs typeface="Calibri" panose="020F0502020204030204" pitchFamily="34" charset="0"/>
              </a:rPr>
              <a:t>ART </a:t>
            </a:r>
            <a:r>
              <a:rPr sz="2000" b="1" dirty="0">
                <a:solidFill>
                  <a:srgbClr val="313131"/>
                </a:solidFill>
                <a:latin typeface="Calibri" panose="020F0502020204030204" pitchFamily="34" charset="0"/>
                <a:cs typeface="Calibri" panose="020F0502020204030204" pitchFamily="34" charset="0"/>
              </a:rPr>
              <a:t>82 </a:t>
            </a:r>
            <a:r>
              <a:rPr sz="2000" b="1" spc="-35" dirty="0">
                <a:solidFill>
                  <a:srgbClr val="313131"/>
                </a:solidFill>
                <a:latin typeface="Calibri" panose="020F0502020204030204" pitchFamily="34" charset="0"/>
                <a:cs typeface="Calibri" panose="020F0502020204030204" pitchFamily="34" charset="0"/>
              </a:rPr>
              <a:t>AL</a:t>
            </a:r>
            <a:r>
              <a:rPr sz="2000" b="1" spc="-45" dirty="0">
                <a:solidFill>
                  <a:srgbClr val="313131"/>
                </a:solidFill>
                <a:latin typeface="Calibri" panose="020F0502020204030204" pitchFamily="34" charset="0"/>
                <a:cs typeface="Calibri" panose="020F0502020204030204" pitchFamily="34" charset="0"/>
              </a:rPr>
              <a:t> </a:t>
            </a:r>
            <a:r>
              <a:rPr sz="2000" b="1" dirty="0">
                <a:solidFill>
                  <a:srgbClr val="313131"/>
                </a:solidFill>
                <a:latin typeface="Calibri" panose="020F0502020204030204" pitchFamily="34" charset="0"/>
                <a:cs typeface="Calibri" panose="020F0502020204030204" pitchFamily="34" charset="0"/>
              </a:rPr>
              <a:t>89</a:t>
            </a:r>
            <a:endParaRPr sz="2000" dirty="0">
              <a:latin typeface="Calibri" panose="020F0502020204030204" pitchFamily="34" charset="0"/>
              <a:cs typeface="Calibri" panose="020F0502020204030204" pitchFamily="34" charset="0"/>
            </a:endParaRPr>
          </a:p>
        </p:txBody>
      </p:sp>
      <p:graphicFrame>
        <p:nvGraphicFramePr>
          <p:cNvPr id="8" name="object 6">
            <a:extLst>
              <a:ext uri="{FF2B5EF4-FFF2-40B4-BE49-F238E27FC236}">
                <a16:creationId xmlns:a16="http://schemas.microsoft.com/office/drawing/2014/main" id="{87306BC8-50E2-4A25-AF34-FC60F36031F0}"/>
              </a:ext>
            </a:extLst>
          </p:cNvPr>
          <p:cNvGraphicFramePr>
            <a:graphicFrameLocks noGrp="1"/>
          </p:cNvGraphicFramePr>
          <p:nvPr>
            <p:extLst>
              <p:ext uri="{D42A27DB-BD31-4B8C-83A1-F6EECF244321}">
                <p14:modId xmlns:p14="http://schemas.microsoft.com/office/powerpoint/2010/main" val="953521649"/>
              </p:ext>
            </p:extLst>
          </p:nvPr>
        </p:nvGraphicFramePr>
        <p:xfrm>
          <a:off x="866091" y="4162790"/>
          <a:ext cx="5548563" cy="2052584"/>
        </p:xfrm>
        <a:graphic>
          <a:graphicData uri="http://schemas.openxmlformats.org/drawingml/2006/table">
            <a:tbl>
              <a:tblPr firstRow="1" bandRow="1">
                <a:tableStyleId>{2D5ABB26-0587-4C30-8999-92F81FD0307C}</a:tableStyleId>
              </a:tblPr>
              <a:tblGrid>
                <a:gridCol w="1314642">
                  <a:extLst>
                    <a:ext uri="{9D8B030D-6E8A-4147-A177-3AD203B41FA5}">
                      <a16:colId xmlns:a16="http://schemas.microsoft.com/office/drawing/2014/main" val="20000"/>
                    </a:ext>
                  </a:extLst>
                </a:gridCol>
                <a:gridCol w="4233921">
                  <a:extLst>
                    <a:ext uri="{9D8B030D-6E8A-4147-A177-3AD203B41FA5}">
                      <a16:colId xmlns:a16="http://schemas.microsoft.com/office/drawing/2014/main" val="20001"/>
                    </a:ext>
                  </a:extLst>
                </a:gridCol>
              </a:tblGrid>
              <a:tr h="1198245">
                <a:tc>
                  <a:txBody>
                    <a:bodyPr/>
                    <a:lstStyle/>
                    <a:p>
                      <a:pPr marL="60325" indent="33020">
                        <a:lnSpc>
                          <a:spcPts val="3065"/>
                        </a:lnSpc>
                      </a:pPr>
                      <a:r>
                        <a:rPr sz="2600" spc="-20" dirty="0">
                          <a:latin typeface="Arial"/>
                          <a:cs typeface="Arial"/>
                        </a:rPr>
                        <a:t>c_Tipo</a:t>
                      </a:r>
                      <a:endParaRPr sz="2600">
                        <a:latin typeface="Arial"/>
                        <a:cs typeface="Arial"/>
                      </a:endParaRPr>
                    </a:p>
                    <a:p>
                      <a:pPr marL="278765" marR="52069" indent="-218440">
                        <a:lnSpc>
                          <a:spcPct val="100000"/>
                        </a:lnSpc>
                      </a:pPr>
                      <a:r>
                        <a:rPr sz="2600" dirty="0">
                          <a:latin typeface="Arial"/>
                          <a:cs typeface="Arial"/>
                        </a:rPr>
                        <a:t>Perc</a:t>
                      </a:r>
                      <a:r>
                        <a:rPr sz="2600" spc="-15" dirty="0">
                          <a:latin typeface="Arial"/>
                          <a:cs typeface="Arial"/>
                        </a:rPr>
                        <a:t>e</a:t>
                      </a:r>
                      <a:r>
                        <a:rPr sz="2600" dirty="0">
                          <a:latin typeface="Arial"/>
                          <a:cs typeface="Arial"/>
                        </a:rPr>
                        <a:t>p  </a:t>
                      </a:r>
                      <a:r>
                        <a:rPr sz="2600" spc="-5" dirty="0">
                          <a:latin typeface="Arial"/>
                          <a:cs typeface="Arial"/>
                        </a:rPr>
                        <a:t>cion</a:t>
                      </a:r>
                      <a:endParaRPr sz="2600">
                        <a:latin typeface="Arial"/>
                        <a:cs typeface="Arial"/>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spcBef>
                          <a:spcPts val="20"/>
                        </a:spcBef>
                      </a:pPr>
                      <a:endParaRPr sz="2650" dirty="0">
                        <a:latin typeface="Times New Roman"/>
                        <a:cs typeface="Times New Roman"/>
                      </a:endParaRPr>
                    </a:p>
                    <a:p>
                      <a:pPr marL="1016000">
                        <a:lnSpc>
                          <a:spcPct val="100000"/>
                        </a:lnSpc>
                      </a:pPr>
                      <a:r>
                        <a:rPr sz="2600" spc="-5" dirty="0">
                          <a:latin typeface="Arial"/>
                          <a:cs typeface="Arial"/>
                        </a:rPr>
                        <a:t>Descripción</a:t>
                      </a:r>
                      <a:endParaRPr sz="2600" dirty="0">
                        <a:latin typeface="Arial"/>
                        <a:cs typeface="Arial"/>
                      </a:endParaRPr>
                    </a:p>
                  </a:txBody>
                  <a:tcPr marL="0" marR="0" marT="254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D9D9D9"/>
                    </a:solidFill>
                  </a:tcPr>
                </a:tc>
                <a:extLst>
                  <a:ext uri="{0D108BD9-81ED-4DB2-BD59-A6C34878D82A}">
                    <a16:rowId xmlns:a16="http://schemas.microsoft.com/office/drawing/2014/main" val="10000"/>
                  </a:ext>
                </a:extLst>
              </a:tr>
              <a:tr h="854339">
                <a:tc>
                  <a:txBody>
                    <a:bodyPr/>
                    <a:lstStyle/>
                    <a:p>
                      <a:pPr marL="306705">
                        <a:lnSpc>
                          <a:spcPct val="100000"/>
                        </a:lnSpc>
                        <a:spcBef>
                          <a:spcPts val="1510"/>
                        </a:spcBef>
                      </a:pPr>
                      <a:r>
                        <a:rPr sz="2600" spc="-15" dirty="0">
                          <a:latin typeface="Arial"/>
                          <a:cs typeface="Arial"/>
                        </a:rPr>
                        <a:t>001</a:t>
                      </a:r>
                      <a:endParaRPr sz="2600">
                        <a:latin typeface="Arial"/>
                        <a:cs typeface="Arial"/>
                      </a:endParaRPr>
                    </a:p>
                  </a:txBody>
                  <a:tcPr marL="0" marR="0" marT="1917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525" marR="49530">
                        <a:lnSpc>
                          <a:spcPts val="3120"/>
                        </a:lnSpc>
                        <a:spcBef>
                          <a:spcPts val="55"/>
                        </a:spcBef>
                        <a:tabLst>
                          <a:tab pos="2767330" algn="l"/>
                        </a:tabLst>
                      </a:pPr>
                      <a:r>
                        <a:rPr sz="2600" dirty="0">
                          <a:latin typeface="Arial"/>
                          <a:cs typeface="Arial"/>
                        </a:rPr>
                        <a:t>Suel</a:t>
                      </a:r>
                      <a:r>
                        <a:rPr sz="2600" spc="-10" dirty="0">
                          <a:latin typeface="Arial"/>
                          <a:cs typeface="Arial"/>
                        </a:rPr>
                        <a:t>d</a:t>
                      </a:r>
                      <a:r>
                        <a:rPr sz="2600" dirty="0">
                          <a:latin typeface="Arial"/>
                          <a:cs typeface="Arial"/>
                        </a:rPr>
                        <a:t>os,</a:t>
                      </a:r>
                      <a:r>
                        <a:rPr sz="2600" spc="25" dirty="0">
                          <a:latin typeface="Arial"/>
                          <a:cs typeface="Arial"/>
                        </a:rPr>
                        <a:t> </a:t>
                      </a:r>
                      <a:r>
                        <a:rPr sz="2600" dirty="0">
                          <a:latin typeface="Arial"/>
                          <a:cs typeface="Arial"/>
                        </a:rPr>
                        <a:t>Sala</a:t>
                      </a:r>
                      <a:r>
                        <a:rPr sz="2600" spc="-10" dirty="0">
                          <a:latin typeface="Arial"/>
                          <a:cs typeface="Arial"/>
                        </a:rPr>
                        <a:t>r</a:t>
                      </a:r>
                      <a:r>
                        <a:rPr sz="2600" dirty="0">
                          <a:latin typeface="Arial"/>
                          <a:cs typeface="Arial"/>
                        </a:rPr>
                        <a:t>ios	Ra</a:t>
                      </a:r>
                      <a:r>
                        <a:rPr sz="2600" spc="-45" dirty="0">
                          <a:latin typeface="Arial"/>
                          <a:cs typeface="Arial"/>
                        </a:rPr>
                        <a:t>y</a:t>
                      </a:r>
                      <a:r>
                        <a:rPr sz="2600" dirty="0">
                          <a:latin typeface="Arial"/>
                          <a:cs typeface="Arial"/>
                        </a:rPr>
                        <a:t>as  y</a:t>
                      </a:r>
                      <a:r>
                        <a:rPr sz="2600" spc="-10" dirty="0">
                          <a:latin typeface="Arial"/>
                          <a:cs typeface="Arial"/>
                        </a:rPr>
                        <a:t> </a:t>
                      </a:r>
                      <a:r>
                        <a:rPr sz="2600" spc="-5" dirty="0">
                          <a:latin typeface="Arial"/>
                          <a:cs typeface="Arial"/>
                        </a:rPr>
                        <a:t>Jornales</a:t>
                      </a:r>
                      <a:endParaRPr sz="2600" dirty="0">
                        <a:latin typeface="Arial"/>
                        <a:cs typeface="Arial"/>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sp>
        <p:nvSpPr>
          <p:cNvPr id="9" name="Rectángulo 8">
            <a:extLst>
              <a:ext uri="{FF2B5EF4-FFF2-40B4-BE49-F238E27FC236}">
                <a16:creationId xmlns:a16="http://schemas.microsoft.com/office/drawing/2014/main" id="{D5944B84-C2AC-43A6-9F54-54AA5BD57352}"/>
              </a:ext>
            </a:extLst>
          </p:cNvPr>
          <p:cNvSpPr/>
          <p:nvPr/>
        </p:nvSpPr>
        <p:spPr>
          <a:xfrm>
            <a:off x="2514694" y="1155850"/>
            <a:ext cx="8779073" cy="1107996"/>
          </a:xfrm>
          <a:prstGeom prst="rect">
            <a:avLst/>
          </a:prstGeom>
        </p:spPr>
        <p:txBody>
          <a:bodyPr wrap="square">
            <a:spAutoFit/>
          </a:bodyPr>
          <a:lstStyle/>
          <a:p>
            <a:r>
              <a:rPr lang="es-MX" sz="2200" dirty="0">
                <a:latin typeface="Calibri" panose="020F0502020204030204" pitchFamily="34" charset="0"/>
                <a:cs typeface="Calibri" panose="020F0502020204030204" pitchFamily="34" charset="0"/>
              </a:rPr>
              <a:t>Procedente del latín (</a:t>
            </a:r>
            <a:r>
              <a:rPr lang="es-MX" sz="2200" dirty="0" err="1">
                <a:latin typeface="Calibri" panose="020F0502020204030204" pitchFamily="34" charset="0"/>
                <a:cs typeface="Calibri" panose="020F0502020204030204" pitchFamily="34" charset="0"/>
              </a:rPr>
              <a:t>salarium</a:t>
            </a:r>
            <a:r>
              <a:rPr lang="es-MX" sz="2200" dirty="0">
                <a:latin typeface="Calibri" panose="020F0502020204030204" pitchFamily="34" charset="0"/>
                <a:cs typeface="Calibri" panose="020F0502020204030204" pitchFamily="34" charset="0"/>
              </a:rPr>
              <a:t>), el término salario </a:t>
            </a:r>
            <a:r>
              <a:rPr lang="es-MX" sz="2200" b="1" dirty="0">
                <a:latin typeface="Calibri" panose="020F0502020204030204" pitchFamily="34" charset="0"/>
                <a:cs typeface="Calibri" panose="020F0502020204030204" pitchFamily="34" charset="0"/>
              </a:rPr>
              <a:t>tiene sus raíces en la palabra sal. </a:t>
            </a:r>
            <a:r>
              <a:rPr lang="es-MX" sz="2200" dirty="0">
                <a:latin typeface="Calibri" panose="020F0502020204030204" pitchFamily="34" charset="0"/>
                <a:cs typeface="Calibri" panose="020F0502020204030204" pitchFamily="34" charset="0"/>
              </a:rPr>
              <a:t>En la época del Imperio Romano, a los soldados y funcionarios públicos se les pagaba con sal, un producto muy valioso y apreciado.</a:t>
            </a:r>
          </a:p>
        </p:txBody>
      </p:sp>
      <p:sp>
        <p:nvSpPr>
          <p:cNvPr id="10" name="Rectángulo 9">
            <a:extLst>
              <a:ext uri="{FF2B5EF4-FFF2-40B4-BE49-F238E27FC236}">
                <a16:creationId xmlns:a16="http://schemas.microsoft.com/office/drawing/2014/main" id="{0F826FF5-CEA8-4EF1-84B0-97A3CC966844}"/>
              </a:ext>
            </a:extLst>
          </p:cNvPr>
          <p:cNvSpPr/>
          <p:nvPr/>
        </p:nvSpPr>
        <p:spPr>
          <a:xfrm>
            <a:off x="2576289" y="2316173"/>
            <a:ext cx="8891065" cy="1446550"/>
          </a:xfrm>
          <a:prstGeom prst="rect">
            <a:avLst/>
          </a:prstGeom>
          <a:ln w="57150">
            <a:solidFill>
              <a:schemeClr val="tx1"/>
            </a:solidFill>
          </a:ln>
        </p:spPr>
        <p:txBody>
          <a:bodyPr wrap="square">
            <a:spAutoFit/>
          </a:bodyPr>
          <a:lstStyle/>
          <a:p>
            <a:r>
              <a:rPr lang="es-MX" sz="2200" b="1" dirty="0">
                <a:solidFill>
                  <a:srgbClr val="202124"/>
                </a:solidFill>
                <a:latin typeface="Calibri" panose="020F0502020204030204" pitchFamily="34" charset="0"/>
                <a:cs typeface="Calibri" panose="020F0502020204030204" pitchFamily="34" charset="0"/>
              </a:rPr>
              <a:t>El salario es</a:t>
            </a:r>
            <a:r>
              <a:rPr lang="es-MX" sz="2200" dirty="0">
                <a:solidFill>
                  <a:srgbClr val="202124"/>
                </a:solidFill>
                <a:latin typeface="Calibri" panose="020F0502020204030204" pitchFamily="34" charset="0"/>
                <a:cs typeface="Calibri" panose="020F0502020204030204" pitchFamily="34" charset="0"/>
              </a:rPr>
              <a:t> una contraprestación </a:t>
            </a:r>
            <a:r>
              <a:rPr lang="es-MX" sz="2200" b="1" dirty="0">
                <a:solidFill>
                  <a:srgbClr val="202124"/>
                </a:solidFill>
                <a:latin typeface="Calibri" panose="020F0502020204030204" pitchFamily="34" charset="0"/>
                <a:cs typeface="Calibri" panose="020F0502020204030204" pitchFamily="34" charset="0"/>
              </a:rPr>
              <a:t>que</a:t>
            </a:r>
            <a:r>
              <a:rPr lang="es-MX" sz="2200" dirty="0">
                <a:solidFill>
                  <a:srgbClr val="202124"/>
                </a:solidFill>
                <a:latin typeface="Calibri" panose="020F0502020204030204" pitchFamily="34" charset="0"/>
                <a:cs typeface="Calibri" panose="020F0502020204030204" pitchFamily="34" charset="0"/>
              </a:rPr>
              <a:t> recibe </a:t>
            </a:r>
            <a:r>
              <a:rPr lang="es-MX" sz="2200" b="1" dirty="0">
                <a:solidFill>
                  <a:srgbClr val="202124"/>
                </a:solidFill>
                <a:latin typeface="Calibri" panose="020F0502020204030204" pitchFamily="34" charset="0"/>
                <a:cs typeface="Calibri" panose="020F0502020204030204" pitchFamily="34" charset="0"/>
              </a:rPr>
              <a:t>el</a:t>
            </a:r>
            <a:r>
              <a:rPr lang="es-MX" sz="2200" dirty="0">
                <a:solidFill>
                  <a:srgbClr val="202124"/>
                </a:solidFill>
                <a:latin typeface="Calibri" panose="020F0502020204030204" pitchFamily="34" charset="0"/>
                <a:cs typeface="Calibri" panose="020F0502020204030204" pitchFamily="34" charset="0"/>
              </a:rPr>
              <a:t> trabajador a cambio del trabajo realizado para un empleador, la cuantía se establece en </a:t>
            </a:r>
            <a:r>
              <a:rPr lang="es-MX" sz="2200" b="1" dirty="0">
                <a:solidFill>
                  <a:srgbClr val="202124"/>
                </a:solidFill>
                <a:latin typeface="Calibri" panose="020F0502020204030204" pitchFamily="34" charset="0"/>
                <a:cs typeface="Calibri" panose="020F0502020204030204" pitchFamily="34" charset="0"/>
              </a:rPr>
              <a:t>el</a:t>
            </a:r>
            <a:r>
              <a:rPr lang="es-MX" sz="2200" dirty="0">
                <a:solidFill>
                  <a:srgbClr val="202124"/>
                </a:solidFill>
                <a:latin typeface="Calibri" panose="020F0502020204030204" pitchFamily="34" charset="0"/>
                <a:cs typeface="Calibri" panose="020F0502020204030204" pitchFamily="34" charset="0"/>
              </a:rPr>
              <a:t> contrato de trabajo. </a:t>
            </a:r>
            <a:r>
              <a:rPr lang="es-MX" sz="2200" b="1" dirty="0">
                <a:solidFill>
                  <a:srgbClr val="202124"/>
                </a:solidFill>
                <a:latin typeface="Calibri" panose="020F0502020204030204" pitchFamily="34" charset="0"/>
                <a:cs typeface="Calibri" panose="020F0502020204030204" pitchFamily="34" charset="0"/>
              </a:rPr>
              <a:t>El salario</a:t>
            </a:r>
            <a:r>
              <a:rPr lang="es-MX" sz="2200" dirty="0">
                <a:solidFill>
                  <a:srgbClr val="202124"/>
                </a:solidFill>
                <a:latin typeface="Calibri" panose="020F0502020204030204" pitchFamily="34" charset="0"/>
                <a:cs typeface="Calibri" panose="020F0502020204030204" pitchFamily="34" charset="0"/>
              </a:rPr>
              <a:t> se recibe principalmente en dinero, si bien puede contar con una parte en especie evaluable en términos monetarios.</a:t>
            </a:r>
            <a:endParaRPr lang="es-MX"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45145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7EDE66-A8D3-42DF-A84C-7C62876D0FD0}"/>
              </a:ext>
            </a:extLst>
          </p:cNvPr>
          <p:cNvSpPr txBox="1">
            <a:spLocks/>
          </p:cNvSpPr>
          <p:nvPr/>
        </p:nvSpPr>
        <p:spPr>
          <a:xfrm>
            <a:off x="381183" y="308932"/>
            <a:ext cx="4689582"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1. Sueldo.</a:t>
            </a:r>
          </a:p>
        </p:txBody>
      </p:sp>
      <p:sp>
        <p:nvSpPr>
          <p:cNvPr id="2" name="Rectángulo 1">
            <a:extLst>
              <a:ext uri="{FF2B5EF4-FFF2-40B4-BE49-F238E27FC236}">
                <a16:creationId xmlns:a16="http://schemas.microsoft.com/office/drawing/2014/main" id="{8A54FE1C-38D2-4716-B281-77A9B01A0062}"/>
              </a:ext>
            </a:extLst>
          </p:cNvPr>
          <p:cNvSpPr/>
          <p:nvPr/>
        </p:nvSpPr>
        <p:spPr>
          <a:xfrm>
            <a:off x="1967345" y="2371636"/>
            <a:ext cx="7855527" cy="1631216"/>
          </a:xfrm>
          <a:prstGeom prst="rect">
            <a:avLst/>
          </a:prstGeom>
        </p:spPr>
        <p:txBody>
          <a:bodyPr wrap="square">
            <a:spAutoFit/>
          </a:bodyPr>
          <a:lstStyle/>
          <a:p>
            <a:pPr algn="just"/>
            <a:r>
              <a:rPr lang="es-MX" sz="2500" b="1" dirty="0">
                <a:solidFill>
                  <a:srgbClr val="000000"/>
                </a:solidFill>
                <a:latin typeface="Verdana" panose="020B0604030504040204" pitchFamily="34" charset="0"/>
                <a:ea typeface="Verdana" panose="020B0604030504040204" pitchFamily="34" charset="0"/>
              </a:rPr>
              <a:t>ARTÍCULO 76. </a:t>
            </a:r>
            <a:r>
              <a:rPr lang="es-MX" sz="2500" dirty="0">
                <a:solidFill>
                  <a:srgbClr val="000000"/>
                </a:solidFill>
                <a:latin typeface="Verdana" panose="020B0604030504040204" pitchFamily="34" charset="0"/>
                <a:ea typeface="Verdana" panose="020B0604030504040204" pitchFamily="34" charset="0"/>
              </a:rPr>
              <a:t>El sueldo base de los servidores públicos no podrá ser menor al salario mínimo general fijado para cada área geográfica donde presten sus servicios. </a:t>
            </a:r>
            <a:endParaRPr lang="es-MX" sz="2500" dirty="0">
              <a:latin typeface="Verdana" panose="020B0604030504040204" pitchFamily="34" charset="0"/>
              <a:ea typeface="Verdana" panose="020B0604030504040204" pitchFamily="34" charset="0"/>
            </a:endParaRPr>
          </a:p>
        </p:txBody>
      </p:sp>
      <p:sp>
        <p:nvSpPr>
          <p:cNvPr id="11" name="Rectángulo 10">
            <a:extLst>
              <a:ext uri="{FF2B5EF4-FFF2-40B4-BE49-F238E27FC236}">
                <a16:creationId xmlns:a16="http://schemas.microsoft.com/office/drawing/2014/main" id="{BBDB4E06-7721-4E27-8B48-2094E88F7ECD}"/>
              </a:ext>
            </a:extLst>
          </p:cNvPr>
          <p:cNvSpPr/>
          <p:nvPr/>
        </p:nvSpPr>
        <p:spPr>
          <a:xfrm>
            <a:off x="6276108" y="257424"/>
            <a:ext cx="5403273" cy="646331"/>
          </a:xfrm>
          <a:prstGeom prst="rect">
            <a:avLst/>
          </a:prstGeom>
        </p:spPr>
        <p:txBody>
          <a:bodyPr wrap="square">
            <a:spAutoFit/>
          </a:bodyPr>
          <a:lstStyle/>
          <a:p>
            <a:r>
              <a:rPr lang="es-MX" b="1" dirty="0">
                <a:solidFill>
                  <a:srgbClr val="00B050"/>
                </a:solidFill>
                <a:latin typeface="Verdana" panose="020B0604030504040204" pitchFamily="34" charset="0"/>
                <a:ea typeface="Verdana" panose="020B0604030504040204" pitchFamily="34" charset="0"/>
              </a:rPr>
              <a:t>LEY DEL TRABAJO DE LOS SERVIDORES PUBLICOS DEL ESTADO Y MUNICIPIOS </a:t>
            </a:r>
            <a:endParaRPr lang="es-MX" dirty="0">
              <a:solidFill>
                <a:srgbClr val="00B05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154372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7EDE66-A8D3-42DF-A84C-7C62876D0FD0}"/>
              </a:ext>
            </a:extLst>
          </p:cNvPr>
          <p:cNvSpPr txBox="1">
            <a:spLocks/>
          </p:cNvSpPr>
          <p:nvPr/>
        </p:nvSpPr>
        <p:spPr>
          <a:xfrm>
            <a:off x="370864" y="317147"/>
            <a:ext cx="8248653"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1. Sueldo.</a:t>
            </a:r>
          </a:p>
        </p:txBody>
      </p:sp>
      <p:sp>
        <p:nvSpPr>
          <p:cNvPr id="5" name="object 3">
            <a:extLst>
              <a:ext uri="{FF2B5EF4-FFF2-40B4-BE49-F238E27FC236}">
                <a16:creationId xmlns:a16="http://schemas.microsoft.com/office/drawing/2014/main" id="{9BE5FB8F-E678-4025-9C27-7FE1DE6D6D1E}"/>
              </a:ext>
            </a:extLst>
          </p:cNvPr>
          <p:cNvSpPr txBox="1"/>
          <p:nvPr/>
        </p:nvSpPr>
        <p:spPr>
          <a:xfrm>
            <a:off x="718212" y="1269354"/>
            <a:ext cx="8698230" cy="1611630"/>
          </a:xfrm>
          <a:prstGeom prst="rect">
            <a:avLst/>
          </a:prstGeom>
        </p:spPr>
        <p:txBody>
          <a:bodyPr vert="horz" wrap="square" lIns="0" tIns="12700" rIns="0" bIns="0" rtlCol="0">
            <a:spAutoFit/>
          </a:bodyPr>
          <a:lstStyle/>
          <a:p>
            <a:pPr marL="12700" algn="just">
              <a:lnSpc>
                <a:spcPct val="100000"/>
              </a:lnSpc>
              <a:spcBef>
                <a:spcPts val="100"/>
              </a:spcBef>
            </a:pPr>
            <a:r>
              <a:rPr sz="2600" b="1" u="heavy" dirty="0">
                <a:solidFill>
                  <a:srgbClr val="006FC0"/>
                </a:solidFill>
                <a:uFill>
                  <a:solidFill>
                    <a:srgbClr val="006FC0"/>
                  </a:solidFill>
                </a:uFill>
                <a:latin typeface="Carlito"/>
                <a:cs typeface="Carlito"/>
              </a:rPr>
              <a:t>A </a:t>
            </a:r>
            <a:r>
              <a:rPr sz="2600" b="1" u="heavy" spc="-5" dirty="0">
                <a:solidFill>
                  <a:srgbClr val="006FC0"/>
                </a:solidFill>
                <a:uFill>
                  <a:solidFill>
                    <a:srgbClr val="006FC0"/>
                  </a:solidFill>
                </a:uFill>
                <a:latin typeface="Carlito"/>
                <a:cs typeface="Carlito"/>
              </a:rPr>
              <a:t>partir </a:t>
            </a:r>
            <a:r>
              <a:rPr sz="2600" b="1" u="heavy" dirty="0">
                <a:solidFill>
                  <a:srgbClr val="006FC0"/>
                </a:solidFill>
                <a:uFill>
                  <a:solidFill>
                    <a:srgbClr val="006FC0"/>
                  </a:solidFill>
                </a:uFill>
                <a:latin typeface="Carlito"/>
                <a:cs typeface="Carlito"/>
              </a:rPr>
              <a:t>del 31 de </a:t>
            </a:r>
            <a:r>
              <a:rPr sz="2600" b="1" u="heavy" spc="-10" dirty="0">
                <a:solidFill>
                  <a:srgbClr val="006FC0"/>
                </a:solidFill>
                <a:uFill>
                  <a:solidFill>
                    <a:srgbClr val="006FC0"/>
                  </a:solidFill>
                </a:uFill>
                <a:latin typeface="Carlito"/>
                <a:cs typeface="Carlito"/>
              </a:rPr>
              <a:t>agosto </a:t>
            </a:r>
            <a:r>
              <a:rPr sz="2600" b="1" u="heavy" dirty="0">
                <a:solidFill>
                  <a:srgbClr val="006FC0"/>
                </a:solidFill>
                <a:uFill>
                  <a:solidFill>
                    <a:srgbClr val="006FC0"/>
                  </a:solidFill>
                </a:uFill>
                <a:latin typeface="Carlito"/>
                <a:cs typeface="Carlito"/>
              </a:rPr>
              <a:t>del</a:t>
            </a:r>
            <a:r>
              <a:rPr sz="2600" b="1" u="heavy" spc="-35" dirty="0">
                <a:solidFill>
                  <a:srgbClr val="006FC0"/>
                </a:solidFill>
                <a:uFill>
                  <a:solidFill>
                    <a:srgbClr val="006FC0"/>
                  </a:solidFill>
                </a:uFill>
                <a:latin typeface="Carlito"/>
                <a:cs typeface="Carlito"/>
              </a:rPr>
              <a:t> </a:t>
            </a:r>
            <a:r>
              <a:rPr sz="2600" b="1" u="heavy" dirty="0">
                <a:solidFill>
                  <a:srgbClr val="006FC0"/>
                </a:solidFill>
                <a:uFill>
                  <a:solidFill>
                    <a:srgbClr val="006FC0"/>
                  </a:solidFill>
                </a:uFill>
                <a:latin typeface="Carlito"/>
                <a:cs typeface="Carlito"/>
              </a:rPr>
              <a:t>2018</a:t>
            </a:r>
            <a:endParaRPr sz="2600" dirty="0">
              <a:latin typeface="Carlito"/>
              <a:cs typeface="Carlito"/>
            </a:endParaRPr>
          </a:p>
          <a:p>
            <a:pPr marL="12700" marR="5080" algn="just">
              <a:lnSpc>
                <a:spcPct val="100000"/>
              </a:lnSpc>
              <a:spcBef>
                <a:spcPts val="5"/>
              </a:spcBef>
            </a:pPr>
            <a:r>
              <a:rPr sz="2600" b="1" spc="-5" dirty="0">
                <a:latin typeface="Carlito"/>
                <a:cs typeface="Carlito"/>
              </a:rPr>
              <a:t>S</a:t>
            </a:r>
            <a:r>
              <a:rPr sz="2600" spc="-5" dirty="0">
                <a:latin typeface="Carlito"/>
                <a:cs typeface="Carlito"/>
              </a:rPr>
              <a:t>e actualiza </a:t>
            </a:r>
            <a:r>
              <a:rPr sz="2600" dirty="0">
                <a:latin typeface="Carlito"/>
                <a:cs typeface="Carlito"/>
              </a:rPr>
              <a:t>la guía </a:t>
            </a:r>
            <a:r>
              <a:rPr sz="2600" spc="-5" dirty="0">
                <a:latin typeface="Carlito"/>
                <a:cs typeface="Carlito"/>
              </a:rPr>
              <a:t>de llenado. </a:t>
            </a:r>
            <a:r>
              <a:rPr sz="2600" dirty="0">
                <a:latin typeface="Carlito"/>
                <a:cs typeface="Carlito"/>
              </a:rPr>
              <a:t>No </a:t>
            </a:r>
            <a:r>
              <a:rPr sz="2600" spc="-5" dirty="0">
                <a:latin typeface="Carlito"/>
                <a:cs typeface="Carlito"/>
              </a:rPr>
              <a:t>modifica </a:t>
            </a:r>
            <a:r>
              <a:rPr sz="2600" dirty="0">
                <a:latin typeface="Carlito"/>
                <a:cs typeface="Carlito"/>
              </a:rPr>
              <a:t>el </a:t>
            </a:r>
            <a:r>
              <a:rPr sz="2600" spc="-10" dirty="0">
                <a:latin typeface="Carlito"/>
                <a:cs typeface="Carlito"/>
              </a:rPr>
              <a:t>estándar </a:t>
            </a:r>
            <a:r>
              <a:rPr sz="2600" spc="-5" dirty="0">
                <a:latin typeface="Carlito"/>
                <a:cs typeface="Carlito"/>
              </a:rPr>
              <a:t>técnico;  </a:t>
            </a:r>
            <a:r>
              <a:rPr sz="2600" spc="-10" dirty="0">
                <a:latin typeface="Carlito"/>
                <a:cs typeface="Carlito"/>
              </a:rPr>
              <a:t>únicamente </a:t>
            </a:r>
            <a:r>
              <a:rPr sz="2600" dirty="0">
                <a:latin typeface="Carlito"/>
                <a:cs typeface="Carlito"/>
              </a:rPr>
              <a:t>se </a:t>
            </a:r>
            <a:r>
              <a:rPr sz="2600" spc="-10" dirty="0">
                <a:latin typeface="Carlito"/>
                <a:cs typeface="Carlito"/>
              </a:rPr>
              <a:t>limita </a:t>
            </a:r>
            <a:r>
              <a:rPr sz="2600" dirty="0">
                <a:latin typeface="Carlito"/>
                <a:cs typeface="Carlito"/>
              </a:rPr>
              <a:t>a brindar </a:t>
            </a:r>
            <a:r>
              <a:rPr sz="2600" spc="-5" dirty="0">
                <a:latin typeface="Carlito"/>
                <a:cs typeface="Carlito"/>
              </a:rPr>
              <a:t>orientación fiscal </a:t>
            </a:r>
            <a:r>
              <a:rPr sz="2600" spc="-15" dirty="0">
                <a:latin typeface="Carlito"/>
                <a:cs typeface="Carlito"/>
              </a:rPr>
              <a:t>sobre </a:t>
            </a:r>
            <a:r>
              <a:rPr sz="2600" dirty="0">
                <a:latin typeface="Carlito"/>
                <a:cs typeface="Carlito"/>
              </a:rPr>
              <a:t>el </a:t>
            </a:r>
            <a:r>
              <a:rPr sz="2600" spc="-5" dirty="0">
                <a:latin typeface="Carlito"/>
                <a:cs typeface="Carlito"/>
              </a:rPr>
              <a:t>llenado  del</a:t>
            </a:r>
            <a:r>
              <a:rPr sz="2600" spc="-10" dirty="0">
                <a:latin typeface="Carlito"/>
                <a:cs typeface="Carlito"/>
              </a:rPr>
              <a:t> </a:t>
            </a:r>
            <a:r>
              <a:rPr sz="2600" spc="-5" dirty="0">
                <a:latin typeface="Carlito"/>
                <a:cs typeface="Carlito"/>
              </a:rPr>
              <a:t>CFDI:</a:t>
            </a:r>
            <a:endParaRPr sz="2600" dirty="0">
              <a:latin typeface="Carlito"/>
              <a:cs typeface="Carlito"/>
            </a:endParaRPr>
          </a:p>
        </p:txBody>
      </p:sp>
      <p:sp>
        <p:nvSpPr>
          <p:cNvPr id="6" name="object 4">
            <a:extLst>
              <a:ext uri="{FF2B5EF4-FFF2-40B4-BE49-F238E27FC236}">
                <a16:creationId xmlns:a16="http://schemas.microsoft.com/office/drawing/2014/main" id="{69C24E9E-6703-483A-8309-6C6AC05919D5}"/>
              </a:ext>
            </a:extLst>
          </p:cNvPr>
          <p:cNvSpPr txBox="1"/>
          <p:nvPr/>
        </p:nvSpPr>
        <p:spPr>
          <a:xfrm>
            <a:off x="718212" y="3082407"/>
            <a:ext cx="3776979" cy="300355"/>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313131"/>
                </a:solidFill>
                <a:latin typeface="Arial"/>
                <a:cs typeface="Arial"/>
              </a:rPr>
              <a:t>NOTA </a:t>
            </a:r>
            <a:r>
              <a:rPr sz="1800" spc="100" dirty="0">
                <a:solidFill>
                  <a:srgbClr val="313131"/>
                </a:solidFill>
                <a:latin typeface="Arial"/>
                <a:cs typeface="Arial"/>
              </a:rPr>
              <a:t>8: </a:t>
            </a:r>
            <a:r>
              <a:rPr sz="1800" spc="-35" dirty="0">
                <a:solidFill>
                  <a:srgbClr val="313131"/>
                </a:solidFill>
                <a:latin typeface="Arial"/>
                <a:cs typeface="Arial"/>
              </a:rPr>
              <a:t>ASIMILADOS </a:t>
            </a:r>
            <a:r>
              <a:rPr sz="1800" spc="40" dirty="0">
                <a:solidFill>
                  <a:srgbClr val="313131"/>
                </a:solidFill>
                <a:latin typeface="Arial"/>
                <a:cs typeface="Arial"/>
              </a:rPr>
              <a:t>A</a:t>
            </a:r>
            <a:r>
              <a:rPr sz="1800" spc="190" dirty="0">
                <a:solidFill>
                  <a:srgbClr val="313131"/>
                </a:solidFill>
                <a:latin typeface="Arial"/>
                <a:cs typeface="Arial"/>
              </a:rPr>
              <a:t> </a:t>
            </a:r>
            <a:r>
              <a:rPr sz="1800" spc="-75" dirty="0">
                <a:solidFill>
                  <a:srgbClr val="313131"/>
                </a:solidFill>
                <a:latin typeface="Arial"/>
                <a:cs typeface="Arial"/>
              </a:rPr>
              <a:t>SALARIOS</a:t>
            </a:r>
            <a:endParaRPr sz="1800" dirty="0">
              <a:latin typeface="Arial"/>
              <a:cs typeface="Arial"/>
            </a:endParaRPr>
          </a:p>
        </p:txBody>
      </p:sp>
      <p:sp>
        <p:nvSpPr>
          <p:cNvPr id="7" name="object 5">
            <a:extLst>
              <a:ext uri="{FF2B5EF4-FFF2-40B4-BE49-F238E27FC236}">
                <a16:creationId xmlns:a16="http://schemas.microsoft.com/office/drawing/2014/main" id="{618FA4B8-B669-424F-A061-A2A01439A52F}"/>
              </a:ext>
            </a:extLst>
          </p:cNvPr>
          <p:cNvSpPr/>
          <p:nvPr/>
        </p:nvSpPr>
        <p:spPr>
          <a:xfrm>
            <a:off x="718212" y="3605133"/>
            <a:ext cx="10855134" cy="799221"/>
          </a:xfrm>
          <a:prstGeom prst="rect">
            <a:avLst/>
          </a:prstGeom>
          <a:blipFill>
            <a:blip r:embed="rId2" cstate="print"/>
            <a:stretch>
              <a:fillRect/>
            </a:stretch>
          </a:blipFill>
        </p:spPr>
        <p:txBody>
          <a:bodyPr wrap="square" lIns="0" tIns="0" rIns="0" bIns="0" rtlCol="0"/>
          <a:lstStyle/>
          <a:p>
            <a:endParaRPr/>
          </a:p>
        </p:txBody>
      </p:sp>
      <p:pic>
        <p:nvPicPr>
          <p:cNvPr id="8" name="Imagen 7">
            <a:extLst>
              <a:ext uri="{FF2B5EF4-FFF2-40B4-BE49-F238E27FC236}">
                <a16:creationId xmlns:a16="http://schemas.microsoft.com/office/drawing/2014/main" id="{E0218B3E-A78A-47FC-A66E-E2A997739194}"/>
              </a:ext>
            </a:extLst>
          </p:cNvPr>
          <p:cNvPicPr>
            <a:picLocks noChangeAspect="1"/>
          </p:cNvPicPr>
          <p:nvPr/>
        </p:nvPicPr>
        <p:blipFill>
          <a:blip r:embed="rId3"/>
          <a:stretch>
            <a:fillRect/>
          </a:stretch>
        </p:blipFill>
        <p:spPr>
          <a:xfrm>
            <a:off x="304238" y="4673525"/>
            <a:ext cx="11887762" cy="1362061"/>
          </a:xfrm>
          <a:prstGeom prst="rect">
            <a:avLst/>
          </a:prstGeom>
        </p:spPr>
      </p:pic>
    </p:spTree>
    <p:extLst>
      <p:ext uri="{BB962C8B-B14F-4D97-AF65-F5344CB8AC3E}">
        <p14:creationId xmlns:p14="http://schemas.microsoft.com/office/powerpoint/2010/main" val="6042113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98CC9E6-EFDA-499E-B8B9-CAFC8CCBF576}"/>
              </a:ext>
            </a:extLst>
          </p:cNvPr>
          <p:cNvSpPr txBox="1">
            <a:spLocks/>
          </p:cNvSpPr>
          <p:nvPr/>
        </p:nvSpPr>
        <p:spPr>
          <a:xfrm>
            <a:off x="420827" y="330520"/>
            <a:ext cx="8447174"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2. Horas Extras.</a:t>
            </a:r>
          </a:p>
        </p:txBody>
      </p:sp>
      <p:sp>
        <p:nvSpPr>
          <p:cNvPr id="6" name="object 3">
            <a:extLst>
              <a:ext uri="{FF2B5EF4-FFF2-40B4-BE49-F238E27FC236}">
                <a16:creationId xmlns:a16="http://schemas.microsoft.com/office/drawing/2014/main" id="{2031A251-A60E-4E7A-9B52-1296AB273FBB}"/>
              </a:ext>
            </a:extLst>
          </p:cNvPr>
          <p:cNvSpPr/>
          <p:nvPr/>
        </p:nvSpPr>
        <p:spPr>
          <a:xfrm>
            <a:off x="3053722" y="1306543"/>
            <a:ext cx="4457699" cy="3357879"/>
          </a:xfrm>
          <a:prstGeom prst="rect">
            <a:avLst/>
          </a:prstGeom>
          <a:blipFill>
            <a:blip r:embed="rId2" cstate="print"/>
            <a:stretch>
              <a:fillRect/>
            </a:stretch>
          </a:blipFill>
        </p:spPr>
        <p:txBody>
          <a:bodyPr wrap="square" lIns="0" tIns="0" rIns="0" bIns="0" rtlCol="0"/>
          <a:lstStyle/>
          <a:p>
            <a:endParaRPr/>
          </a:p>
        </p:txBody>
      </p:sp>
      <p:sp>
        <p:nvSpPr>
          <p:cNvPr id="7" name="object 4">
            <a:extLst>
              <a:ext uri="{FF2B5EF4-FFF2-40B4-BE49-F238E27FC236}">
                <a16:creationId xmlns:a16="http://schemas.microsoft.com/office/drawing/2014/main" id="{BF9C9F4B-2528-44F1-A60B-6CDEDC27F025}"/>
              </a:ext>
            </a:extLst>
          </p:cNvPr>
          <p:cNvSpPr txBox="1"/>
          <p:nvPr/>
        </p:nvSpPr>
        <p:spPr>
          <a:xfrm>
            <a:off x="1982732" y="4896896"/>
            <a:ext cx="6438900" cy="1377950"/>
          </a:xfrm>
          <a:prstGeom prst="rect">
            <a:avLst/>
          </a:prstGeom>
        </p:spPr>
        <p:txBody>
          <a:bodyPr vert="horz" wrap="square" lIns="0" tIns="17780" rIns="0" bIns="0" rtlCol="0">
            <a:spAutoFit/>
          </a:bodyPr>
          <a:lstStyle/>
          <a:p>
            <a:pPr marL="12700" marR="5080" indent="1270" algn="ctr">
              <a:lnSpc>
                <a:spcPct val="98200"/>
              </a:lnSpc>
              <a:spcBef>
                <a:spcPts val="140"/>
              </a:spcBef>
            </a:pPr>
            <a:r>
              <a:rPr sz="1800" spc="-5" dirty="0">
                <a:solidFill>
                  <a:srgbClr val="212121"/>
                </a:solidFill>
                <a:latin typeface="Arial"/>
                <a:cs typeface="Arial"/>
              </a:rPr>
              <a:t>Las </a:t>
            </a:r>
            <a:r>
              <a:rPr sz="1800" b="1" spc="-5" dirty="0">
                <a:solidFill>
                  <a:srgbClr val="212121"/>
                </a:solidFill>
                <a:latin typeface="Arial"/>
                <a:cs typeface="Arial"/>
              </a:rPr>
              <a:t>horas extraordinarias</a:t>
            </a:r>
            <a:r>
              <a:rPr sz="1800" spc="-5" dirty="0">
                <a:solidFill>
                  <a:srgbClr val="212121"/>
                </a:solidFill>
                <a:latin typeface="Arial"/>
                <a:cs typeface="Arial"/>
              </a:rPr>
              <a:t>, </a:t>
            </a:r>
            <a:r>
              <a:rPr sz="1800" dirty="0">
                <a:solidFill>
                  <a:srgbClr val="212121"/>
                </a:solidFill>
                <a:latin typeface="Arial"/>
                <a:cs typeface="Arial"/>
              </a:rPr>
              <a:t>o, </a:t>
            </a:r>
            <a:r>
              <a:rPr sz="1800" spc="-5" dirty="0">
                <a:solidFill>
                  <a:srgbClr val="212121"/>
                </a:solidFill>
                <a:latin typeface="Arial"/>
                <a:cs typeface="Arial"/>
              </a:rPr>
              <a:t>abreviadamente, </a:t>
            </a:r>
            <a:r>
              <a:rPr sz="1800" b="1" spc="-5" dirty="0">
                <a:solidFill>
                  <a:srgbClr val="212121"/>
                </a:solidFill>
                <a:latin typeface="Arial"/>
                <a:cs typeface="Arial"/>
              </a:rPr>
              <a:t>horas extras</a:t>
            </a:r>
            <a:r>
              <a:rPr sz="1800" spc="-5" dirty="0">
                <a:solidFill>
                  <a:srgbClr val="212121"/>
                </a:solidFill>
                <a:latin typeface="Arial"/>
                <a:cs typeface="Arial"/>
              </a:rPr>
              <a:t>,  son las cantidades de </a:t>
            </a:r>
            <a:r>
              <a:rPr sz="1800" dirty="0">
                <a:solidFill>
                  <a:srgbClr val="212121"/>
                </a:solidFill>
                <a:latin typeface="Arial"/>
                <a:cs typeface="Arial"/>
              </a:rPr>
              <a:t>tiempo </a:t>
            </a:r>
            <a:r>
              <a:rPr sz="1800" spc="-5" dirty="0">
                <a:solidFill>
                  <a:srgbClr val="212121"/>
                </a:solidFill>
                <a:latin typeface="Arial"/>
                <a:cs typeface="Arial"/>
              </a:rPr>
              <a:t>adicionales que un trabajador  realiza sobre su jornada de trabajo, que </a:t>
            </a:r>
            <a:r>
              <a:rPr sz="1800" dirty="0">
                <a:solidFill>
                  <a:srgbClr val="212121"/>
                </a:solidFill>
                <a:latin typeface="Arial"/>
                <a:cs typeface="Arial"/>
              </a:rPr>
              <a:t>normalmente </a:t>
            </a:r>
            <a:r>
              <a:rPr sz="1800" spc="-5" dirty="0">
                <a:solidFill>
                  <a:srgbClr val="212121"/>
                </a:solidFill>
                <a:latin typeface="Arial"/>
                <a:cs typeface="Arial"/>
              </a:rPr>
              <a:t>suele ser  </a:t>
            </a:r>
            <a:r>
              <a:rPr sz="1800" dirty="0">
                <a:solidFill>
                  <a:srgbClr val="212121"/>
                </a:solidFill>
                <a:latin typeface="Arial"/>
                <a:cs typeface="Arial"/>
              </a:rPr>
              <a:t>una </a:t>
            </a:r>
            <a:r>
              <a:rPr sz="1800" spc="-5" dirty="0">
                <a:solidFill>
                  <a:srgbClr val="212121"/>
                </a:solidFill>
                <a:latin typeface="Arial"/>
                <a:cs typeface="Arial"/>
              </a:rPr>
              <a:t>jornada </a:t>
            </a:r>
            <a:r>
              <a:rPr sz="1800" dirty="0">
                <a:solidFill>
                  <a:srgbClr val="212121"/>
                </a:solidFill>
                <a:latin typeface="Arial"/>
                <a:cs typeface="Arial"/>
              </a:rPr>
              <a:t>de </a:t>
            </a:r>
            <a:r>
              <a:rPr sz="1800" spc="-5" dirty="0">
                <a:solidFill>
                  <a:srgbClr val="212121"/>
                </a:solidFill>
                <a:latin typeface="Arial"/>
                <a:cs typeface="Arial"/>
              </a:rPr>
              <a:t>ocho </a:t>
            </a:r>
            <a:r>
              <a:rPr sz="1800" b="1" spc="-5" dirty="0">
                <a:solidFill>
                  <a:srgbClr val="212121"/>
                </a:solidFill>
                <a:latin typeface="Arial"/>
                <a:cs typeface="Arial"/>
              </a:rPr>
              <a:t>horas</a:t>
            </a:r>
            <a:r>
              <a:rPr sz="1800" spc="-5" dirty="0">
                <a:solidFill>
                  <a:srgbClr val="212121"/>
                </a:solidFill>
                <a:latin typeface="Arial"/>
                <a:cs typeface="Arial"/>
              </a:rPr>
              <a:t>. </a:t>
            </a:r>
            <a:r>
              <a:rPr sz="1800" dirty="0">
                <a:solidFill>
                  <a:srgbClr val="212121"/>
                </a:solidFill>
                <a:latin typeface="Arial"/>
                <a:cs typeface="Arial"/>
              </a:rPr>
              <a:t>El término es también </a:t>
            </a:r>
            <a:r>
              <a:rPr sz="1800" spc="-5" dirty="0">
                <a:solidFill>
                  <a:srgbClr val="212121"/>
                </a:solidFill>
                <a:latin typeface="Arial"/>
                <a:cs typeface="Arial"/>
              </a:rPr>
              <a:t>usado </a:t>
            </a:r>
            <a:r>
              <a:rPr sz="1800" dirty="0">
                <a:solidFill>
                  <a:srgbClr val="212121"/>
                </a:solidFill>
                <a:latin typeface="Arial"/>
                <a:cs typeface="Arial"/>
              </a:rPr>
              <a:t>para  </a:t>
            </a:r>
            <a:r>
              <a:rPr sz="1800" spc="-5" dirty="0">
                <a:solidFill>
                  <a:srgbClr val="212121"/>
                </a:solidFill>
                <a:latin typeface="Arial"/>
                <a:cs typeface="Arial"/>
              </a:rPr>
              <a:t>el pago recibido por las </a:t>
            </a:r>
            <a:r>
              <a:rPr sz="1800" b="1" dirty="0">
                <a:solidFill>
                  <a:srgbClr val="212121"/>
                </a:solidFill>
                <a:latin typeface="Arial"/>
                <a:cs typeface="Arial"/>
              </a:rPr>
              <a:t>horas </a:t>
            </a:r>
            <a:r>
              <a:rPr sz="1800" b="1" spc="-5" dirty="0">
                <a:solidFill>
                  <a:srgbClr val="212121"/>
                </a:solidFill>
                <a:latin typeface="Arial"/>
                <a:cs typeface="Arial"/>
              </a:rPr>
              <a:t>extras</a:t>
            </a:r>
            <a:r>
              <a:rPr sz="1800" b="1" spc="25" dirty="0">
                <a:solidFill>
                  <a:srgbClr val="212121"/>
                </a:solidFill>
                <a:latin typeface="Arial"/>
                <a:cs typeface="Arial"/>
              </a:rPr>
              <a:t> </a:t>
            </a:r>
            <a:r>
              <a:rPr sz="1800" dirty="0">
                <a:solidFill>
                  <a:srgbClr val="212121"/>
                </a:solidFill>
                <a:latin typeface="Arial"/>
                <a:cs typeface="Arial"/>
              </a:rPr>
              <a:t>trabajadas.</a:t>
            </a:r>
            <a:endParaRPr sz="1800" dirty="0">
              <a:latin typeface="Arial"/>
              <a:cs typeface="Arial"/>
            </a:endParaRPr>
          </a:p>
        </p:txBody>
      </p:sp>
    </p:spTree>
    <p:extLst>
      <p:ext uri="{BB962C8B-B14F-4D97-AF65-F5344CB8AC3E}">
        <p14:creationId xmlns:p14="http://schemas.microsoft.com/office/powerpoint/2010/main" val="529929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B2BAB41-5A96-4D46-9CA2-2331C795D76C}"/>
              </a:ext>
            </a:extLst>
          </p:cNvPr>
          <p:cNvSpPr txBox="1">
            <a:spLocks/>
          </p:cNvSpPr>
          <p:nvPr/>
        </p:nvSpPr>
        <p:spPr>
          <a:xfrm>
            <a:off x="476245" y="220122"/>
            <a:ext cx="8447174"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2. Horas Extras.</a:t>
            </a:r>
          </a:p>
        </p:txBody>
      </p:sp>
      <p:sp>
        <p:nvSpPr>
          <p:cNvPr id="6" name="Rectángulo 5">
            <a:extLst>
              <a:ext uri="{FF2B5EF4-FFF2-40B4-BE49-F238E27FC236}">
                <a16:creationId xmlns:a16="http://schemas.microsoft.com/office/drawing/2014/main" id="{F4FB7737-4305-45D7-826A-A1E2EB7EFC16}"/>
              </a:ext>
            </a:extLst>
          </p:cNvPr>
          <p:cNvSpPr/>
          <p:nvPr/>
        </p:nvSpPr>
        <p:spPr>
          <a:xfrm>
            <a:off x="160421" y="1162687"/>
            <a:ext cx="11078446" cy="5324535"/>
          </a:xfrm>
          <a:prstGeom prst="rect">
            <a:avLst/>
          </a:prstGeom>
        </p:spPr>
        <p:txBody>
          <a:bodyPr wrap="square">
            <a:spAutoFit/>
          </a:bodyPr>
          <a:lstStyle/>
          <a:p>
            <a:pPr>
              <a:spcAft>
                <a:spcPts val="0"/>
              </a:spcAft>
            </a:pPr>
            <a:r>
              <a:rPr lang="es-MX" sz="1700" b="1" i="1" dirty="0">
                <a:latin typeface="Calibri" panose="020F0502020204030204" pitchFamily="34" charset="0"/>
                <a:ea typeface="Times New Roman" panose="02020603050405020304" pitchFamily="18" charset="0"/>
                <a:cs typeface="Calibri" panose="020F0502020204030204" pitchFamily="34" charset="0"/>
              </a:rPr>
              <a:t> </a:t>
            </a:r>
            <a:endParaRPr lang="es-MX" sz="17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s-MX" sz="1700" b="1" i="1" dirty="0">
                <a:latin typeface="Calibri" panose="020F0502020204030204" pitchFamily="34" charset="0"/>
                <a:ea typeface="Times New Roman" panose="02020603050405020304" pitchFamily="18" charset="0"/>
                <a:cs typeface="Calibri" panose="020F0502020204030204" pitchFamily="34" charset="0"/>
              </a:rPr>
              <a:t>Prolongación de la jornada de trabajo.</a:t>
            </a:r>
            <a:endParaRPr lang="es-MX" sz="17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s-MX" sz="1700" i="1" dirty="0">
                <a:latin typeface="Calibri" panose="020F0502020204030204" pitchFamily="34" charset="0"/>
                <a:ea typeface="Times New Roman" panose="02020603050405020304" pitchFamily="18" charset="0"/>
                <a:cs typeface="Calibri" panose="020F0502020204030204" pitchFamily="34" charset="0"/>
              </a:rPr>
              <a:t> Artículo 65 LFT.- En los casos de siniestro o riesgo inminente en que peligre la vida del trabajador, de sus compañeros o del patrón, o la existencia misma de la empresa, la jornada de trabajo podrá prolongarse por el tiempo estrictamente indispensable para evitar esos males.   </a:t>
            </a:r>
            <a:endParaRPr lang="es-MX" sz="17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s-MX" sz="1700" i="1" dirty="0">
                <a:latin typeface="Calibri" panose="020F0502020204030204" pitchFamily="34" charset="0"/>
                <a:ea typeface="Times New Roman" panose="02020603050405020304" pitchFamily="18" charset="0"/>
                <a:cs typeface="Calibri" panose="020F0502020204030204" pitchFamily="34" charset="0"/>
              </a:rPr>
              <a:t> </a:t>
            </a:r>
            <a:endParaRPr lang="es-MX" sz="17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s-MX" sz="1700" b="1" i="1" dirty="0">
                <a:latin typeface="Calibri" panose="020F0502020204030204" pitchFamily="34" charset="0"/>
                <a:ea typeface="Times New Roman" panose="02020603050405020304" pitchFamily="18" charset="0"/>
                <a:cs typeface="Calibri" panose="020F0502020204030204" pitchFamily="34" charset="0"/>
              </a:rPr>
              <a:t>Tiempo extra </a:t>
            </a:r>
            <a:endParaRPr lang="es-MX" sz="17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s-MX" sz="1700" i="1" dirty="0">
                <a:latin typeface="Calibri" panose="020F0502020204030204" pitchFamily="34" charset="0"/>
                <a:ea typeface="Times New Roman" panose="02020603050405020304" pitchFamily="18" charset="0"/>
                <a:cs typeface="Calibri" panose="020F0502020204030204" pitchFamily="34" charset="0"/>
              </a:rPr>
              <a:t>Artículo 66 LFT.- Podrá también prolongarse la jornada de trabajo por circunstancias extraordinarias, sin exceder nunca de tres horas diarias ni de tres veces en una semana.   </a:t>
            </a:r>
            <a:endParaRPr lang="es-MX" sz="17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s-MX" sz="1700" i="1" dirty="0">
                <a:latin typeface="Calibri" panose="020F0502020204030204" pitchFamily="34" charset="0"/>
                <a:ea typeface="Times New Roman" panose="02020603050405020304" pitchFamily="18" charset="0"/>
                <a:cs typeface="Calibri" panose="020F0502020204030204" pitchFamily="34" charset="0"/>
              </a:rPr>
              <a:t> </a:t>
            </a:r>
            <a:endParaRPr lang="es-MX" sz="17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s-MX" sz="1700" b="1" i="1" dirty="0">
                <a:latin typeface="Calibri" panose="020F0502020204030204" pitchFamily="34" charset="0"/>
                <a:ea typeface="Times New Roman" panose="02020603050405020304" pitchFamily="18" charset="0"/>
                <a:cs typeface="Calibri" panose="020F0502020204030204" pitchFamily="34" charset="0"/>
              </a:rPr>
              <a:t>Pago en prolongación de la jornada de trabajo </a:t>
            </a:r>
            <a:endParaRPr lang="es-MX" sz="17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s-MX" sz="1700" i="1" dirty="0">
                <a:latin typeface="Calibri" panose="020F0502020204030204" pitchFamily="34" charset="0"/>
                <a:ea typeface="Times New Roman" panose="02020603050405020304" pitchFamily="18" charset="0"/>
                <a:cs typeface="Calibri" panose="020F0502020204030204" pitchFamily="34" charset="0"/>
              </a:rPr>
              <a:t>Artículo 67.- Las horas de trabajo a que se refiere el artículo 65, se retribuirán con una cantidad igual a la que corresponda a cada una de las horas de la jornada.   Las horas de trabajo extraordinario se pagarán con un ciento por ciento más del salario que corresponda a las horas de la jornada.   </a:t>
            </a:r>
            <a:endParaRPr lang="es-MX" sz="17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s-MX" sz="1700" i="1" dirty="0">
                <a:latin typeface="Calibri" panose="020F0502020204030204" pitchFamily="34" charset="0"/>
                <a:ea typeface="Times New Roman" panose="02020603050405020304" pitchFamily="18" charset="0"/>
                <a:cs typeface="Calibri" panose="020F0502020204030204" pitchFamily="34" charset="0"/>
              </a:rPr>
              <a:t> </a:t>
            </a:r>
            <a:endParaRPr lang="es-MX" sz="17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s-MX" sz="1700" b="1" i="1" dirty="0">
                <a:latin typeface="Calibri" panose="020F0502020204030204" pitchFamily="34" charset="0"/>
                <a:ea typeface="Times New Roman" panose="02020603050405020304" pitchFamily="18" charset="0"/>
                <a:cs typeface="Calibri" panose="020F0502020204030204" pitchFamily="34" charset="0"/>
              </a:rPr>
              <a:t>Pago en horas extras.</a:t>
            </a:r>
            <a:r>
              <a:rPr lang="es-MX" sz="1700" i="1" dirty="0">
                <a:latin typeface="Calibri" panose="020F0502020204030204" pitchFamily="34" charset="0"/>
                <a:ea typeface="Times New Roman" panose="02020603050405020304" pitchFamily="18" charset="0"/>
                <a:cs typeface="Calibri" panose="020F0502020204030204" pitchFamily="34" charset="0"/>
              </a:rPr>
              <a:t> </a:t>
            </a:r>
            <a:endParaRPr lang="es-MX" sz="17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s-MX" sz="1700" i="1" dirty="0">
                <a:latin typeface="Calibri" panose="020F0502020204030204" pitchFamily="34" charset="0"/>
                <a:ea typeface="Times New Roman" panose="02020603050405020304" pitchFamily="18" charset="0"/>
                <a:cs typeface="Calibri" panose="020F0502020204030204" pitchFamily="34" charset="0"/>
              </a:rPr>
              <a:t>Artículo 68.- Los trabajadores no están obligados a prestar sus servicios por un tiempo mayor del permitido de este capítulo.   La prolongación del tiempo extraordinario que exceda de nueve horas a la semana, obliga al patrón a pagar al trabajador el tiempo excedente con un doscientos por ciento más del salario que corresponda a las horas de la jornada, sin perjuicio de las sanciones establecidas en esta Ley.</a:t>
            </a:r>
            <a:endParaRPr lang="es-MX" sz="17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 name="CuadroTexto 6">
            <a:extLst>
              <a:ext uri="{FF2B5EF4-FFF2-40B4-BE49-F238E27FC236}">
                <a16:creationId xmlns:a16="http://schemas.microsoft.com/office/drawing/2014/main" id="{ED0CA333-CA9A-4330-83FC-4174AA90F1A6}"/>
              </a:ext>
            </a:extLst>
          </p:cNvPr>
          <p:cNvSpPr txBox="1"/>
          <p:nvPr/>
        </p:nvSpPr>
        <p:spPr>
          <a:xfrm>
            <a:off x="138005" y="1039577"/>
            <a:ext cx="5655790" cy="430887"/>
          </a:xfrm>
          <a:prstGeom prst="rect">
            <a:avLst/>
          </a:prstGeom>
          <a:noFill/>
        </p:spPr>
        <p:txBody>
          <a:bodyPr wrap="square" rtlCol="0">
            <a:spAutoFit/>
          </a:bodyPr>
          <a:lstStyle/>
          <a:p>
            <a:r>
              <a:rPr lang="es-MX" sz="2200" b="1" dirty="0">
                <a:latin typeface="Calibri" panose="020F0502020204030204" pitchFamily="34" charset="0"/>
                <a:cs typeface="Calibri" panose="020F0502020204030204" pitchFamily="34" charset="0"/>
              </a:rPr>
              <a:t>HORAS EXTRAS   LEY FEDERAL DEL TRABAJO</a:t>
            </a:r>
          </a:p>
        </p:txBody>
      </p:sp>
    </p:spTree>
    <p:extLst>
      <p:ext uri="{BB962C8B-B14F-4D97-AF65-F5344CB8AC3E}">
        <p14:creationId xmlns:p14="http://schemas.microsoft.com/office/powerpoint/2010/main" val="7163096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B2BAB41-5A96-4D46-9CA2-2331C795D76C}"/>
              </a:ext>
            </a:extLst>
          </p:cNvPr>
          <p:cNvSpPr txBox="1">
            <a:spLocks/>
          </p:cNvSpPr>
          <p:nvPr/>
        </p:nvSpPr>
        <p:spPr>
          <a:xfrm>
            <a:off x="476245" y="220122"/>
            <a:ext cx="8447174"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2. Horas Extras.</a:t>
            </a:r>
          </a:p>
        </p:txBody>
      </p:sp>
      <p:sp>
        <p:nvSpPr>
          <p:cNvPr id="7" name="CuadroTexto 6">
            <a:extLst>
              <a:ext uri="{FF2B5EF4-FFF2-40B4-BE49-F238E27FC236}">
                <a16:creationId xmlns:a16="http://schemas.microsoft.com/office/drawing/2014/main" id="{ED0CA333-CA9A-4330-83FC-4174AA90F1A6}"/>
              </a:ext>
            </a:extLst>
          </p:cNvPr>
          <p:cNvSpPr txBox="1"/>
          <p:nvPr/>
        </p:nvSpPr>
        <p:spPr>
          <a:xfrm>
            <a:off x="3892587" y="220122"/>
            <a:ext cx="5655790" cy="707886"/>
          </a:xfrm>
          <a:prstGeom prst="rect">
            <a:avLst/>
          </a:prstGeom>
          <a:noFill/>
        </p:spPr>
        <p:txBody>
          <a:bodyPr wrap="square" rtlCol="0">
            <a:spAutoFit/>
          </a:bodyPr>
          <a:lstStyle/>
          <a:p>
            <a:r>
              <a:rPr lang="es-MX" sz="2200" b="1" dirty="0">
                <a:latin typeface="Calibri" panose="020F0502020204030204" pitchFamily="34" charset="0"/>
                <a:cs typeface="Calibri" panose="020F0502020204030204" pitchFamily="34" charset="0"/>
              </a:rPr>
              <a:t>JORNADA DE TRABAJO. </a:t>
            </a:r>
            <a:r>
              <a:rPr lang="es-MX" b="1" dirty="0"/>
              <a:t>LEY DEL TRABAJO DE LOS SERVIDORES PUBLICOS DEL ESTADO Y MUNICIPIOS </a:t>
            </a:r>
            <a:endParaRPr lang="es-MX" sz="2200" b="1" dirty="0">
              <a:latin typeface="Calibri" panose="020F0502020204030204" pitchFamily="34" charset="0"/>
              <a:cs typeface="Calibri" panose="020F0502020204030204" pitchFamily="34" charset="0"/>
            </a:endParaRPr>
          </a:p>
        </p:txBody>
      </p:sp>
      <p:sp>
        <p:nvSpPr>
          <p:cNvPr id="2" name="Rectángulo 1">
            <a:extLst>
              <a:ext uri="{FF2B5EF4-FFF2-40B4-BE49-F238E27FC236}">
                <a16:creationId xmlns:a16="http://schemas.microsoft.com/office/drawing/2014/main" id="{DF7DA6E3-10FB-4EDF-9644-D7DB81730FB7}"/>
              </a:ext>
            </a:extLst>
          </p:cNvPr>
          <p:cNvSpPr/>
          <p:nvPr/>
        </p:nvSpPr>
        <p:spPr>
          <a:xfrm>
            <a:off x="570631" y="1419425"/>
            <a:ext cx="11050737" cy="1785104"/>
          </a:xfrm>
          <a:prstGeom prst="rect">
            <a:avLst/>
          </a:prstGeom>
          <a:ln w="57150">
            <a:solidFill>
              <a:schemeClr val="tx1"/>
            </a:solidFill>
          </a:ln>
        </p:spPr>
        <p:txBody>
          <a:bodyPr wrap="square">
            <a:spAutoFit/>
          </a:bodyPr>
          <a:lstStyle/>
          <a:p>
            <a:r>
              <a:rPr lang="es-MX" sz="2200" b="1" dirty="0">
                <a:solidFill>
                  <a:srgbClr val="000000"/>
                </a:solidFill>
                <a:latin typeface="Verdana" panose="020B0604030504040204" pitchFamily="34" charset="0"/>
                <a:ea typeface="Verdana" panose="020B0604030504040204" pitchFamily="34" charset="0"/>
              </a:rPr>
              <a:t>ARTÍCULO 62. Por cada seis días de trabajo el servidor público disfrutará de uno de descanso con goce de sueldo íntegro. </a:t>
            </a:r>
          </a:p>
          <a:p>
            <a:r>
              <a:rPr lang="es-MX" sz="2200" dirty="0">
                <a:solidFill>
                  <a:srgbClr val="000000"/>
                </a:solidFill>
                <a:latin typeface="Verdana" panose="020B0604030504040204" pitchFamily="34" charset="0"/>
                <a:ea typeface="Verdana" panose="020B0604030504040204" pitchFamily="34" charset="0"/>
              </a:rPr>
              <a:t>Cuando proceda, se podrán distribuir las horas de trabajo, a fin de permitir a los servidores públicos el descanso del sábado o cualquier modalidad equivalente. </a:t>
            </a:r>
            <a:endParaRPr lang="es-MX" sz="2200" dirty="0">
              <a:latin typeface="Verdana" panose="020B0604030504040204" pitchFamily="34" charset="0"/>
              <a:ea typeface="Verdana" panose="020B0604030504040204" pitchFamily="34" charset="0"/>
            </a:endParaRPr>
          </a:p>
        </p:txBody>
      </p:sp>
      <p:sp>
        <p:nvSpPr>
          <p:cNvPr id="3" name="Rectángulo 2">
            <a:extLst>
              <a:ext uri="{FF2B5EF4-FFF2-40B4-BE49-F238E27FC236}">
                <a16:creationId xmlns:a16="http://schemas.microsoft.com/office/drawing/2014/main" id="{95D871E9-2103-48E7-8536-24B6401AD93A}"/>
              </a:ext>
            </a:extLst>
          </p:cNvPr>
          <p:cNvSpPr/>
          <p:nvPr/>
        </p:nvSpPr>
        <p:spPr>
          <a:xfrm>
            <a:off x="570631" y="3653472"/>
            <a:ext cx="11050737" cy="2123658"/>
          </a:xfrm>
          <a:prstGeom prst="rect">
            <a:avLst/>
          </a:prstGeom>
          <a:ln w="57150">
            <a:solidFill>
              <a:srgbClr val="0070C0"/>
            </a:solidFill>
          </a:ln>
        </p:spPr>
        <p:txBody>
          <a:bodyPr wrap="square">
            <a:spAutoFit/>
          </a:bodyPr>
          <a:lstStyle/>
          <a:p>
            <a:pPr algn="just"/>
            <a:r>
              <a:rPr lang="es-MX" sz="2200" b="1" dirty="0">
                <a:solidFill>
                  <a:srgbClr val="000000"/>
                </a:solidFill>
                <a:latin typeface="Verdana" panose="020B0604030504040204" pitchFamily="34" charset="0"/>
                <a:ea typeface="Verdana" panose="020B0604030504040204" pitchFamily="34" charset="0"/>
              </a:rPr>
              <a:t>ARTÍCULO 63. </a:t>
            </a:r>
            <a:r>
              <a:rPr lang="es-MX" sz="2200" dirty="0">
                <a:solidFill>
                  <a:srgbClr val="000000"/>
                </a:solidFill>
                <a:latin typeface="Verdana" panose="020B0604030504040204" pitchFamily="34" charset="0"/>
                <a:ea typeface="Verdana" panose="020B0604030504040204" pitchFamily="34" charset="0"/>
              </a:rPr>
              <a:t>El servidor público </a:t>
            </a:r>
            <a:r>
              <a:rPr lang="es-MX" sz="2200" b="1" dirty="0">
                <a:solidFill>
                  <a:srgbClr val="0070C0"/>
                </a:solidFill>
                <a:latin typeface="Verdana" panose="020B0604030504040204" pitchFamily="34" charset="0"/>
                <a:ea typeface="Verdana" panose="020B0604030504040204" pitchFamily="34" charset="0"/>
              </a:rPr>
              <a:t>tendrá derecho a un descanso de media hora cuando trabaje horario continuo</a:t>
            </a:r>
            <a:r>
              <a:rPr lang="es-MX" sz="2200" dirty="0">
                <a:solidFill>
                  <a:srgbClr val="000000"/>
                </a:solidFill>
                <a:latin typeface="Verdana" panose="020B0604030504040204" pitchFamily="34" charset="0"/>
                <a:ea typeface="Verdana" panose="020B0604030504040204" pitchFamily="34" charset="0"/>
              </a:rPr>
              <a:t> de más de siete horas y cuando menos de una hora, en horario discontinuo. </a:t>
            </a:r>
          </a:p>
          <a:p>
            <a:pPr algn="just"/>
            <a:r>
              <a:rPr lang="es-MX" sz="2200" b="1" dirty="0">
                <a:solidFill>
                  <a:srgbClr val="0070C0"/>
                </a:solidFill>
                <a:latin typeface="Verdana" panose="020B0604030504040204" pitchFamily="34" charset="0"/>
                <a:ea typeface="Verdana" panose="020B0604030504040204" pitchFamily="34" charset="0"/>
              </a:rPr>
              <a:t>Cuando el servidor público no pueda salir del lugar donde presta sus servicios </a:t>
            </a:r>
            <a:r>
              <a:rPr lang="es-MX" sz="2200" dirty="0">
                <a:solidFill>
                  <a:srgbClr val="000000"/>
                </a:solidFill>
                <a:latin typeface="Verdana" panose="020B0604030504040204" pitchFamily="34" charset="0"/>
                <a:ea typeface="Verdana" panose="020B0604030504040204" pitchFamily="34" charset="0"/>
              </a:rPr>
              <a:t>durante la hora de descanso o de comidas, el tiempo correspondiente le </a:t>
            </a:r>
            <a:r>
              <a:rPr lang="es-MX" sz="2200" b="1" dirty="0">
                <a:solidFill>
                  <a:srgbClr val="0070C0"/>
                </a:solidFill>
                <a:latin typeface="Verdana" panose="020B0604030504040204" pitchFamily="34" charset="0"/>
                <a:ea typeface="Verdana" panose="020B0604030504040204" pitchFamily="34" charset="0"/>
              </a:rPr>
              <a:t>será considerado como tiempo efectivo de trabajo</a:t>
            </a:r>
            <a:r>
              <a:rPr lang="es-MX" sz="2200" dirty="0">
                <a:solidFill>
                  <a:srgbClr val="000000"/>
                </a:solidFill>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9555265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B2BAB41-5A96-4D46-9CA2-2331C795D76C}"/>
              </a:ext>
            </a:extLst>
          </p:cNvPr>
          <p:cNvSpPr txBox="1">
            <a:spLocks/>
          </p:cNvSpPr>
          <p:nvPr/>
        </p:nvSpPr>
        <p:spPr>
          <a:xfrm>
            <a:off x="476245" y="220122"/>
            <a:ext cx="8447174"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2. Horas Extras.</a:t>
            </a:r>
          </a:p>
        </p:txBody>
      </p:sp>
      <p:sp>
        <p:nvSpPr>
          <p:cNvPr id="7" name="CuadroTexto 6">
            <a:extLst>
              <a:ext uri="{FF2B5EF4-FFF2-40B4-BE49-F238E27FC236}">
                <a16:creationId xmlns:a16="http://schemas.microsoft.com/office/drawing/2014/main" id="{ED0CA333-CA9A-4330-83FC-4174AA90F1A6}"/>
              </a:ext>
            </a:extLst>
          </p:cNvPr>
          <p:cNvSpPr txBox="1"/>
          <p:nvPr/>
        </p:nvSpPr>
        <p:spPr>
          <a:xfrm>
            <a:off x="3892587" y="220122"/>
            <a:ext cx="5655790" cy="707886"/>
          </a:xfrm>
          <a:prstGeom prst="rect">
            <a:avLst/>
          </a:prstGeom>
          <a:noFill/>
        </p:spPr>
        <p:txBody>
          <a:bodyPr wrap="square" rtlCol="0">
            <a:spAutoFit/>
          </a:bodyPr>
          <a:lstStyle/>
          <a:p>
            <a:r>
              <a:rPr lang="es-MX" sz="2200" b="1" dirty="0">
                <a:latin typeface="Calibri" panose="020F0502020204030204" pitchFamily="34" charset="0"/>
                <a:cs typeface="Calibri" panose="020F0502020204030204" pitchFamily="34" charset="0"/>
              </a:rPr>
              <a:t>JORNADA DE TRABAJO. </a:t>
            </a:r>
            <a:r>
              <a:rPr lang="es-MX" b="1" dirty="0"/>
              <a:t>LEY DEL TRABAJO DE LOS SERVIDORES PUBLICOS DEL ESTADO Y MUNICIPIOS </a:t>
            </a:r>
            <a:endParaRPr lang="es-MX" sz="2200" b="1" dirty="0">
              <a:latin typeface="Calibri" panose="020F0502020204030204" pitchFamily="34" charset="0"/>
              <a:cs typeface="Calibri" panose="020F0502020204030204" pitchFamily="34" charset="0"/>
            </a:endParaRPr>
          </a:p>
        </p:txBody>
      </p:sp>
      <p:sp>
        <p:nvSpPr>
          <p:cNvPr id="4" name="Rectángulo 3">
            <a:extLst>
              <a:ext uri="{FF2B5EF4-FFF2-40B4-BE49-F238E27FC236}">
                <a16:creationId xmlns:a16="http://schemas.microsoft.com/office/drawing/2014/main" id="{1D122001-E89E-4FE4-8829-EF26858856A5}"/>
              </a:ext>
            </a:extLst>
          </p:cNvPr>
          <p:cNvSpPr/>
          <p:nvPr/>
        </p:nvSpPr>
        <p:spPr>
          <a:xfrm>
            <a:off x="724770" y="1619440"/>
            <a:ext cx="10538976" cy="4832092"/>
          </a:xfrm>
          <a:prstGeom prst="rect">
            <a:avLst/>
          </a:prstGeom>
          <a:ln w="38100">
            <a:solidFill>
              <a:srgbClr val="00B050"/>
            </a:solidFill>
          </a:ln>
        </p:spPr>
        <p:txBody>
          <a:bodyPr wrap="square">
            <a:spAutoFit/>
          </a:bodyPr>
          <a:lstStyle/>
          <a:p>
            <a:pPr algn="just"/>
            <a:r>
              <a:rPr lang="es-MX" sz="2200" b="1" dirty="0">
                <a:solidFill>
                  <a:srgbClr val="000000"/>
                </a:solidFill>
                <a:latin typeface="Verdana" panose="020B0604030504040204" pitchFamily="34" charset="0"/>
                <a:ea typeface="Verdana" panose="020B0604030504040204" pitchFamily="34" charset="0"/>
              </a:rPr>
              <a:t>ARTÍCULO 64. </a:t>
            </a:r>
            <a:r>
              <a:rPr lang="es-MX" sz="2200" dirty="0">
                <a:solidFill>
                  <a:srgbClr val="000000"/>
                </a:solidFill>
                <a:latin typeface="Verdana" panose="020B0604030504040204" pitchFamily="34" charset="0"/>
                <a:ea typeface="Verdana" panose="020B0604030504040204" pitchFamily="34" charset="0"/>
              </a:rPr>
              <a:t>Cuando por circunstancias especiales deban </a:t>
            </a:r>
            <a:r>
              <a:rPr lang="es-MX" sz="2200" b="1" dirty="0">
                <a:solidFill>
                  <a:srgbClr val="00B050"/>
                </a:solidFill>
                <a:latin typeface="Verdana" panose="020B0604030504040204" pitchFamily="34" charset="0"/>
                <a:ea typeface="Verdana" panose="020B0604030504040204" pitchFamily="34" charset="0"/>
              </a:rPr>
              <a:t>aumentarse las horas de trabajo</a:t>
            </a:r>
            <a:r>
              <a:rPr lang="es-MX" sz="2200" dirty="0">
                <a:solidFill>
                  <a:srgbClr val="000000"/>
                </a:solidFill>
                <a:latin typeface="Verdana" panose="020B0604030504040204" pitchFamily="34" charset="0"/>
                <a:ea typeface="Verdana" panose="020B0604030504040204" pitchFamily="34" charset="0"/>
              </a:rPr>
              <a:t> establecidas, éstas serán consideradas </a:t>
            </a:r>
            <a:r>
              <a:rPr lang="es-MX" sz="2200" b="1" dirty="0">
                <a:solidFill>
                  <a:srgbClr val="00B050"/>
                </a:solidFill>
                <a:latin typeface="Verdana" panose="020B0604030504040204" pitchFamily="34" charset="0"/>
                <a:ea typeface="Verdana" panose="020B0604030504040204" pitchFamily="34" charset="0"/>
              </a:rPr>
              <a:t>como extraordinarias </a:t>
            </a:r>
            <a:r>
              <a:rPr lang="es-MX" sz="2200" dirty="0">
                <a:solidFill>
                  <a:srgbClr val="000000"/>
                </a:solidFill>
                <a:latin typeface="Verdana" panose="020B0604030504040204" pitchFamily="34" charset="0"/>
                <a:ea typeface="Verdana" panose="020B0604030504040204" pitchFamily="34" charset="0"/>
              </a:rPr>
              <a:t>y no deberán exceder de </a:t>
            </a:r>
            <a:r>
              <a:rPr lang="es-MX" sz="2200" b="1" dirty="0">
                <a:solidFill>
                  <a:srgbClr val="00B050"/>
                </a:solidFill>
                <a:latin typeface="Verdana" panose="020B0604030504040204" pitchFamily="34" charset="0"/>
                <a:ea typeface="Verdana" panose="020B0604030504040204" pitchFamily="34" charset="0"/>
              </a:rPr>
              <a:t>tres horas diarias ni de tres veces consecutivas en una semana</a:t>
            </a:r>
            <a:r>
              <a:rPr lang="es-MX" sz="2200" dirty="0">
                <a:solidFill>
                  <a:srgbClr val="000000"/>
                </a:solidFill>
                <a:latin typeface="Verdana" panose="020B0604030504040204" pitchFamily="34" charset="0"/>
                <a:ea typeface="Verdana" panose="020B0604030504040204" pitchFamily="34" charset="0"/>
              </a:rPr>
              <a:t>, con excepción de lo señalado en la fracción I del artículo 57 de esta ley. </a:t>
            </a:r>
            <a:r>
              <a:rPr lang="es-MX" sz="2200" b="1" dirty="0">
                <a:solidFill>
                  <a:srgbClr val="000000"/>
                </a:solidFill>
                <a:latin typeface="Verdana" panose="020B0604030504040204" pitchFamily="34" charset="0"/>
                <a:ea typeface="Verdana" panose="020B0604030504040204" pitchFamily="34" charset="0"/>
              </a:rPr>
              <a:t>(Situación de emergencia)</a:t>
            </a:r>
          </a:p>
          <a:p>
            <a:pPr algn="just"/>
            <a:endParaRPr lang="es-MX" sz="2200" dirty="0">
              <a:solidFill>
                <a:srgbClr val="000000"/>
              </a:solidFill>
              <a:latin typeface="Verdana" panose="020B0604030504040204" pitchFamily="34" charset="0"/>
              <a:ea typeface="Verdana" panose="020B0604030504040204" pitchFamily="34" charset="0"/>
            </a:endParaRPr>
          </a:p>
          <a:p>
            <a:pPr algn="just"/>
            <a:r>
              <a:rPr lang="es-MX" sz="2200" dirty="0">
                <a:solidFill>
                  <a:srgbClr val="000000"/>
                </a:solidFill>
                <a:latin typeface="Verdana" panose="020B0604030504040204" pitchFamily="34" charset="0"/>
                <a:ea typeface="Verdana" panose="020B0604030504040204" pitchFamily="34" charset="0"/>
              </a:rPr>
              <a:t>DOBLES. Las horas de trabajo extraordinarias se retribuirán con un cien por ciento más del sueldo que corresponda a las ordinarias, cuando no excedan de nueve. </a:t>
            </a:r>
          </a:p>
          <a:p>
            <a:pPr algn="just"/>
            <a:endParaRPr lang="es-MX" sz="2200" dirty="0">
              <a:solidFill>
                <a:srgbClr val="000000"/>
              </a:solidFill>
              <a:latin typeface="Verdana" panose="020B0604030504040204" pitchFamily="34" charset="0"/>
              <a:ea typeface="Verdana" panose="020B0604030504040204" pitchFamily="34" charset="0"/>
            </a:endParaRPr>
          </a:p>
          <a:p>
            <a:pPr algn="just"/>
            <a:r>
              <a:rPr lang="es-MX" sz="2200" dirty="0">
                <a:solidFill>
                  <a:srgbClr val="000000"/>
                </a:solidFill>
                <a:latin typeface="Verdana" panose="020B0604030504040204" pitchFamily="34" charset="0"/>
                <a:ea typeface="Verdana" panose="020B0604030504040204" pitchFamily="34" charset="0"/>
              </a:rPr>
              <a:t>TRIPLES. Las excedentes de nueve horas, se pagarán al doscientos por ciento más del sueldo que corresponda a las horas normales de su jornada. </a:t>
            </a:r>
            <a:endParaRPr lang="es-MX" sz="2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694589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B2BAB41-5A96-4D46-9CA2-2331C795D76C}"/>
              </a:ext>
            </a:extLst>
          </p:cNvPr>
          <p:cNvSpPr txBox="1">
            <a:spLocks/>
          </p:cNvSpPr>
          <p:nvPr/>
        </p:nvSpPr>
        <p:spPr>
          <a:xfrm>
            <a:off x="254572" y="308903"/>
            <a:ext cx="8447174"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2. Horas Extras.</a:t>
            </a:r>
          </a:p>
        </p:txBody>
      </p:sp>
      <p:sp>
        <p:nvSpPr>
          <p:cNvPr id="4" name="object 3">
            <a:extLst>
              <a:ext uri="{FF2B5EF4-FFF2-40B4-BE49-F238E27FC236}">
                <a16:creationId xmlns:a16="http://schemas.microsoft.com/office/drawing/2014/main" id="{0829A8AF-BE92-48D5-8B45-CED99A08BEE5}"/>
              </a:ext>
            </a:extLst>
          </p:cNvPr>
          <p:cNvSpPr txBox="1"/>
          <p:nvPr/>
        </p:nvSpPr>
        <p:spPr>
          <a:xfrm>
            <a:off x="664035" y="1149417"/>
            <a:ext cx="10243185" cy="2764859"/>
          </a:xfrm>
          <a:prstGeom prst="rect">
            <a:avLst/>
          </a:prstGeom>
        </p:spPr>
        <p:txBody>
          <a:bodyPr vert="horz" wrap="square" lIns="0" tIns="12700" rIns="0" bIns="0" rtlCol="0">
            <a:spAutoFit/>
          </a:bodyPr>
          <a:lstStyle/>
          <a:p>
            <a:pPr marL="12700">
              <a:lnSpc>
                <a:spcPct val="100000"/>
              </a:lnSpc>
              <a:spcBef>
                <a:spcPts val="100"/>
              </a:spcBef>
            </a:pPr>
            <a:r>
              <a:rPr sz="1800" b="1" i="1" dirty="0">
                <a:solidFill>
                  <a:srgbClr val="313131"/>
                </a:solidFill>
                <a:latin typeface="Carlito"/>
                <a:cs typeface="Carlito"/>
              </a:rPr>
              <a:t>LEY </a:t>
            </a:r>
            <a:r>
              <a:rPr sz="1800" b="1" i="1" spc="-5" dirty="0">
                <a:solidFill>
                  <a:srgbClr val="313131"/>
                </a:solidFill>
                <a:latin typeface="Carlito"/>
                <a:cs typeface="Carlito"/>
              </a:rPr>
              <a:t>DEL </a:t>
            </a:r>
            <a:r>
              <a:rPr sz="1800" b="1" i="1" spc="-10" dirty="0">
                <a:solidFill>
                  <a:srgbClr val="313131"/>
                </a:solidFill>
                <a:latin typeface="Carlito"/>
                <a:cs typeface="Carlito"/>
              </a:rPr>
              <a:t>IMPUESTO </a:t>
            </a:r>
            <a:r>
              <a:rPr sz="1800" b="1" i="1" spc="-5" dirty="0">
                <a:solidFill>
                  <a:srgbClr val="313131"/>
                </a:solidFill>
                <a:latin typeface="Carlito"/>
                <a:cs typeface="Carlito"/>
              </a:rPr>
              <a:t>SOBRE </a:t>
            </a:r>
            <a:r>
              <a:rPr sz="1800" b="1" i="1" dirty="0">
                <a:solidFill>
                  <a:srgbClr val="313131"/>
                </a:solidFill>
                <a:latin typeface="Carlito"/>
                <a:cs typeface="Carlito"/>
              </a:rPr>
              <a:t>LA</a:t>
            </a:r>
            <a:r>
              <a:rPr sz="1800" b="1" i="1" spc="-5" dirty="0">
                <a:solidFill>
                  <a:srgbClr val="313131"/>
                </a:solidFill>
                <a:latin typeface="Carlito"/>
                <a:cs typeface="Carlito"/>
              </a:rPr>
              <a:t> </a:t>
            </a:r>
            <a:r>
              <a:rPr sz="1800" b="1" i="1" spc="-25" dirty="0">
                <a:solidFill>
                  <a:srgbClr val="313131"/>
                </a:solidFill>
                <a:latin typeface="Carlito"/>
                <a:cs typeface="Carlito"/>
              </a:rPr>
              <a:t>RENTA</a:t>
            </a:r>
            <a:endParaRPr sz="1800" dirty="0">
              <a:latin typeface="Carlito"/>
              <a:cs typeface="Carlito"/>
            </a:endParaRPr>
          </a:p>
          <a:p>
            <a:pPr>
              <a:lnSpc>
                <a:spcPct val="100000"/>
              </a:lnSpc>
              <a:spcBef>
                <a:spcPts val="5"/>
              </a:spcBef>
            </a:pPr>
            <a:endParaRPr sz="1650" dirty="0">
              <a:latin typeface="Carlito"/>
              <a:cs typeface="Carlito"/>
            </a:endParaRPr>
          </a:p>
          <a:p>
            <a:pPr marL="12700" marR="6985">
              <a:lnSpc>
                <a:spcPct val="100000"/>
              </a:lnSpc>
            </a:pPr>
            <a:r>
              <a:rPr sz="1800" b="1" spc="5" dirty="0">
                <a:latin typeface="Arial"/>
                <a:cs typeface="Arial"/>
              </a:rPr>
              <a:t>Artículo </a:t>
            </a:r>
            <a:r>
              <a:rPr sz="1800" b="1" spc="110" dirty="0">
                <a:latin typeface="Arial"/>
                <a:cs typeface="Arial"/>
              </a:rPr>
              <a:t>93. </a:t>
            </a:r>
            <a:r>
              <a:rPr sz="1800" spc="60" dirty="0">
                <a:latin typeface="Arial"/>
                <a:cs typeface="Arial"/>
              </a:rPr>
              <a:t>No </a:t>
            </a:r>
            <a:r>
              <a:rPr sz="1800" spc="5" dirty="0">
                <a:latin typeface="Arial"/>
                <a:cs typeface="Arial"/>
              </a:rPr>
              <a:t>se </a:t>
            </a:r>
            <a:r>
              <a:rPr sz="1800" spc="55" dirty="0">
                <a:latin typeface="Arial"/>
                <a:cs typeface="Arial"/>
              </a:rPr>
              <a:t>pagará el </a:t>
            </a:r>
            <a:r>
              <a:rPr sz="1800" spc="105" dirty="0">
                <a:latin typeface="Arial"/>
                <a:cs typeface="Arial"/>
              </a:rPr>
              <a:t>impuesto </a:t>
            </a:r>
            <a:r>
              <a:rPr sz="1800" spc="75" dirty="0">
                <a:latin typeface="Arial"/>
                <a:cs typeface="Arial"/>
              </a:rPr>
              <a:t>sobre </a:t>
            </a:r>
            <a:r>
              <a:rPr sz="1800" spc="50" dirty="0">
                <a:latin typeface="Arial"/>
                <a:cs typeface="Arial"/>
              </a:rPr>
              <a:t>la </a:t>
            </a:r>
            <a:r>
              <a:rPr sz="1800" spc="80" dirty="0">
                <a:latin typeface="Arial"/>
                <a:cs typeface="Arial"/>
              </a:rPr>
              <a:t>renta </a:t>
            </a:r>
            <a:r>
              <a:rPr sz="1800" spc="120" dirty="0">
                <a:latin typeface="Arial"/>
                <a:cs typeface="Arial"/>
              </a:rPr>
              <a:t>por </a:t>
            </a:r>
            <a:r>
              <a:rPr sz="1800" spc="50" dirty="0">
                <a:latin typeface="Arial"/>
                <a:cs typeface="Arial"/>
              </a:rPr>
              <a:t>la </a:t>
            </a:r>
            <a:r>
              <a:rPr sz="1800" spc="100" dirty="0">
                <a:latin typeface="Arial"/>
                <a:cs typeface="Arial"/>
              </a:rPr>
              <a:t>obtención </a:t>
            </a:r>
            <a:r>
              <a:rPr sz="1800" spc="65" dirty="0">
                <a:latin typeface="Arial"/>
                <a:cs typeface="Arial"/>
              </a:rPr>
              <a:t>de </a:t>
            </a:r>
            <a:r>
              <a:rPr sz="1800" spc="75" dirty="0">
                <a:latin typeface="Arial"/>
                <a:cs typeface="Arial"/>
              </a:rPr>
              <a:t>los </a:t>
            </a:r>
            <a:r>
              <a:rPr sz="1800" spc="80" dirty="0">
                <a:latin typeface="Arial"/>
                <a:cs typeface="Arial"/>
              </a:rPr>
              <a:t>siguientes  </a:t>
            </a:r>
            <a:r>
              <a:rPr sz="1800" spc="70" dirty="0">
                <a:latin typeface="Arial"/>
                <a:cs typeface="Arial"/>
              </a:rPr>
              <a:t>ingresos:</a:t>
            </a:r>
            <a:endParaRPr sz="1800" dirty="0">
              <a:latin typeface="Arial"/>
              <a:cs typeface="Arial"/>
            </a:endParaRPr>
          </a:p>
          <a:p>
            <a:pPr marL="652780" marR="5080" indent="-457834" algn="just">
              <a:lnSpc>
                <a:spcPct val="100000"/>
              </a:lnSpc>
              <a:spcBef>
                <a:spcPts val="2160"/>
              </a:spcBef>
            </a:pPr>
            <a:r>
              <a:rPr sz="1800" b="1" spc="50" dirty="0">
                <a:latin typeface="Arial"/>
                <a:cs typeface="Arial"/>
              </a:rPr>
              <a:t>I. </a:t>
            </a:r>
            <a:r>
              <a:rPr sz="1800" b="1" spc="-55" dirty="0">
                <a:latin typeface="Arial"/>
                <a:cs typeface="Arial"/>
              </a:rPr>
              <a:t>TIEMPO </a:t>
            </a:r>
            <a:r>
              <a:rPr sz="1800" b="1" spc="-90" dirty="0">
                <a:latin typeface="Arial"/>
                <a:cs typeface="Arial"/>
              </a:rPr>
              <a:t>EXTRA: </a:t>
            </a:r>
            <a:r>
              <a:rPr sz="1800" b="1" spc="-40" dirty="0">
                <a:latin typeface="Arial"/>
                <a:cs typeface="Arial"/>
              </a:rPr>
              <a:t>L</a:t>
            </a:r>
            <a:r>
              <a:rPr sz="1800" spc="-40" dirty="0">
                <a:latin typeface="Arial"/>
                <a:cs typeface="Arial"/>
              </a:rPr>
              <a:t>as </a:t>
            </a:r>
            <a:r>
              <a:rPr sz="1800" spc="70" dirty="0">
                <a:latin typeface="Arial"/>
                <a:cs typeface="Arial"/>
              </a:rPr>
              <a:t>remuneraciones </a:t>
            </a:r>
            <a:r>
              <a:rPr sz="1800" spc="125" dirty="0">
                <a:latin typeface="Arial"/>
                <a:cs typeface="Arial"/>
              </a:rPr>
              <a:t>por </a:t>
            </a:r>
            <a:r>
              <a:rPr sz="1800" spc="80" dirty="0">
                <a:latin typeface="Arial"/>
                <a:cs typeface="Arial"/>
              </a:rPr>
              <a:t>concepto </a:t>
            </a:r>
            <a:r>
              <a:rPr sz="1800" spc="70" dirty="0">
                <a:latin typeface="Arial"/>
                <a:cs typeface="Arial"/>
              </a:rPr>
              <a:t>de </a:t>
            </a:r>
            <a:r>
              <a:rPr sz="1800" spc="114" dirty="0">
                <a:latin typeface="Arial"/>
                <a:cs typeface="Arial"/>
              </a:rPr>
              <a:t>tiempo </a:t>
            </a:r>
            <a:r>
              <a:rPr sz="1800" spc="100" dirty="0">
                <a:latin typeface="Arial"/>
                <a:cs typeface="Arial"/>
              </a:rPr>
              <a:t>extraordinario </a:t>
            </a:r>
            <a:r>
              <a:rPr sz="1800" spc="105" dirty="0">
                <a:latin typeface="Arial"/>
                <a:cs typeface="Arial"/>
              </a:rPr>
              <a:t>o </a:t>
            </a:r>
            <a:r>
              <a:rPr sz="1800" spc="70" dirty="0">
                <a:latin typeface="Arial"/>
                <a:cs typeface="Arial"/>
              </a:rPr>
              <a:t>de  </a:t>
            </a:r>
            <a:r>
              <a:rPr sz="1800" spc="75" dirty="0">
                <a:latin typeface="Arial"/>
                <a:cs typeface="Arial"/>
              </a:rPr>
              <a:t>prestación </a:t>
            </a:r>
            <a:r>
              <a:rPr sz="1800" spc="65" dirty="0">
                <a:latin typeface="Arial"/>
                <a:cs typeface="Arial"/>
              </a:rPr>
              <a:t>de </a:t>
            </a:r>
            <a:r>
              <a:rPr sz="1800" spc="60" dirty="0">
                <a:latin typeface="Arial"/>
                <a:cs typeface="Arial"/>
              </a:rPr>
              <a:t>servicios </a:t>
            </a:r>
            <a:r>
              <a:rPr sz="1800" spc="80" dirty="0">
                <a:latin typeface="Arial"/>
                <a:cs typeface="Arial"/>
              </a:rPr>
              <a:t>que </a:t>
            </a:r>
            <a:r>
              <a:rPr sz="1800" spc="5" dirty="0">
                <a:latin typeface="Arial"/>
                <a:cs typeface="Arial"/>
              </a:rPr>
              <a:t>se </a:t>
            </a:r>
            <a:r>
              <a:rPr sz="1800" spc="50" dirty="0">
                <a:latin typeface="Arial"/>
                <a:cs typeface="Arial"/>
              </a:rPr>
              <a:t>realice </a:t>
            </a:r>
            <a:r>
              <a:rPr sz="1800" spc="55" dirty="0">
                <a:latin typeface="Arial"/>
                <a:cs typeface="Arial"/>
              </a:rPr>
              <a:t>en </a:t>
            </a:r>
            <a:r>
              <a:rPr sz="1800" spc="75" dirty="0">
                <a:latin typeface="Arial"/>
                <a:cs typeface="Arial"/>
              </a:rPr>
              <a:t>los </a:t>
            </a:r>
            <a:r>
              <a:rPr sz="1800" spc="35" dirty="0">
                <a:latin typeface="Arial"/>
                <a:cs typeface="Arial"/>
              </a:rPr>
              <a:t>días </a:t>
            </a:r>
            <a:r>
              <a:rPr sz="1800" spc="65" dirty="0">
                <a:latin typeface="Arial"/>
                <a:cs typeface="Arial"/>
              </a:rPr>
              <a:t>de </a:t>
            </a:r>
            <a:r>
              <a:rPr sz="1800" spc="45" dirty="0">
                <a:latin typeface="Arial"/>
                <a:cs typeface="Arial"/>
              </a:rPr>
              <a:t>descanso </a:t>
            </a:r>
            <a:r>
              <a:rPr sz="1800" spc="80" dirty="0">
                <a:latin typeface="Arial"/>
                <a:cs typeface="Arial"/>
              </a:rPr>
              <a:t>sin </a:t>
            </a:r>
            <a:r>
              <a:rPr sz="1800" spc="105" dirty="0">
                <a:latin typeface="Arial"/>
                <a:cs typeface="Arial"/>
              </a:rPr>
              <a:t>disfrutar </a:t>
            </a:r>
            <a:r>
              <a:rPr sz="1800" spc="65" dirty="0">
                <a:latin typeface="Arial"/>
                <a:cs typeface="Arial"/>
              </a:rPr>
              <a:t>de </a:t>
            </a:r>
            <a:r>
              <a:rPr sz="1800" spc="100" dirty="0">
                <a:latin typeface="Arial"/>
                <a:cs typeface="Arial"/>
              </a:rPr>
              <a:t>otros  </a:t>
            </a:r>
            <a:r>
              <a:rPr sz="1800" spc="55" dirty="0">
                <a:latin typeface="Arial"/>
                <a:cs typeface="Arial"/>
              </a:rPr>
              <a:t>en </a:t>
            </a:r>
            <a:r>
              <a:rPr sz="1800" spc="95" dirty="0">
                <a:latin typeface="Arial"/>
                <a:cs typeface="Arial"/>
              </a:rPr>
              <a:t>sustitución, </a:t>
            </a:r>
            <a:r>
              <a:rPr sz="1800" spc="60" dirty="0">
                <a:latin typeface="Arial"/>
                <a:cs typeface="Arial"/>
              </a:rPr>
              <a:t>hasta </a:t>
            </a:r>
            <a:r>
              <a:rPr sz="1800" spc="55" dirty="0">
                <a:latin typeface="Arial"/>
                <a:cs typeface="Arial"/>
              </a:rPr>
              <a:t>el </a:t>
            </a:r>
            <a:r>
              <a:rPr sz="1800" spc="95" dirty="0">
                <a:latin typeface="Arial"/>
                <a:cs typeface="Arial"/>
              </a:rPr>
              <a:t>límite </a:t>
            </a:r>
            <a:r>
              <a:rPr sz="1800" spc="70" dirty="0">
                <a:latin typeface="Arial"/>
                <a:cs typeface="Arial"/>
              </a:rPr>
              <a:t>establecido </a:t>
            </a:r>
            <a:r>
              <a:rPr sz="1800" spc="55" dirty="0">
                <a:latin typeface="Arial"/>
                <a:cs typeface="Arial"/>
              </a:rPr>
              <a:t>en </a:t>
            </a:r>
            <a:r>
              <a:rPr sz="1800" spc="50" dirty="0">
                <a:latin typeface="Arial"/>
                <a:cs typeface="Arial"/>
              </a:rPr>
              <a:t>la </a:t>
            </a:r>
            <a:r>
              <a:rPr sz="1800" spc="75" dirty="0">
                <a:latin typeface="Arial"/>
                <a:cs typeface="Arial"/>
              </a:rPr>
              <a:t>legislación </a:t>
            </a:r>
            <a:r>
              <a:rPr sz="1800" spc="80" dirty="0">
                <a:latin typeface="Arial"/>
                <a:cs typeface="Arial"/>
              </a:rPr>
              <a:t>laboral, </a:t>
            </a:r>
            <a:r>
              <a:rPr sz="1800" b="1" spc="-20" dirty="0">
                <a:latin typeface="Arial"/>
                <a:cs typeface="Arial"/>
              </a:rPr>
              <a:t>sin </a:t>
            </a:r>
            <a:r>
              <a:rPr sz="1800" b="1" spc="15" dirty="0">
                <a:latin typeface="Arial"/>
                <a:cs typeface="Arial"/>
              </a:rPr>
              <a:t>que </a:t>
            </a:r>
            <a:r>
              <a:rPr sz="1800" b="1" spc="-10" dirty="0">
                <a:latin typeface="Arial"/>
                <a:cs typeface="Arial"/>
              </a:rPr>
              <a:t>esta  </a:t>
            </a:r>
            <a:r>
              <a:rPr sz="1800" b="1" spc="5" dirty="0">
                <a:latin typeface="Arial"/>
                <a:cs typeface="Arial"/>
              </a:rPr>
              <a:t>exención</a:t>
            </a:r>
            <a:r>
              <a:rPr sz="1800" b="1" spc="345" dirty="0">
                <a:latin typeface="Arial"/>
                <a:cs typeface="Arial"/>
              </a:rPr>
              <a:t> </a:t>
            </a:r>
            <a:r>
              <a:rPr sz="1800" b="1" spc="5" dirty="0">
                <a:latin typeface="Arial"/>
                <a:cs typeface="Arial"/>
              </a:rPr>
              <a:t>exceda</a:t>
            </a:r>
            <a:r>
              <a:rPr sz="1800" b="1" spc="375" dirty="0">
                <a:latin typeface="Arial"/>
                <a:cs typeface="Arial"/>
              </a:rPr>
              <a:t> </a:t>
            </a:r>
            <a:r>
              <a:rPr sz="1800" b="1" spc="15" dirty="0">
                <a:latin typeface="Arial"/>
                <a:cs typeface="Arial"/>
              </a:rPr>
              <a:t>del</a:t>
            </a:r>
            <a:r>
              <a:rPr sz="1800" b="1" spc="360" dirty="0">
                <a:latin typeface="Arial"/>
                <a:cs typeface="Arial"/>
              </a:rPr>
              <a:t> </a:t>
            </a:r>
            <a:r>
              <a:rPr sz="1800" b="1" spc="5" dirty="0">
                <a:latin typeface="Arial"/>
                <a:cs typeface="Arial"/>
              </a:rPr>
              <a:t>equivalente</a:t>
            </a:r>
            <a:r>
              <a:rPr sz="1800" b="1" spc="350" dirty="0">
                <a:latin typeface="Arial"/>
                <a:cs typeface="Arial"/>
              </a:rPr>
              <a:t> </a:t>
            </a:r>
            <a:r>
              <a:rPr sz="1800" b="1" spc="20" dirty="0">
                <a:latin typeface="Arial"/>
                <a:cs typeface="Arial"/>
              </a:rPr>
              <a:t>de</a:t>
            </a:r>
            <a:r>
              <a:rPr sz="1800" b="1" spc="360" dirty="0">
                <a:latin typeface="Arial"/>
                <a:cs typeface="Arial"/>
              </a:rPr>
              <a:t> </a:t>
            </a:r>
            <a:r>
              <a:rPr sz="1800" b="1" spc="-30" dirty="0">
                <a:latin typeface="Arial"/>
                <a:cs typeface="Arial"/>
              </a:rPr>
              <a:t>cinco</a:t>
            </a:r>
            <a:r>
              <a:rPr sz="1800" b="1" spc="360" dirty="0">
                <a:latin typeface="Arial"/>
                <a:cs typeface="Arial"/>
              </a:rPr>
              <a:t> </a:t>
            </a:r>
            <a:r>
              <a:rPr sz="1800" b="1" spc="-50" dirty="0">
                <a:latin typeface="Arial"/>
                <a:cs typeface="Arial"/>
              </a:rPr>
              <a:t>veces</a:t>
            </a:r>
            <a:r>
              <a:rPr sz="1800" b="1" spc="360" dirty="0">
                <a:latin typeface="Arial"/>
                <a:cs typeface="Arial"/>
              </a:rPr>
              <a:t> </a:t>
            </a:r>
            <a:r>
              <a:rPr sz="1800" b="1" spc="5" dirty="0">
                <a:latin typeface="Arial"/>
                <a:cs typeface="Arial"/>
              </a:rPr>
              <a:t>el</a:t>
            </a:r>
            <a:r>
              <a:rPr sz="1800" b="1" spc="350" dirty="0">
                <a:latin typeface="Arial"/>
                <a:cs typeface="Arial"/>
              </a:rPr>
              <a:t> </a:t>
            </a:r>
            <a:r>
              <a:rPr sz="1800" b="1" dirty="0">
                <a:latin typeface="Arial"/>
                <a:cs typeface="Arial"/>
              </a:rPr>
              <a:t>salario</a:t>
            </a:r>
            <a:r>
              <a:rPr sz="1800" b="1" spc="360" dirty="0">
                <a:latin typeface="Arial"/>
                <a:cs typeface="Arial"/>
              </a:rPr>
              <a:t> </a:t>
            </a:r>
            <a:r>
              <a:rPr sz="1800" b="1" spc="40" dirty="0">
                <a:latin typeface="Arial"/>
                <a:cs typeface="Arial"/>
              </a:rPr>
              <a:t>mínimo</a:t>
            </a:r>
            <a:r>
              <a:rPr sz="1800" b="1" spc="355" dirty="0">
                <a:latin typeface="Arial"/>
                <a:cs typeface="Arial"/>
              </a:rPr>
              <a:t> </a:t>
            </a:r>
            <a:r>
              <a:rPr sz="1800" b="1" spc="10" dirty="0">
                <a:latin typeface="Arial"/>
                <a:cs typeface="Arial"/>
              </a:rPr>
              <a:t>general</a:t>
            </a:r>
            <a:r>
              <a:rPr sz="1800" b="1" spc="360" dirty="0">
                <a:latin typeface="Arial"/>
                <a:cs typeface="Arial"/>
              </a:rPr>
              <a:t> </a:t>
            </a:r>
            <a:r>
              <a:rPr sz="1800" b="1" spc="15" dirty="0">
                <a:latin typeface="Arial"/>
                <a:cs typeface="Arial"/>
              </a:rPr>
              <a:t>del</a:t>
            </a:r>
            <a:r>
              <a:rPr sz="1800" b="1" spc="345" dirty="0">
                <a:latin typeface="Arial"/>
                <a:cs typeface="Arial"/>
              </a:rPr>
              <a:t> </a:t>
            </a:r>
            <a:r>
              <a:rPr sz="1800" b="1" dirty="0" err="1">
                <a:latin typeface="Arial"/>
                <a:cs typeface="Arial"/>
              </a:rPr>
              <a:t>área</a:t>
            </a:r>
            <a:r>
              <a:rPr lang="es-MX" sz="1800" b="1" dirty="0">
                <a:latin typeface="Arial"/>
                <a:cs typeface="Arial"/>
              </a:rPr>
              <a:t> geográfica del trabajador por cada semana de servicio</a:t>
            </a:r>
            <a:endParaRPr sz="1800" dirty="0">
              <a:latin typeface="Arial"/>
              <a:cs typeface="Arial"/>
            </a:endParaRPr>
          </a:p>
        </p:txBody>
      </p:sp>
      <p:sp>
        <p:nvSpPr>
          <p:cNvPr id="6" name="object 5">
            <a:extLst>
              <a:ext uri="{FF2B5EF4-FFF2-40B4-BE49-F238E27FC236}">
                <a16:creationId xmlns:a16="http://schemas.microsoft.com/office/drawing/2014/main" id="{6AF6EC0C-DEFE-4B95-A5B4-25A075520E0A}"/>
              </a:ext>
            </a:extLst>
          </p:cNvPr>
          <p:cNvSpPr/>
          <p:nvPr/>
        </p:nvSpPr>
        <p:spPr>
          <a:xfrm>
            <a:off x="160421" y="5436647"/>
            <a:ext cx="11638280" cy="838199"/>
          </a:xfrm>
          <a:prstGeom prst="rect">
            <a:avLst/>
          </a:prstGeom>
          <a:blipFill>
            <a:blip r:embed="rId2" cstate="print"/>
            <a:stretch>
              <a:fillRect/>
            </a:stretch>
          </a:blipFill>
        </p:spPr>
        <p:txBody>
          <a:bodyPr wrap="square" lIns="0" tIns="0" rIns="0" bIns="0" rtlCol="0"/>
          <a:lstStyle/>
          <a:p>
            <a:endParaRPr/>
          </a:p>
        </p:txBody>
      </p:sp>
      <p:graphicFrame>
        <p:nvGraphicFramePr>
          <p:cNvPr id="7" name="Tabla 6">
            <a:extLst>
              <a:ext uri="{FF2B5EF4-FFF2-40B4-BE49-F238E27FC236}">
                <a16:creationId xmlns:a16="http://schemas.microsoft.com/office/drawing/2014/main" id="{3B75EA2F-69DB-4DBF-B1A9-A09088B44CE7}"/>
              </a:ext>
            </a:extLst>
          </p:cNvPr>
          <p:cNvGraphicFramePr>
            <a:graphicFrameLocks noGrp="1"/>
          </p:cNvGraphicFramePr>
          <p:nvPr/>
        </p:nvGraphicFramePr>
        <p:xfrm>
          <a:off x="559576" y="4122830"/>
          <a:ext cx="10604502" cy="916305"/>
        </p:xfrm>
        <a:graphic>
          <a:graphicData uri="http://schemas.openxmlformats.org/drawingml/2006/table">
            <a:tbl>
              <a:tblPr firstRow="1" bandRow="1">
                <a:tableStyleId>{5C22544A-7EE6-4342-B048-85BDC9FD1C3A}</a:tableStyleId>
              </a:tblPr>
              <a:tblGrid>
                <a:gridCol w="825253">
                  <a:extLst>
                    <a:ext uri="{9D8B030D-6E8A-4147-A177-3AD203B41FA5}">
                      <a16:colId xmlns:a16="http://schemas.microsoft.com/office/drawing/2014/main" val="3141130649"/>
                    </a:ext>
                  </a:extLst>
                </a:gridCol>
                <a:gridCol w="761772">
                  <a:extLst>
                    <a:ext uri="{9D8B030D-6E8A-4147-A177-3AD203B41FA5}">
                      <a16:colId xmlns:a16="http://schemas.microsoft.com/office/drawing/2014/main" val="3853526095"/>
                    </a:ext>
                  </a:extLst>
                </a:gridCol>
                <a:gridCol w="761772">
                  <a:extLst>
                    <a:ext uri="{9D8B030D-6E8A-4147-A177-3AD203B41FA5}">
                      <a16:colId xmlns:a16="http://schemas.microsoft.com/office/drawing/2014/main" val="2349130512"/>
                    </a:ext>
                  </a:extLst>
                </a:gridCol>
                <a:gridCol w="761772">
                  <a:extLst>
                    <a:ext uri="{9D8B030D-6E8A-4147-A177-3AD203B41FA5}">
                      <a16:colId xmlns:a16="http://schemas.microsoft.com/office/drawing/2014/main" val="3953358870"/>
                    </a:ext>
                  </a:extLst>
                </a:gridCol>
                <a:gridCol w="761772">
                  <a:extLst>
                    <a:ext uri="{9D8B030D-6E8A-4147-A177-3AD203B41FA5}">
                      <a16:colId xmlns:a16="http://schemas.microsoft.com/office/drawing/2014/main" val="2505305697"/>
                    </a:ext>
                  </a:extLst>
                </a:gridCol>
                <a:gridCol w="761772">
                  <a:extLst>
                    <a:ext uri="{9D8B030D-6E8A-4147-A177-3AD203B41FA5}">
                      <a16:colId xmlns:a16="http://schemas.microsoft.com/office/drawing/2014/main" val="1121587897"/>
                    </a:ext>
                  </a:extLst>
                </a:gridCol>
                <a:gridCol w="761772">
                  <a:extLst>
                    <a:ext uri="{9D8B030D-6E8A-4147-A177-3AD203B41FA5}">
                      <a16:colId xmlns:a16="http://schemas.microsoft.com/office/drawing/2014/main" val="2226513912"/>
                    </a:ext>
                  </a:extLst>
                </a:gridCol>
                <a:gridCol w="761772">
                  <a:extLst>
                    <a:ext uri="{9D8B030D-6E8A-4147-A177-3AD203B41FA5}">
                      <a16:colId xmlns:a16="http://schemas.microsoft.com/office/drawing/2014/main" val="229445927"/>
                    </a:ext>
                  </a:extLst>
                </a:gridCol>
                <a:gridCol w="828427">
                  <a:extLst>
                    <a:ext uri="{9D8B030D-6E8A-4147-A177-3AD203B41FA5}">
                      <a16:colId xmlns:a16="http://schemas.microsoft.com/office/drawing/2014/main" val="1371564481"/>
                    </a:ext>
                  </a:extLst>
                </a:gridCol>
                <a:gridCol w="990304">
                  <a:extLst>
                    <a:ext uri="{9D8B030D-6E8A-4147-A177-3AD203B41FA5}">
                      <a16:colId xmlns:a16="http://schemas.microsoft.com/office/drawing/2014/main" val="3869412761"/>
                    </a:ext>
                  </a:extLst>
                </a:gridCol>
                <a:gridCol w="926823">
                  <a:extLst>
                    <a:ext uri="{9D8B030D-6E8A-4147-A177-3AD203B41FA5}">
                      <a16:colId xmlns:a16="http://schemas.microsoft.com/office/drawing/2014/main" val="3847281587"/>
                    </a:ext>
                  </a:extLst>
                </a:gridCol>
                <a:gridCol w="761772">
                  <a:extLst>
                    <a:ext uri="{9D8B030D-6E8A-4147-A177-3AD203B41FA5}">
                      <a16:colId xmlns:a16="http://schemas.microsoft.com/office/drawing/2014/main" val="1013087011"/>
                    </a:ext>
                  </a:extLst>
                </a:gridCol>
                <a:gridCol w="939519">
                  <a:extLst>
                    <a:ext uri="{9D8B030D-6E8A-4147-A177-3AD203B41FA5}">
                      <a16:colId xmlns:a16="http://schemas.microsoft.com/office/drawing/2014/main" val="3812157831"/>
                    </a:ext>
                  </a:extLst>
                </a:gridCol>
              </a:tblGrid>
              <a:tr h="0">
                <a:tc>
                  <a:txBody>
                    <a:bodyPr/>
                    <a:lstStyle/>
                    <a:p>
                      <a:pPr algn="ctr" rtl="0" fontAlgn="ctr"/>
                      <a:r>
                        <a:rPr lang="es-MX" sz="900" u="none" strike="noStrike">
                          <a:effectLst/>
                        </a:rPr>
                        <a:t>SD</a:t>
                      </a:r>
                      <a:endParaRPr lang="es-MX" sz="900" b="1" i="0" u="none" strike="noStrike">
                        <a:solidFill>
                          <a:srgbClr val="323232"/>
                        </a:solidFill>
                        <a:effectLst/>
                        <a:latin typeface="Carlito"/>
                      </a:endParaRPr>
                    </a:p>
                  </a:txBody>
                  <a:tcPr marL="9525" marR="9525" marT="9525" marB="0" anchor="ctr"/>
                </a:tc>
                <a:tc>
                  <a:txBody>
                    <a:bodyPr/>
                    <a:lstStyle/>
                    <a:p>
                      <a:pPr algn="ctr" rtl="0" fontAlgn="ctr"/>
                      <a:r>
                        <a:rPr lang="es-MX" sz="900" u="none" strike="noStrike">
                          <a:effectLst/>
                        </a:rPr>
                        <a:t>HORAS POR DIA</a:t>
                      </a:r>
                      <a:endParaRPr lang="es-MX" sz="900" b="1" i="0" u="none" strike="noStrike">
                        <a:solidFill>
                          <a:srgbClr val="323232"/>
                        </a:solidFill>
                        <a:effectLst/>
                        <a:latin typeface="Carlito"/>
                      </a:endParaRPr>
                    </a:p>
                  </a:txBody>
                  <a:tcPr marL="9525" marR="9525" marT="9525" marB="0" anchor="ctr"/>
                </a:tc>
                <a:tc>
                  <a:txBody>
                    <a:bodyPr/>
                    <a:lstStyle/>
                    <a:p>
                      <a:pPr algn="ctr" rtl="0" fontAlgn="ctr"/>
                      <a:r>
                        <a:rPr lang="es-MX" sz="900" u="none" strike="noStrike">
                          <a:effectLst/>
                        </a:rPr>
                        <a:t>SUELDO POR HORA</a:t>
                      </a:r>
                      <a:endParaRPr lang="es-MX" sz="900" b="1" i="0" u="none" strike="noStrike">
                        <a:solidFill>
                          <a:srgbClr val="323232"/>
                        </a:solidFill>
                        <a:effectLst/>
                        <a:latin typeface="Carlito"/>
                      </a:endParaRPr>
                    </a:p>
                  </a:txBody>
                  <a:tcPr marL="9525" marR="9525" marT="9525" marB="0" anchor="ctr"/>
                </a:tc>
                <a:tc>
                  <a:txBody>
                    <a:bodyPr/>
                    <a:lstStyle/>
                    <a:p>
                      <a:pPr algn="ctr" rtl="0" fontAlgn="ctr"/>
                      <a:r>
                        <a:rPr lang="es-MX" sz="900" u="none" strike="noStrike">
                          <a:effectLst/>
                        </a:rPr>
                        <a:t># HORAS EXTRAS DOBLES</a:t>
                      </a:r>
                      <a:endParaRPr lang="es-MX" sz="900" b="1" i="0" u="none" strike="noStrike">
                        <a:solidFill>
                          <a:srgbClr val="323232"/>
                        </a:solidFill>
                        <a:effectLst/>
                        <a:latin typeface="Carlito"/>
                      </a:endParaRPr>
                    </a:p>
                  </a:txBody>
                  <a:tcPr marL="9525" marR="9525" marT="9525" marB="0" anchor="ctr"/>
                </a:tc>
                <a:tc>
                  <a:txBody>
                    <a:bodyPr/>
                    <a:lstStyle/>
                    <a:p>
                      <a:pPr algn="ctr" rtl="0" fontAlgn="ctr"/>
                      <a:r>
                        <a:rPr lang="es-MX" sz="900" u="none" strike="noStrike">
                          <a:effectLst/>
                        </a:rPr>
                        <a:t>EXTRAS TRIPLES</a:t>
                      </a:r>
                      <a:endParaRPr lang="es-MX" sz="900" b="1" i="0" u="none" strike="noStrike">
                        <a:solidFill>
                          <a:srgbClr val="323232"/>
                        </a:solidFill>
                        <a:effectLst/>
                        <a:latin typeface="Carlito"/>
                      </a:endParaRPr>
                    </a:p>
                  </a:txBody>
                  <a:tcPr marL="9525" marR="9525" marT="9525" marB="0" anchor="ctr"/>
                </a:tc>
                <a:tc>
                  <a:txBody>
                    <a:bodyPr/>
                    <a:lstStyle/>
                    <a:p>
                      <a:pPr algn="ctr" rtl="0" fontAlgn="ctr"/>
                      <a:r>
                        <a:rPr lang="es-MX" sz="900" u="none" strike="noStrike">
                          <a:effectLst/>
                        </a:rPr>
                        <a:t>VALOR HORAS DOBLES</a:t>
                      </a:r>
                      <a:endParaRPr lang="es-MX" sz="900" b="1" i="0" u="none" strike="noStrike">
                        <a:solidFill>
                          <a:srgbClr val="323232"/>
                        </a:solidFill>
                        <a:effectLst/>
                        <a:latin typeface="Carlito"/>
                      </a:endParaRPr>
                    </a:p>
                  </a:txBody>
                  <a:tcPr marL="9525" marR="9525" marT="9525" marB="0" anchor="ctr"/>
                </a:tc>
                <a:tc>
                  <a:txBody>
                    <a:bodyPr/>
                    <a:lstStyle/>
                    <a:p>
                      <a:pPr algn="ctr" rtl="0" fontAlgn="ctr"/>
                      <a:r>
                        <a:rPr lang="es-MX" sz="900" u="none" strike="noStrike">
                          <a:effectLst/>
                        </a:rPr>
                        <a:t>VALOR HORAS TRIPLES</a:t>
                      </a:r>
                      <a:endParaRPr lang="es-MX" sz="900" b="1" i="0" u="none" strike="noStrike">
                        <a:solidFill>
                          <a:srgbClr val="323232"/>
                        </a:solidFill>
                        <a:effectLst/>
                        <a:latin typeface="Carlito"/>
                      </a:endParaRPr>
                    </a:p>
                  </a:txBody>
                  <a:tcPr marL="9525" marR="9525" marT="9525" marB="0" anchor="ctr"/>
                </a:tc>
                <a:tc>
                  <a:txBody>
                    <a:bodyPr/>
                    <a:lstStyle/>
                    <a:p>
                      <a:pPr algn="ctr" rtl="0" fontAlgn="ctr"/>
                      <a:r>
                        <a:rPr lang="es-MX" sz="900" u="none" strike="noStrike">
                          <a:effectLst/>
                        </a:rPr>
                        <a:t>VALOR UMA</a:t>
                      </a:r>
                      <a:endParaRPr lang="es-MX" sz="900" b="1" i="0" u="none" strike="noStrike">
                        <a:solidFill>
                          <a:srgbClr val="323232"/>
                        </a:solidFill>
                        <a:effectLst/>
                        <a:latin typeface="Carlito"/>
                      </a:endParaRPr>
                    </a:p>
                  </a:txBody>
                  <a:tcPr marL="9525" marR="9525" marT="9525" marB="0" anchor="ctr"/>
                </a:tc>
                <a:tc>
                  <a:txBody>
                    <a:bodyPr/>
                    <a:lstStyle/>
                    <a:p>
                      <a:pPr algn="ctr" rtl="0" fontAlgn="ctr"/>
                      <a:r>
                        <a:rPr lang="pt-BR" sz="900" u="none" strike="noStrike">
                          <a:effectLst/>
                        </a:rPr>
                        <a:t>EXENTO POR SEMANA MAX 5 UMAS</a:t>
                      </a:r>
                      <a:endParaRPr lang="pt-BR" sz="900" b="1" i="0" u="none" strike="noStrike">
                        <a:solidFill>
                          <a:srgbClr val="323232"/>
                        </a:solidFill>
                        <a:effectLst/>
                        <a:latin typeface="Carlito"/>
                      </a:endParaRPr>
                    </a:p>
                  </a:txBody>
                  <a:tcPr marL="9525" marR="9525" marT="9525" marB="0" anchor="ctr"/>
                </a:tc>
                <a:tc>
                  <a:txBody>
                    <a:bodyPr/>
                    <a:lstStyle/>
                    <a:p>
                      <a:pPr algn="ctr" rtl="0" fontAlgn="ctr"/>
                      <a:r>
                        <a:rPr lang="es-MX" sz="900" u="none" strike="noStrike">
                          <a:effectLst/>
                        </a:rPr>
                        <a:t>EXENTO HORAS  DOBLES 50%  SEMANAL</a:t>
                      </a:r>
                      <a:endParaRPr lang="es-MX" sz="900" b="1" i="0" u="none" strike="noStrike">
                        <a:solidFill>
                          <a:srgbClr val="C00000"/>
                        </a:solidFill>
                        <a:effectLst/>
                        <a:latin typeface="Carlito"/>
                      </a:endParaRPr>
                    </a:p>
                  </a:txBody>
                  <a:tcPr marL="9525" marR="9525" marT="9525" marB="0" anchor="ctr"/>
                </a:tc>
                <a:tc>
                  <a:txBody>
                    <a:bodyPr/>
                    <a:lstStyle/>
                    <a:p>
                      <a:pPr algn="ctr" rtl="0" fontAlgn="ctr"/>
                      <a:r>
                        <a:rPr lang="pt-BR" sz="900" u="none" strike="noStrike">
                          <a:effectLst/>
                        </a:rPr>
                        <a:t>EXENTO  HORAS  DOBLES MAX POR SEM</a:t>
                      </a:r>
                      <a:endParaRPr lang="pt-BR" sz="900" b="1" i="0" u="none" strike="noStrike">
                        <a:solidFill>
                          <a:srgbClr val="C00000"/>
                        </a:solidFill>
                        <a:effectLst/>
                        <a:latin typeface="Carlito"/>
                      </a:endParaRPr>
                    </a:p>
                  </a:txBody>
                  <a:tcPr marL="9525" marR="9525" marT="9525" marB="0" anchor="ctr"/>
                </a:tc>
                <a:tc>
                  <a:txBody>
                    <a:bodyPr/>
                    <a:lstStyle/>
                    <a:p>
                      <a:pPr algn="ctr" rtl="0" fontAlgn="ctr"/>
                      <a:r>
                        <a:rPr lang="es-MX" sz="900" u="none" strike="noStrike">
                          <a:effectLst/>
                        </a:rPr>
                        <a:t>GRAVABLE  HORAS  DOBLES</a:t>
                      </a:r>
                      <a:endParaRPr lang="es-MX" sz="900" b="1" i="0" u="none" strike="noStrike">
                        <a:solidFill>
                          <a:srgbClr val="323232"/>
                        </a:solidFill>
                        <a:effectLst/>
                        <a:latin typeface="Carlito"/>
                      </a:endParaRPr>
                    </a:p>
                  </a:txBody>
                  <a:tcPr marL="9525" marR="9525" marT="9525" marB="0" anchor="ctr"/>
                </a:tc>
                <a:tc>
                  <a:txBody>
                    <a:bodyPr/>
                    <a:lstStyle/>
                    <a:p>
                      <a:pPr algn="ctr" rtl="0" fontAlgn="ctr"/>
                      <a:r>
                        <a:rPr lang="es-MX" sz="900" u="none" strike="noStrike">
                          <a:effectLst/>
                        </a:rPr>
                        <a:t>GRAVABLES  TRIPLES</a:t>
                      </a:r>
                      <a:endParaRPr lang="es-MX" sz="900" b="1" i="0" u="none" strike="noStrike">
                        <a:solidFill>
                          <a:srgbClr val="323232"/>
                        </a:solidFill>
                        <a:effectLst/>
                        <a:latin typeface="Carlito"/>
                      </a:endParaRPr>
                    </a:p>
                  </a:txBody>
                  <a:tcPr marL="9525" marR="9525" marT="9525" marB="0" anchor="ctr"/>
                </a:tc>
                <a:extLst>
                  <a:ext uri="{0D108BD9-81ED-4DB2-BD59-A6C34878D82A}">
                    <a16:rowId xmlns:a16="http://schemas.microsoft.com/office/drawing/2014/main" val="3206520610"/>
                  </a:ext>
                </a:extLst>
              </a:tr>
              <a:tr h="247650">
                <a:tc>
                  <a:txBody>
                    <a:bodyPr/>
                    <a:lstStyle/>
                    <a:p>
                      <a:pPr algn="l" rtl="0" fontAlgn="ctr"/>
                      <a:r>
                        <a:rPr lang="es-MX" sz="1100" u="none" strike="noStrike">
                          <a:effectLst/>
                        </a:rPr>
                        <a:t> 500.00 </a:t>
                      </a:r>
                      <a:endParaRPr lang="es-MX" sz="1100" b="0" i="0" u="none" strike="noStrike">
                        <a:solidFill>
                          <a:srgbClr val="323232"/>
                        </a:solidFill>
                        <a:effectLst/>
                        <a:latin typeface="Carlito"/>
                      </a:endParaRPr>
                    </a:p>
                  </a:txBody>
                  <a:tcPr marL="257175" marR="9525" marT="9525" marB="0" anchor="ctr"/>
                </a:tc>
                <a:tc>
                  <a:txBody>
                    <a:bodyPr/>
                    <a:lstStyle/>
                    <a:p>
                      <a:pPr algn="ctr" rtl="0" fontAlgn="ctr"/>
                      <a:r>
                        <a:rPr lang="es-MX" sz="1100" u="none" strike="noStrike">
                          <a:effectLst/>
                        </a:rPr>
                        <a:t>8</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a:effectLst/>
                        </a:rPr>
                        <a:t>        62.50 </a:t>
                      </a:r>
                      <a:endParaRPr lang="es-MX" sz="1100" b="0" i="0" u="none" strike="noStrike">
                        <a:solidFill>
                          <a:srgbClr val="323232"/>
                        </a:solidFill>
                        <a:effectLst/>
                        <a:latin typeface="Carlito"/>
                      </a:endParaRPr>
                    </a:p>
                  </a:txBody>
                  <a:tcPr marL="9525" marR="9525" marT="9525" marB="0" anchor="ctr"/>
                </a:tc>
                <a:tc>
                  <a:txBody>
                    <a:bodyPr/>
                    <a:lstStyle/>
                    <a:p>
                      <a:pPr algn="ctr" rtl="0" fontAlgn="ctr"/>
                      <a:r>
                        <a:rPr lang="es-MX" sz="1100" u="none" strike="noStrike">
                          <a:effectLst/>
                        </a:rPr>
                        <a:t>9</a:t>
                      </a:r>
                      <a:endParaRPr lang="es-MX" sz="1100" b="0" i="0" u="none" strike="noStrike">
                        <a:solidFill>
                          <a:srgbClr val="323232"/>
                        </a:solidFill>
                        <a:effectLst/>
                        <a:latin typeface="Carlito"/>
                      </a:endParaRPr>
                    </a:p>
                  </a:txBody>
                  <a:tcPr marL="9525" marR="9525" marT="9525" marB="0" anchor="ctr"/>
                </a:tc>
                <a:tc>
                  <a:txBody>
                    <a:bodyPr/>
                    <a:lstStyle/>
                    <a:p>
                      <a:pPr algn="ctr" rtl="0" fontAlgn="ctr"/>
                      <a:r>
                        <a:rPr lang="es-MX" sz="1100" u="none" strike="noStrike">
                          <a:effectLst/>
                        </a:rPr>
                        <a:t>0</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a:effectLst/>
                        </a:rPr>
                        <a:t>1,125.00</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a:effectLst/>
                        </a:rPr>
                        <a:t>              -   </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a:effectLst/>
                        </a:rPr>
                        <a:t>103.74</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a:effectLst/>
                        </a:rPr>
                        <a:t>        518.70 </a:t>
                      </a:r>
                      <a:endParaRPr lang="es-MX" sz="1100" b="0" i="0" u="none" strike="noStrike">
                        <a:solidFill>
                          <a:srgbClr val="323232"/>
                        </a:solidFill>
                        <a:effectLst/>
                        <a:latin typeface="Carlito"/>
                      </a:endParaRPr>
                    </a:p>
                  </a:txBody>
                  <a:tcPr marL="9525" marR="9525" marT="9525" marB="0" anchor="ctr"/>
                </a:tc>
                <a:tc>
                  <a:txBody>
                    <a:bodyPr/>
                    <a:lstStyle/>
                    <a:p>
                      <a:pPr algn="l" rtl="0" fontAlgn="ctr"/>
                      <a:r>
                        <a:rPr lang="es-MX" sz="1100" u="none" strike="noStrike">
                          <a:effectLst/>
                        </a:rPr>
                        <a:t> 562.50 </a:t>
                      </a:r>
                      <a:endParaRPr lang="es-MX" sz="1100" b="0" i="0" u="none" strike="noStrike">
                        <a:solidFill>
                          <a:srgbClr val="323232"/>
                        </a:solidFill>
                        <a:effectLst/>
                        <a:latin typeface="Carlito"/>
                      </a:endParaRPr>
                    </a:p>
                  </a:txBody>
                  <a:tcPr marL="428625" marR="9525" marT="9525" marB="0" anchor="ctr"/>
                </a:tc>
                <a:tc>
                  <a:txBody>
                    <a:bodyPr/>
                    <a:lstStyle/>
                    <a:p>
                      <a:pPr algn="ctr" rtl="0" fontAlgn="ctr"/>
                      <a:r>
                        <a:rPr lang="es-MX" sz="1500" u="none" strike="noStrike">
                          <a:effectLst/>
                        </a:rPr>
                        <a:t>   518.70 </a:t>
                      </a:r>
                      <a:endParaRPr lang="es-MX" sz="1500" b="1" i="0" u="none" strike="noStrike">
                        <a:solidFill>
                          <a:srgbClr val="C00000"/>
                        </a:solidFill>
                        <a:effectLst/>
                        <a:latin typeface="Carlito"/>
                      </a:endParaRPr>
                    </a:p>
                  </a:txBody>
                  <a:tcPr marL="9525" marR="9525" marT="9525" marB="0" anchor="ctr"/>
                </a:tc>
                <a:tc>
                  <a:txBody>
                    <a:bodyPr/>
                    <a:lstStyle/>
                    <a:p>
                      <a:pPr algn="r" rtl="0" fontAlgn="ctr"/>
                      <a:r>
                        <a:rPr lang="es-MX" sz="1100" u="none" strike="noStrike">
                          <a:effectLst/>
                        </a:rPr>
                        <a:t>      606.30 </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a:effectLst/>
                        </a:rPr>
                        <a:t>-</a:t>
                      </a:r>
                      <a:endParaRPr lang="es-MX" sz="1100" b="0" i="0" u="none" strike="noStrike">
                        <a:solidFill>
                          <a:srgbClr val="323232"/>
                        </a:solidFill>
                        <a:effectLst/>
                        <a:latin typeface="Carlito"/>
                      </a:endParaRPr>
                    </a:p>
                  </a:txBody>
                  <a:tcPr marL="9525" marR="9525" marT="9525" marB="0" anchor="ctr"/>
                </a:tc>
                <a:extLst>
                  <a:ext uri="{0D108BD9-81ED-4DB2-BD59-A6C34878D82A}">
                    <a16:rowId xmlns:a16="http://schemas.microsoft.com/office/drawing/2014/main" val="3683231699"/>
                  </a:ext>
                </a:extLst>
              </a:tr>
              <a:tr h="247650">
                <a:tc>
                  <a:txBody>
                    <a:bodyPr/>
                    <a:lstStyle/>
                    <a:p>
                      <a:pPr algn="l" rtl="0" fontAlgn="ctr"/>
                      <a:r>
                        <a:rPr lang="es-MX" sz="1100" u="none" strike="noStrike">
                          <a:effectLst/>
                        </a:rPr>
                        <a:t> 250.00 </a:t>
                      </a:r>
                      <a:endParaRPr lang="es-MX" sz="1100" b="0" i="0" u="none" strike="noStrike">
                        <a:solidFill>
                          <a:srgbClr val="323232"/>
                        </a:solidFill>
                        <a:effectLst/>
                        <a:latin typeface="Carlito"/>
                      </a:endParaRPr>
                    </a:p>
                  </a:txBody>
                  <a:tcPr marL="257175" marR="9525" marT="9525" marB="0" anchor="ctr"/>
                </a:tc>
                <a:tc>
                  <a:txBody>
                    <a:bodyPr/>
                    <a:lstStyle/>
                    <a:p>
                      <a:pPr algn="ctr" rtl="0" fontAlgn="ctr"/>
                      <a:r>
                        <a:rPr lang="es-MX" sz="1100" u="none" strike="noStrike">
                          <a:effectLst/>
                        </a:rPr>
                        <a:t>8</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a:effectLst/>
                        </a:rPr>
                        <a:t>31.25</a:t>
                      </a:r>
                      <a:endParaRPr lang="es-MX" sz="1100" b="0" i="0" u="none" strike="noStrike">
                        <a:solidFill>
                          <a:srgbClr val="323232"/>
                        </a:solidFill>
                        <a:effectLst/>
                        <a:latin typeface="Carlito"/>
                      </a:endParaRPr>
                    </a:p>
                  </a:txBody>
                  <a:tcPr marL="9525" marR="9525" marT="9525" marB="0" anchor="ctr"/>
                </a:tc>
                <a:tc>
                  <a:txBody>
                    <a:bodyPr/>
                    <a:lstStyle/>
                    <a:p>
                      <a:pPr algn="ctr" rtl="0" fontAlgn="ctr"/>
                      <a:r>
                        <a:rPr lang="es-MX" sz="1100" u="none" strike="noStrike">
                          <a:effectLst/>
                        </a:rPr>
                        <a:t>9</a:t>
                      </a:r>
                      <a:endParaRPr lang="es-MX" sz="1100" b="0" i="0" u="none" strike="noStrike">
                        <a:solidFill>
                          <a:srgbClr val="323232"/>
                        </a:solidFill>
                        <a:effectLst/>
                        <a:latin typeface="Carlito"/>
                      </a:endParaRPr>
                    </a:p>
                  </a:txBody>
                  <a:tcPr marL="9525" marR="9525" marT="9525" marB="0" anchor="ctr"/>
                </a:tc>
                <a:tc>
                  <a:txBody>
                    <a:bodyPr/>
                    <a:lstStyle/>
                    <a:p>
                      <a:pPr algn="ctr" rtl="0" fontAlgn="ctr"/>
                      <a:r>
                        <a:rPr lang="es-MX" sz="1100" u="none" strike="noStrike">
                          <a:effectLst/>
                        </a:rPr>
                        <a:t>2</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a:effectLst/>
                        </a:rPr>
                        <a:t>      562.50 </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a:effectLst/>
                        </a:rPr>
                        <a:t>      187.50 </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a:effectLst/>
                        </a:rPr>
                        <a:t>103.74</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a:effectLst/>
                        </a:rPr>
                        <a:t>        518.70 </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a:effectLst/>
                        </a:rPr>
                        <a:t>            281.25 </a:t>
                      </a:r>
                      <a:endParaRPr lang="es-MX" sz="1100" b="0" i="0" u="none" strike="noStrike">
                        <a:solidFill>
                          <a:srgbClr val="323232"/>
                        </a:solidFill>
                        <a:effectLst/>
                        <a:latin typeface="Carlito"/>
                      </a:endParaRPr>
                    </a:p>
                  </a:txBody>
                  <a:tcPr marL="9525" marR="9525" marT="9525" marB="0" anchor="ctr"/>
                </a:tc>
                <a:tc>
                  <a:txBody>
                    <a:bodyPr/>
                    <a:lstStyle/>
                    <a:p>
                      <a:pPr algn="ctr" rtl="0" fontAlgn="ctr"/>
                      <a:r>
                        <a:rPr lang="es-MX" sz="1500" u="none" strike="noStrike">
                          <a:effectLst/>
                        </a:rPr>
                        <a:t>          -   </a:t>
                      </a:r>
                      <a:endParaRPr lang="es-MX" sz="1500" b="1" i="0" u="none" strike="noStrike">
                        <a:solidFill>
                          <a:srgbClr val="C00000"/>
                        </a:solidFill>
                        <a:effectLst/>
                        <a:latin typeface="Carlito"/>
                      </a:endParaRPr>
                    </a:p>
                  </a:txBody>
                  <a:tcPr marL="9525" marR="9525" marT="9525" marB="0" anchor="ctr"/>
                </a:tc>
                <a:tc>
                  <a:txBody>
                    <a:bodyPr/>
                    <a:lstStyle/>
                    <a:p>
                      <a:pPr algn="r" rtl="0" fontAlgn="ctr"/>
                      <a:r>
                        <a:rPr lang="es-MX" sz="1100" u="none" strike="noStrike">
                          <a:effectLst/>
                        </a:rPr>
                        <a:t>      281.25 </a:t>
                      </a:r>
                      <a:endParaRPr lang="es-MX" sz="1100" b="0" i="0" u="none" strike="noStrike">
                        <a:solidFill>
                          <a:srgbClr val="323232"/>
                        </a:solidFill>
                        <a:effectLst/>
                        <a:latin typeface="Carlito"/>
                      </a:endParaRPr>
                    </a:p>
                  </a:txBody>
                  <a:tcPr marL="9525" marR="9525" marT="9525" marB="0" anchor="ctr"/>
                </a:tc>
                <a:tc>
                  <a:txBody>
                    <a:bodyPr/>
                    <a:lstStyle/>
                    <a:p>
                      <a:pPr algn="r" rtl="0" fontAlgn="ctr"/>
                      <a:r>
                        <a:rPr lang="es-MX" sz="1100" u="none" strike="noStrike" dirty="0">
                          <a:effectLst/>
                        </a:rPr>
                        <a:t>           187.50 </a:t>
                      </a:r>
                      <a:endParaRPr lang="es-MX" sz="1100" b="0" i="0" u="none" strike="noStrike" dirty="0">
                        <a:solidFill>
                          <a:srgbClr val="323232"/>
                        </a:solidFill>
                        <a:effectLst/>
                        <a:latin typeface="Carlito"/>
                      </a:endParaRPr>
                    </a:p>
                  </a:txBody>
                  <a:tcPr marL="9525" marR="9525" marT="9525" marB="0" anchor="ctr"/>
                </a:tc>
                <a:extLst>
                  <a:ext uri="{0D108BD9-81ED-4DB2-BD59-A6C34878D82A}">
                    <a16:rowId xmlns:a16="http://schemas.microsoft.com/office/drawing/2014/main" val="3528280402"/>
                  </a:ext>
                </a:extLst>
              </a:tr>
            </a:tbl>
          </a:graphicData>
        </a:graphic>
      </p:graphicFrame>
    </p:spTree>
    <p:extLst>
      <p:ext uri="{BB962C8B-B14F-4D97-AF65-F5344CB8AC3E}">
        <p14:creationId xmlns:p14="http://schemas.microsoft.com/office/powerpoint/2010/main" val="35682000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B2BAB41-5A96-4D46-9CA2-2331C795D76C}"/>
              </a:ext>
            </a:extLst>
          </p:cNvPr>
          <p:cNvSpPr txBox="1">
            <a:spLocks/>
          </p:cNvSpPr>
          <p:nvPr/>
        </p:nvSpPr>
        <p:spPr>
          <a:xfrm>
            <a:off x="254572" y="308903"/>
            <a:ext cx="8447174"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2. Horas Extras.</a:t>
            </a:r>
          </a:p>
        </p:txBody>
      </p:sp>
      <p:sp>
        <p:nvSpPr>
          <p:cNvPr id="4" name="object 3">
            <a:extLst>
              <a:ext uri="{FF2B5EF4-FFF2-40B4-BE49-F238E27FC236}">
                <a16:creationId xmlns:a16="http://schemas.microsoft.com/office/drawing/2014/main" id="{3903F33A-94D0-44D4-B3E3-DD85615C283D}"/>
              </a:ext>
            </a:extLst>
          </p:cNvPr>
          <p:cNvSpPr txBox="1"/>
          <p:nvPr/>
        </p:nvSpPr>
        <p:spPr>
          <a:xfrm>
            <a:off x="1373323" y="1281814"/>
            <a:ext cx="8891905" cy="2038350"/>
          </a:xfrm>
          <a:prstGeom prst="rect">
            <a:avLst/>
          </a:prstGeom>
        </p:spPr>
        <p:txBody>
          <a:bodyPr vert="horz" wrap="square" lIns="0" tIns="12700" rIns="0" bIns="0" rtlCol="0">
            <a:spAutoFit/>
          </a:bodyPr>
          <a:lstStyle/>
          <a:p>
            <a:pPr marL="12700">
              <a:lnSpc>
                <a:spcPct val="100000"/>
              </a:lnSpc>
              <a:spcBef>
                <a:spcPts val="100"/>
              </a:spcBef>
            </a:pPr>
            <a:r>
              <a:rPr sz="2200" spc="25" dirty="0">
                <a:solidFill>
                  <a:srgbClr val="313131"/>
                </a:solidFill>
                <a:latin typeface="Arial"/>
                <a:cs typeface="Arial"/>
              </a:rPr>
              <a:t>De </a:t>
            </a:r>
            <a:r>
              <a:rPr sz="2200" spc="80" dirty="0">
                <a:solidFill>
                  <a:srgbClr val="313131"/>
                </a:solidFill>
                <a:latin typeface="Arial"/>
                <a:cs typeface="Arial"/>
              </a:rPr>
              <a:t>acuerdo </a:t>
            </a:r>
            <a:r>
              <a:rPr sz="2200" spc="-10" dirty="0">
                <a:solidFill>
                  <a:srgbClr val="313131"/>
                </a:solidFill>
                <a:latin typeface="Arial"/>
                <a:cs typeface="Arial"/>
              </a:rPr>
              <a:t>a </a:t>
            </a:r>
            <a:r>
              <a:rPr sz="2200" spc="70" dirty="0">
                <a:solidFill>
                  <a:srgbClr val="313131"/>
                </a:solidFill>
                <a:latin typeface="Arial"/>
                <a:cs typeface="Arial"/>
              </a:rPr>
              <a:t>la </a:t>
            </a:r>
            <a:r>
              <a:rPr sz="2200" spc="75" dirty="0">
                <a:solidFill>
                  <a:srgbClr val="313131"/>
                </a:solidFill>
                <a:latin typeface="Arial"/>
                <a:cs typeface="Arial"/>
              </a:rPr>
              <a:t>guía </a:t>
            </a:r>
            <a:r>
              <a:rPr sz="2200" spc="80" dirty="0">
                <a:solidFill>
                  <a:srgbClr val="313131"/>
                </a:solidFill>
                <a:latin typeface="Arial"/>
                <a:cs typeface="Arial"/>
              </a:rPr>
              <a:t>de </a:t>
            </a:r>
            <a:r>
              <a:rPr sz="2200" spc="95" dirty="0">
                <a:solidFill>
                  <a:srgbClr val="313131"/>
                </a:solidFill>
                <a:latin typeface="Arial"/>
                <a:cs typeface="Arial"/>
              </a:rPr>
              <a:t>llenado del </a:t>
            </a:r>
            <a:r>
              <a:rPr sz="2200" spc="120" dirty="0">
                <a:solidFill>
                  <a:srgbClr val="313131"/>
                </a:solidFill>
                <a:latin typeface="Arial"/>
                <a:cs typeface="Arial"/>
              </a:rPr>
              <a:t>complemento </a:t>
            </a:r>
            <a:r>
              <a:rPr sz="2200" spc="80" dirty="0">
                <a:solidFill>
                  <a:srgbClr val="313131"/>
                </a:solidFill>
                <a:latin typeface="Arial"/>
                <a:cs typeface="Arial"/>
              </a:rPr>
              <a:t>de </a:t>
            </a:r>
            <a:r>
              <a:rPr sz="2200" spc="125" dirty="0">
                <a:solidFill>
                  <a:srgbClr val="313131"/>
                </a:solidFill>
                <a:latin typeface="Arial"/>
                <a:cs typeface="Arial"/>
              </a:rPr>
              <a:t>nomina</a:t>
            </a:r>
            <a:r>
              <a:rPr sz="2200" spc="260" dirty="0">
                <a:solidFill>
                  <a:srgbClr val="313131"/>
                </a:solidFill>
                <a:latin typeface="Arial"/>
                <a:cs typeface="Arial"/>
              </a:rPr>
              <a:t> </a:t>
            </a:r>
            <a:r>
              <a:rPr sz="2200" spc="125" dirty="0">
                <a:solidFill>
                  <a:srgbClr val="313131"/>
                </a:solidFill>
                <a:latin typeface="Arial"/>
                <a:cs typeface="Arial"/>
              </a:rPr>
              <a:t>1.2:</a:t>
            </a:r>
            <a:endParaRPr sz="2200" dirty="0">
              <a:latin typeface="Arial"/>
              <a:cs typeface="Arial"/>
            </a:endParaRPr>
          </a:p>
          <a:p>
            <a:pPr marL="355600" indent="-343535">
              <a:lnSpc>
                <a:spcPct val="100000"/>
              </a:lnSpc>
              <a:spcBef>
                <a:spcPts val="2645"/>
              </a:spcBef>
              <a:buAutoNum type="arabicPeriod"/>
              <a:tabLst>
                <a:tab pos="356235" algn="l"/>
                <a:tab pos="2845435" algn="l"/>
              </a:tabLst>
            </a:pPr>
            <a:r>
              <a:rPr sz="2200" spc="105" dirty="0">
                <a:solidFill>
                  <a:srgbClr val="313131"/>
                </a:solidFill>
                <a:latin typeface="Arial"/>
                <a:cs typeface="Arial"/>
              </a:rPr>
              <a:t>Nomina:	</a:t>
            </a:r>
            <a:r>
              <a:rPr lang="es-MX" sz="2200" spc="20" dirty="0">
                <a:solidFill>
                  <a:srgbClr val="313131"/>
                </a:solidFill>
                <a:latin typeface="Arial"/>
                <a:cs typeface="Arial"/>
              </a:rPr>
              <a:t>Normal</a:t>
            </a:r>
            <a:endParaRPr sz="2200" dirty="0">
              <a:latin typeface="Arial"/>
              <a:cs typeface="Arial"/>
            </a:endParaRPr>
          </a:p>
          <a:p>
            <a:pPr marL="355600" indent="-343535">
              <a:lnSpc>
                <a:spcPts val="2640"/>
              </a:lnSpc>
              <a:buAutoNum type="arabicPeriod"/>
              <a:tabLst>
                <a:tab pos="356235" algn="l"/>
                <a:tab pos="2756535" algn="l"/>
              </a:tabLst>
            </a:pPr>
            <a:r>
              <a:rPr sz="2200" spc="20" dirty="0">
                <a:solidFill>
                  <a:srgbClr val="313131"/>
                </a:solidFill>
                <a:latin typeface="Arial"/>
                <a:cs typeface="Arial"/>
              </a:rPr>
              <a:t>Días</a:t>
            </a:r>
            <a:r>
              <a:rPr sz="2200" spc="165" dirty="0">
                <a:solidFill>
                  <a:srgbClr val="313131"/>
                </a:solidFill>
                <a:latin typeface="Arial"/>
                <a:cs typeface="Arial"/>
              </a:rPr>
              <a:t> </a:t>
            </a:r>
            <a:r>
              <a:rPr sz="2200" spc="95" dirty="0">
                <a:solidFill>
                  <a:srgbClr val="313131"/>
                </a:solidFill>
                <a:latin typeface="Arial"/>
                <a:cs typeface="Arial"/>
              </a:rPr>
              <a:t>trabajados:	</a:t>
            </a:r>
            <a:r>
              <a:rPr lang="es-MX" sz="2200" spc="165" dirty="0">
                <a:solidFill>
                  <a:srgbClr val="313131"/>
                </a:solidFill>
                <a:latin typeface="Arial"/>
                <a:cs typeface="Arial"/>
              </a:rPr>
              <a:t>del periodo de pago</a:t>
            </a:r>
            <a:endParaRPr sz="2200" dirty="0">
              <a:latin typeface="Arial"/>
              <a:cs typeface="Arial"/>
            </a:endParaRPr>
          </a:p>
          <a:p>
            <a:pPr marL="355600" indent="-343535">
              <a:lnSpc>
                <a:spcPct val="100000"/>
              </a:lnSpc>
              <a:buAutoNum type="arabicPeriod"/>
              <a:tabLst>
                <a:tab pos="356235" algn="l"/>
                <a:tab pos="3670935" algn="l"/>
              </a:tabLst>
            </a:pPr>
            <a:r>
              <a:rPr sz="2200" spc="80" dirty="0">
                <a:solidFill>
                  <a:srgbClr val="313131"/>
                </a:solidFill>
                <a:latin typeface="Arial"/>
                <a:cs typeface="Arial"/>
              </a:rPr>
              <a:t>Periodicidad:</a:t>
            </a:r>
            <a:r>
              <a:rPr lang="es-MX" sz="2200" spc="80" dirty="0">
                <a:solidFill>
                  <a:srgbClr val="313131"/>
                </a:solidFill>
                <a:latin typeface="Arial"/>
                <a:cs typeface="Arial"/>
              </a:rPr>
              <a:t>        del periodo de pago</a:t>
            </a:r>
            <a:endParaRPr sz="2200" dirty="0">
              <a:latin typeface="Arial"/>
              <a:cs typeface="Arial"/>
            </a:endParaRPr>
          </a:p>
          <a:p>
            <a:pPr marL="355600" indent="-343535">
              <a:lnSpc>
                <a:spcPct val="100000"/>
              </a:lnSpc>
              <a:buAutoNum type="arabicPeriod"/>
              <a:tabLst>
                <a:tab pos="356235" algn="l"/>
              </a:tabLst>
            </a:pPr>
            <a:r>
              <a:rPr sz="2200" spc="20" dirty="0">
                <a:solidFill>
                  <a:srgbClr val="313131"/>
                </a:solidFill>
                <a:latin typeface="Arial"/>
                <a:cs typeface="Arial"/>
              </a:rPr>
              <a:t>Clave </a:t>
            </a:r>
            <a:r>
              <a:rPr sz="2200" spc="80" dirty="0">
                <a:solidFill>
                  <a:srgbClr val="313131"/>
                </a:solidFill>
                <a:latin typeface="Arial"/>
                <a:cs typeface="Arial"/>
              </a:rPr>
              <a:t>de</a:t>
            </a:r>
            <a:r>
              <a:rPr sz="2200" spc="150" dirty="0">
                <a:solidFill>
                  <a:srgbClr val="313131"/>
                </a:solidFill>
                <a:latin typeface="Arial"/>
                <a:cs typeface="Arial"/>
              </a:rPr>
              <a:t> </a:t>
            </a:r>
            <a:r>
              <a:rPr sz="2200" spc="50" dirty="0">
                <a:solidFill>
                  <a:srgbClr val="313131"/>
                </a:solidFill>
                <a:latin typeface="Arial"/>
                <a:cs typeface="Arial"/>
              </a:rPr>
              <a:t>Percepción:</a:t>
            </a:r>
            <a:endParaRPr sz="2200" dirty="0">
              <a:latin typeface="Arial"/>
              <a:cs typeface="Arial"/>
            </a:endParaRPr>
          </a:p>
        </p:txBody>
      </p:sp>
      <p:sp>
        <p:nvSpPr>
          <p:cNvPr id="6" name="object 4">
            <a:extLst>
              <a:ext uri="{FF2B5EF4-FFF2-40B4-BE49-F238E27FC236}">
                <a16:creationId xmlns:a16="http://schemas.microsoft.com/office/drawing/2014/main" id="{0B733401-219D-4E16-B233-37E6812A7112}"/>
              </a:ext>
            </a:extLst>
          </p:cNvPr>
          <p:cNvSpPr txBox="1"/>
          <p:nvPr/>
        </p:nvSpPr>
        <p:spPr>
          <a:xfrm>
            <a:off x="1373323" y="4294508"/>
            <a:ext cx="5170171" cy="1756891"/>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313131"/>
                </a:solidFill>
                <a:latin typeface="Arial"/>
                <a:cs typeface="Arial"/>
              </a:rPr>
              <a:t>5. </a:t>
            </a:r>
            <a:r>
              <a:rPr sz="2200" spc="65" dirty="0">
                <a:solidFill>
                  <a:srgbClr val="313131"/>
                </a:solidFill>
                <a:latin typeface="Arial"/>
                <a:cs typeface="Arial"/>
              </a:rPr>
              <a:t>Con </a:t>
            </a:r>
            <a:r>
              <a:rPr sz="2200" spc="40" dirty="0">
                <a:solidFill>
                  <a:srgbClr val="313131"/>
                </a:solidFill>
                <a:latin typeface="Arial"/>
                <a:cs typeface="Arial"/>
              </a:rPr>
              <a:t>base </a:t>
            </a:r>
            <a:r>
              <a:rPr sz="2200" spc="75" dirty="0">
                <a:solidFill>
                  <a:srgbClr val="313131"/>
                </a:solidFill>
                <a:latin typeface="Arial"/>
                <a:cs typeface="Arial"/>
              </a:rPr>
              <a:t>gravable </a:t>
            </a:r>
            <a:r>
              <a:rPr sz="2200" spc="50" dirty="0">
                <a:solidFill>
                  <a:srgbClr val="313131"/>
                </a:solidFill>
                <a:latin typeface="Arial"/>
                <a:cs typeface="Arial"/>
              </a:rPr>
              <a:t>y</a:t>
            </a:r>
            <a:r>
              <a:rPr sz="2200" spc="-15" dirty="0">
                <a:solidFill>
                  <a:srgbClr val="313131"/>
                </a:solidFill>
                <a:latin typeface="Arial"/>
                <a:cs typeface="Arial"/>
              </a:rPr>
              <a:t> </a:t>
            </a:r>
            <a:r>
              <a:rPr sz="2200" spc="45" dirty="0">
                <a:solidFill>
                  <a:srgbClr val="313131"/>
                </a:solidFill>
                <a:latin typeface="Arial"/>
                <a:cs typeface="Arial"/>
              </a:rPr>
              <a:t>Exenta</a:t>
            </a:r>
            <a:endParaRPr lang="es-MX" sz="2200" spc="45" dirty="0">
              <a:solidFill>
                <a:srgbClr val="313131"/>
              </a:solidFill>
              <a:latin typeface="Arial"/>
              <a:cs typeface="Arial"/>
            </a:endParaRPr>
          </a:p>
          <a:p>
            <a:pPr marL="12700">
              <a:lnSpc>
                <a:spcPct val="100000"/>
              </a:lnSpc>
              <a:spcBef>
                <a:spcPts val="100"/>
              </a:spcBef>
            </a:pPr>
            <a:r>
              <a:rPr lang="es-MX" sz="2200" spc="45" dirty="0">
                <a:solidFill>
                  <a:srgbClr val="313131"/>
                </a:solidFill>
                <a:latin typeface="Arial"/>
                <a:cs typeface="Arial"/>
              </a:rPr>
              <a:t>6 . Datos adicionales:</a:t>
            </a:r>
          </a:p>
          <a:p>
            <a:pPr marL="12700">
              <a:lnSpc>
                <a:spcPct val="100000"/>
              </a:lnSpc>
              <a:spcBef>
                <a:spcPts val="100"/>
              </a:spcBef>
            </a:pPr>
            <a:r>
              <a:rPr lang="es-MX" sz="2200" spc="45" dirty="0">
                <a:solidFill>
                  <a:srgbClr val="313131"/>
                </a:solidFill>
                <a:latin typeface="Arial"/>
                <a:cs typeface="Arial"/>
              </a:rPr>
              <a:t>	* Horas extras</a:t>
            </a:r>
          </a:p>
          <a:p>
            <a:pPr marL="12700">
              <a:lnSpc>
                <a:spcPct val="100000"/>
              </a:lnSpc>
              <a:spcBef>
                <a:spcPts val="100"/>
              </a:spcBef>
            </a:pPr>
            <a:r>
              <a:rPr lang="es-MX" sz="2200" spc="45" dirty="0">
                <a:solidFill>
                  <a:srgbClr val="313131"/>
                </a:solidFill>
                <a:latin typeface="Arial"/>
                <a:cs typeface="Arial"/>
              </a:rPr>
              <a:t>	* Tipo de horas extras</a:t>
            </a:r>
          </a:p>
          <a:p>
            <a:pPr marL="12700">
              <a:lnSpc>
                <a:spcPct val="100000"/>
              </a:lnSpc>
              <a:spcBef>
                <a:spcPts val="100"/>
              </a:spcBef>
            </a:pPr>
            <a:r>
              <a:rPr lang="es-MX" sz="2200" spc="45" dirty="0">
                <a:solidFill>
                  <a:srgbClr val="313131"/>
                </a:solidFill>
                <a:latin typeface="Arial"/>
                <a:cs typeface="Arial"/>
              </a:rPr>
              <a:t>	* Días de horas extras</a:t>
            </a:r>
            <a:endParaRPr sz="2200" dirty="0">
              <a:latin typeface="Arial"/>
              <a:cs typeface="Arial"/>
            </a:endParaRPr>
          </a:p>
        </p:txBody>
      </p:sp>
      <p:graphicFrame>
        <p:nvGraphicFramePr>
          <p:cNvPr id="7" name="Tabla 6">
            <a:extLst>
              <a:ext uri="{FF2B5EF4-FFF2-40B4-BE49-F238E27FC236}">
                <a16:creationId xmlns:a16="http://schemas.microsoft.com/office/drawing/2014/main" id="{84A91E5F-3449-48EA-AE3C-F90BE4175911}"/>
              </a:ext>
            </a:extLst>
          </p:cNvPr>
          <p:cNvGraphicFramePr>
            <a:graphicFrameLocks noGrp="1"/>
          </p:cNvGraphicFramePr>
          <p:nvPr/>
        </p:nvGraphicFramePr>
        <p:xfrm>
          <a:off x="1121102" y="3533048"/>
          <a:ext cx="8991600" cy="630555"/>
        </p:xfrm>
        <a:graphic>
          <a:graphicData uri="http://schemas.openxmlformats.org/drawingml/2006/table">
            <a:tbl>
              <a:tblPr/>
              <a:tblGrid>
                <a:gridCol w="1856719">
                  <a:extLst>
                    <a:ext uri="{9D8B030D-6E8A-4147-A177-3AD203B41FA5}">
                      <a16:colId xmlns:a16="http://schemas.microsoft.com/office/drawing/2014/main" val="2841879695"/>
                    </a:ext>
                  </a:extLst>
                </a:gridCol>
                <a:gridCol w="4723913">
                  <a:extLst>
                    <a:ext uri="{9D8B030D-6E8A-4147-A177-3AD203B41FA5}">
                      <a16:colId xmlns:a16="http://schemas.microsoft.com/office/drawing/2014/main" val="1732673085"/>
                    </a:ext>
                  </a:extLst>
                </a:gridCol>
                <a:gridCol w="2410968">
                  <a:extLst>
                    <a:ext uri="{9D8B030D-6E8A-4147-A177-3AD203B41FA5}">
                      <a16:colId xmlns:a16="http://schemas.microsoft.com/office/drawing/2014/main" val="124015190"/>
                    </a:ext>
                  </a:extLst>
                </a:gridCol>
              </a:tblGrid>
              <a:tr h="361950">
                <a:tc>
                  <a:txBody>
                    <a:bodyPr/>
                    <a:lstStyle/>
                    <a:p>
                      <a:pPr algn="ctr" fontAlgn="ctr"/>
                      <a:r>
                        <a:rPr lang="es-MX" sz="1700" b="0" i="0" u="none" strike="noStrike">
                          <a:solidFill>
                            <a:srgbClr val="000000"/>
                          </a:solidFill>
                          <a:effectLst/>
                          <a:latin typeface="Arial" panose="020B0604020202020204" pitchFamily="34" charset="0"/>
                        </a:rPr>
                        <a:t>c_TipoPercepcion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700" b="0" i="0" u="none" strike="noStrike" dirty="0">
                          <a:solidFill>
                            <a:srgbClr val="000000"/>
                          </a:solidFill>
                          <a:effectLst/>
                          <a:latin typeface="Arial" panose="020B0604020202020204" pitchFamily="34" charset="0"/>
                        </a:rPr>
                        <a:t>Descripción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s-MX" sz="1700" b="0" i="0" u="none" strike="noStrike" dirty="0">
                          <a:solidFill>
                            <a:srgbClr val="000000"/>
                          </a:solidFill>
                          <a:effectLst/>
                          <a:latin typeface="Arial" panose="020B0604020202020204" pitchFamily="34" charset="0"/>
                        </a:rPr>
                        <a:t>Fecha inicio de vigencia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05342718"/>
                  </a:ext>
                </a:extLst>
              </a:tr>
              <a:tr h="180975">
                <a:tc>
                  <a:txBody>
                    <a:bodyPr/>
                    <a:lstStyle/>
                    <a:p>
                      <a:pPr algn="ctr" fontAlgn="ctr"/>
                      <a:r>
                        <a:rPr lang="es-MX" sz="1700" b="0" i="0" u="none" strike="noStrike">
                          <a:solidFill>
                            <a:srgbClr val="000000"/>
                          </a:solidFill>
                          <a:effectLst/>
                          <a:latin typeface="Arial" panose="020B0604020202020204" pitchFamily="34" charset="0"/>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700" b="0" i="0" u="none" strike="noStrike">
                          <a:solidFill>
                            <a:srgbClr val="000000"/>
                          </a:solidFill>
                          <a:effectLst/>
                          <a:latin typeface="Arial" panose="020B0604020202020204" pitchFamily="34" charset="0"/>
                        </a:rPr>
                        <a:t>Horas extra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MX" sz="1700" b="0" i="0" u="none" strike="noStrike" dirty="0">
                          <a:solidFill>
                            <a:srgbClr val="000000"/>
                          </a:solidFill>
                          <a:effectLst/>
                          <a:latin typeface="Arial" panose="020B0604020202020204" pitchFamily="34" charset="0"/>
                        </a:rPr>
                        <a:t>01/11/2016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5394757"/>
                  </a:ext>
                </a:extLst>
              </a:tr>
            </a:tbl>
          </a:graphicData>
        </a:graphic>
      </p:graphicFrame>
    </p:spTree>
    <p:extLst>
      <p:ext uri="{BB962C8B-B14F-4D97-AF65-F5344CB8AC3E}">
        <p14:creationId xmlns:p14="http://schemas.microsoft.com/office/powerpoint/2010/main" val="12573176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0F63533-A44C-4C52-8652-5AF7B41F2EFB}"/>
              </a:ext>
            </a:extLst>
          </p:cNvPr>
          <p:cNvSpPr txBox="1">
            <a:spLocks/>
          </p:cNvSpPr>
          <p:nvPr/>
        </p:nvSpPr>
        <p:spPr>
          <a:xfrm>
            <a:off x="266489" y="286333"/>
            <a:ext cx="8213345" cy="505267"/>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pPr>
            <a:r>
              <a:rPr lang="es-MX" sz="3200" b="1" dirty="0">
                <a:latin typeface="Calibri" panose="020F0502020204030204" pitchFamily="34" charset="0"/>
                <a:ea typeface="Calibri" panose="020F0502020204030204" pitchFamily="34" charset="0"/>
                <a:cs typeface="Times New Roman" panose="02020603050405020304" pitchFamily="18" charset="0"/>
              </a:rPr>
              <a:t>3. Faltas e Incapacidades.</a:t>
            </a:r>
          </a:p>
        </p:txBody>
      </p:sp>
      <p:pic>
        <p:nvPicPr>
          <p:cNvPr id="6" name="Imagen 5">
            <a:extLst>
              <a:ext uri="{FF2B5EF4-FFF2-40B4-BE49-F238E27FC236}">
                <a16:creationId xmlns:a16="http://schemas.microsoft.com/office/drawing/2014/main" id="{3DEBF17C-5AFD-4758-A9DD-6B46887240B6}"/>
              </a:ext>
            </a:extLst>
          </p:cNvPr>
          <p:cNvPicPr>
            <a:picLocks noChangeAspect="1"/>
          </p:cNvPicPr>
          <p:nvPr/>
        </p:nvPicPr>
        <p:blipFill>
          <a:blip r:embed="rId2"/>
          <a:stretch>
            <a:fillRect/>
          </a:stretch>
        </p:blipFill>
        <p:spPr>
          <a:xfrm>
            <a:off x="665018" y="1214808"/>
            <a:ext cx="3831479" cy="2554320"/>
          </a:xfrm>
          <a:prstGeom prst="rect">
            <a:avLst/>
          </a:prstGeom>
        </p:spPr>
      </p:pic>
      <p:pic>
        <p:nvPicPr>
          <p:cNvPr id="7" name="Picture 2" descr="Resultado de imagen para imagen DE INCAPACIDADES AL TRABAJO">
            <a:extLst>
              <a:ext uri="{FF2B5EF4-FFF2-40B4-BE49-F238E27FC236}">
                <a16:creationId xmlns:a16="http://schemas.microsoft.com/office/drawing/2014/main" id="{F245E8DA-92CE-4AE2-ACFC-CBFF945AF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145" y="3769128"/>
            <a:ext cx="2665511" cy="2602942"/>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CE28062F-61D3-49F5-9407-936A6CD49550}"/>
              </a:ext>
            </a:extLst>
          </p:cNvPr>
          <p:cNvSpPr/>
          <p:nvPr/>
        </p:nvSpPr>
        <p:spPr>
          <a:xfrm>
            <a:off x="5230175" y="1462873"/>
            <a:ext cx="5061043" cy="2308324"/>
          </a:xfrm>
          <a:prstGeom prst="rect">
            <a:avLst/>
          </a:prstGeom>
        </p:spPr>
        <p:txBody>
          <a:bodyPr wrap="square">
            <a:spAutoFit/>
          </a:bodyPr>
          <a:lstStyle/>
          <a:p>
            <a:r>
              <a:rPr lang="es-MX" dirty="0">
                <a:solidFill>
                  <a:srgbClr val="222222"/>
                </a:solidFill>
                <a:latin typeface="arial" panose="020B0604020202020204" pitchFamily="34" charset="0"/>
              </a:rPr>
              <a:t>El </a:t>
            </a:r>
            <a:r>
              <a:rPr lang="es-MX" b="1" dirty="0">
                <a:solidFill>
                  <a:srgbClr val="222222"/>
                </a:solidFill>
                <a:latin typeface="arial" panose="020B0604020202020204" pitchFamily="34" charset="0"/>
              </a:rPr>
              <a:t>absentismo laboral</a:t>
            </a:r>
            <a:r>
              <a:rPr lang="es-MX" dirty="0">
                <a:solidFill>
                  <a:srgbClr val="222222"/>
                </a:solidFill>
                <a:latin typeface="arial" panose="020B0604020202020204" pitchFamily="34" charset="0"/>
              </a:rPr>
              <a:t> es toda aquella ausencia o abandono del puesto </a:t>
            </a:r>
            <a:r>
              <a:rPr lang="es-MX" b="1" dirty="0">
                <a:solidFill>
                  <a:srgbClr val="222222"/>
                </a:solidFill>
                <a:latin typeface="arial" panose="020B0604020202020204" pitchFamily="34" charset="0"/>
              </a:rPr>
              <a:t>de trabajo</a:t>
            </a:r>
            <a:r>
              <a:rPr lang="es-MX" dirty="0">
                <a:solidFill>
                  <a:srgbClr val="222222"/>
                </a:solidFill>
                <a:latin typeface="arial" panose="020B0604020202020204" pitchFamily="34" charset="0"/>
              </a:rPr>
              <a:t> y de los deberes ajenos al mismo, incumpliendo las condiciones establecidas en el contrato </a:t>
            </a:r>
            <a:r>
              <a:rPr lang="es-MX" b="1" dirty="0">
                <a:solidFill>
                  <a:srgbClr val="222222"/>
                </a:solidFill>
                <a:latin typeface="arial" panose="020B0604020202020204" pitchFamily="34" charset="0"/>
              </a:rPr>
              <a:t>de trabajo</a:t>
            </a:r>
            <a:r>
              <a:rPr lang="es-MX" dirty="0">
                <a:solidFill>
                  <a:srgbClr val="222222"/>
                </a:solidFill>
                <a:latin typeface="arial" panose="020B0604020202020204" pitchFamily="34" charset="0"/>
              </a:rPr>
              <a:t>.​ y también puede ser definido como toda ausencia de una persona de su puesto </a:t>
            </a:r>
            <a:r>
              <a:rPr lang="es-MX" b="1" dirty="0">
                <a:solidFill>
                  <a:srgbClr val="222222"/>
                </a:solidFill>
                <a:latin typeface="arial" panose="020B0604020202020204" pitchFamily="34" charset="0"/>
              </a:rPr>
              <a:t>de trabajo</a:t>
            </a:r>
            <a:r>
              <a:rPr lang="es-MX" dirty="0">
                <a:solidFill>
                  <a:srgbClr val="222222"/>
                </a:solidFill>
                <a:latin typeface="arial" panose="020B0604020202020204" pitchFamily="34" charset="0"/>
              </a:rPr>
              <a:t>, en horas que correspondan a un día laborable, ...</a:t>
            </a:r>
            <a:endParaRPr lang="es-MX" dirty="0"/>
          </a:p>
        </p:txBody>
      </p:sp>
      <p:sp>
        <p:nvSpPr>
          <p:cNvPr id="9" name="Rectángulo 8">
            <a:extLst>
              <a:ext uri="{FF2B5EF4-FFF2-40B4-BE49-F238E27FC236}">
                <a16:creationId xmlns:a16="http://schemas.microsoft.com/office/drawing/2014/main" id="{2D0FFA13-82D8-4522-AC14-66AE5B71738C}"/>
              </a:ext>
            </a:extLst>
          </p:cNvPr>
          <p:cNvSpPr/>
          <p:nvPr/>
        </p:nvSpPr>
        <p:spPr>
          <a:xfrm>
            <a:off x="1430270" y="4110277"/>
            <a:ext cx="5061042" cy="2031325"/>
          </a:xfrm>
          <a:prstGeom prst="rect">
            <a:avLst/>
          </a:prstGeom>
        </p:spPr>
        <p:txBody>
          <a:bodyPr wrap="square">
            <a:spAutoFit/>
          </a:bodyPr>
          <a:lstStyle/>
          <a:p>
            <a:r>
              <a:rPr lang="es-MX" dirty="0">
                <a:solidFill>
                  <a:srgbClr val="222222"/>
                </a:solidFill>
                <a:latin typeface="arial" panose="020B0604020202020204" pitchFamily="34" charset="0"/>
              </a:rPr>
              <a:t>Se define como </a:t>
            </a:r>
            <a:r>
              <a:rPr lang="es-MX" b="1" dirty="0">
                <a:solidFill>
                  <a:srgbClr val="222222"/>
                </a:solidFill>
                <a:latin typeface="arial" panose="020B0604020202020204" pitchFamily="34" charset="0"/>
              </a:rPr>
              <a:t>incapacidad laboral</a:t>
            </a:r>
            <a:r>
              <a:rPr lang="es-MX" dirty="0">
                <a:solidFill>
                  <a:srgbClr val="222222"/>
                </a:solidFill>
                <a:latin typeface="arial" panose="020B0604020202020204" pitchFamily="34" charset="0"/>
              </a:rPr>
              <a:t> la </a:t>
            </a:r>
            <a:r>
              <a:rPr lang="es-MX" b="1" dirty="0">
                <a:solidFill>
                  <a:srgbClr val="222222"/>
                </a:solidFill>
                <a:latin typeface="arial" panose="020B0604020202020204" pitchFamily="34" charset="0"/>
              </a:rPr>
              <a:t>incapacidad</a:t>
            </a:r>
            <a:r>
              <a:rPr lang="es-MX" dirty="0">
                <a:solidFill>
                  <a:srgbClr val="222222"/>
                </a:solidFill>
                <a:latin typeface="arial" panose="020B0604020202020204" pitchFamily="34" charset="0"/>
              </a:rPr>
              <a:t> que afronta un trabajador para laborar como consecuencia de una enfermedad o un accidente de trabajo. La </a:t>
            </a:r>
            <a:r>
              <a:rPr lang="es-MX" b="1" dirty="0">
                <a:solidFill>
                  <a:srgbClr val="222222"/>
                </a:solidFill>
                <a:latin typeface="arial" panose="020B0604020202020204" pitchFamily="34" charset="0"/>
              </a:rPr>
              <a:t>incapacidad laboral</a:t>
            </a:r>
            <a:r>
              <a:rPr lang="es-MX" dirty="0">
                <a:solidFill>
                  <a:srgbClr val="222222"/>
                </a:solidFill>
                <a:latin typeface="arial" panose="020B0604020202020204" pitchFamily="34" charset="0"/>
              </a:rPr>
              <a:t> puede presentarse de forma temporal o permanente, y puede ser parcial o total.</a:t>
            </a:r>
            <a:endParaRPr lang="es-MX" dirty="0"/>
          </a:p>
        </p:txBody>
      </p:sp>
    </p:spTree>
    <p:extLst>
      <p:ext uri="{BB962C8B-B14F-4D97-AF65-F5344CB8AC3E}">
        <p14:creationId xmlns:p14="http://schemas.microsoft.com/office/powerpoint/2010/main" val="390926210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TotalTime>
  <Words>16039</Words>
  <Application>Microsoft Office PowerPoint</Application>
  <PresentationFormat>Panorámica</PresentationFormat>
  <Paragraphs>2255</Paragraphs>
  <Slides>183</Slides>
  <Notes>0</Notes>
  <HiddenSlides>0</HiddenSlides>
  <MMClips>0</MMClips>
  <ScaleCrop>false</ScaleCrop>
  <HeadingPairs>
    <vt:vector size="8" baseType="variant">
      <vt:variant>
        <vt:lpstr>Fuentes usadas</vt:lpstr>
      </vt:variant>
      <vt:variant>
        <vt:i4>26</vt:i4>
      </vt:variant>
      <vt:variant>
        <vt:lpstr>Tema</vt:lpstr>
      </vt:variant>
      <vt:variant>
        <vt:i4>1</vt:i4>
      </vt:variant>
      <vt:variant>
        <vt:lpstr>Servidores OLE incrustados</vt:lpstr>
      </vt:variant>
      <vt:variant>
        <vt:i4>1</vt:i4>
      </vt:variant>
      <vt:variant>
        <vt:lpstr>Títulos de diapositiva</vt:lpstr>
      </vt:variant>
      <vt:variant>
        <vt:i4>183</vt:i4>
      </vt:variant>
    </vt:vector>
  </HeadingPairs>
  <TitlesOfParts>
    <vt:vector size="211" baseType="lpstr">
      <vt:lpstr>-apple-system</vt:lpstr>
      <vt:lpstr>Arial</vt:lpstr>
      <vt:lpstr>Arial</vt:lpstr>
      <vt:lpstr>Arial MT</vt:lpstr>
      <vt:lpstr>Bliss-Medium</vt:lpstr>
      <vt:lpstr>Bookman Old Style</vt:lpstr>
      <vt:lpstr>Calibri</vt:lpstr>
      <vt:lpstr>Calibri Light</vt:lpstr>
      <vt:lpstr>Carlito</vt:lpstr>
      <vt:lpstr>Courier New</vt:lpstr>
      <vt:lpstr>Helvetica</vt:lpstr>
      <vt:lpstr>Montserrat</vt:lpstr>
      <vt:lpstr>Montserrat-Bold</vt:lpstr>
      <vt:lpstr>Montserrat-BoldItalic</vt:lpstr>
      <vt:lpstr>montserratregular</vt:lpstr>
      <vt:lpstr>open sans</vt:lpstr>
      <vt:lpstr>Poppins</vt:lpstr>
      <vt:lpstr>PT Serif</vt:lpstr>
      <vt:lpstr>Roboto</vt:lpstr>
      <vt:lpstr>Segoe Script</vt:lpstr>
      <vt:lpstr>SoberanaSans</vt:lpstr>
      <vt:lpstr>Tahoma</vt:lpstr>
      <vt:lpstr>Times New Roman</vt:lpstr>
      <vt:lpstr>var(--ricos-custom-p-font-family,unset)</vt:lpstr>
      <vt:lpstr>Verdana</vt:lpstr>
      <vt:lpstr>Wingdings</vt:lpstr>
      <vt:lpstr>Tema de Office</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Yadira</dc:creator>
  <cp:lastModifiedBy>Angela Guadarrama</cp:lastModifiedBy>
  <cp:revision>41</cp:revision>
  <dcterms:created xsi:type="dcterms:W3CDTF">2023-03-12T18:17:53Z</dcterms:created>
  <dcterms:modified xsi:type="dcterms:W3CDTF">2023-03-14T20:10:36Z</dcterms:modified>
</cp:coreProperties>
</file>